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肝脏甘油三酯（mg/g）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拟杆菌门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变形菌门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相对丰度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结合型胆汁酸占比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占总胆汁酸比例（%）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【这一页】开场 30 秒以内：问候各位老师，报出姓名、专业、导师和论文题目。</a:t>
            </a:r>
          </a:p>
          <a:p>
            <a:r>
              <a:t>【提示】题目较长时可以分两行，但不要缩小到 30 号字以下；单击左上角图标插入校徽。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本页为使用说明，已设为隐藏幻灯片，读完可以删除。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【这一页】用 20 秒过一遍结构，右侧的核心问题要念出来——它是整场答辩的主线。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【这一页】过渡页，停留 3–5 秒即可，可以说“首先介绍选题背景”。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分钟：按“现实问题 → 已有认识 → 尚未解决 → 研究意义”四句讲，最后一句自然引出研究问题。</a:t>
            </a:r>
          </a:p>
          <a:p>
            <a:r>
              <a:t>【老师常问】“这个问题的实际意义是什么？”——准备一个具体的人群或应用场景。</a:t>
            </a:r>
          </a:p>
          <a:p>
            <a:r>
              <a:t>【插图提示词】示例图就是用下面这段提示词生成的。点图下方的链接会自动填好；也可以复制这段话，把研究对象、步骤和标签换成你自己的：</a:t>
            </a:r>
          </a:p>
          <a:p>
            <a:r>
              <a:t>绘制一张“肠–肝轴”研究背景示意图，扁平矢量风格，白色背景，深蓝与青绿为主色，少量琥珀色强调。从左到右共四步，用箭头连接：①高脂饮食；②肠道菌群失调（有益菌减少、条件致病菌增加）；③胆汁酸谱改变；④经门静脉进入肝脏，肝细胞内脂滴蓄积。左侧画肠道与菌群，右侧画肝脏及一个放大的肝细胞。图中不要写标题，只保留这几处简体中文标签，字数精简、字号清晰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【这一页】1–1.5 分钟：不要逐条念表格，按“做到了什么 → 还缺什么”两句话概括每一行，最后停在研究空白上。</a:t>
            </a:r>
          </a:p>
          <a:p>
            <a:r>
              <a:t>【提示】表格里保留作者和年份（如“Zhang 等，2023”）即可，完整文献放在论文里。示例版未列具体文献，请换成你真实引用的研究。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【这一页】30–45 秒：先念科学问题，再说“围绕这个问题，设置了三个研究目标，分别对应论文第二到第四章”。</a:t>
            </a:r>
          </a:p>
          <a:p>
            <a:r>
              <a:t>【老师常问】“三个目标之间是什么关系？”——回答“现象 → 机制 → 验证”的递进关系。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【这一页】过渡页，一句话带过。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分钟，是全场最重要的“地图”：按 1→2→3 讲清每一步回答了什么，并说明对应论文哪一章。</a:t>
            </a:r>
          </a:p>
          <a:p>
            <a:r>
              <a:t>【提示】本页全部为 PowerPoint 形状，改字、增减模块都不需要重画。</a:t>
            </a:r>
          </a:p>
          <a:p>
            <a:r>
              <a:t>【想要图片版技术路线图】点页面下方链接，或复制这段话并替换方括号内容：</a:t>
            </a:r>
          </a:p>
          <a:p>
            <a:r>
              <a:t>绘制一张学位论文技术路线图，横向流程布局，白色背景，扁平风格。分为三个研究模块：[模块一及方法]；[模块二及方法]；[模块三及方法]。模块之间用箭头连接，最右侧汇总为结论：[你的结论]。底部标注各模块对应的论文章节。标签使用简体中文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分钟：讲清“研究对象、测了什么、怎么比较”，细节放论文里。</a:t>
            </a:r>
          </a:p>
          <a:p>
            <a:r>
              <a:t>【老师常问】“为什么只用雄性小鼠？”“样本量怎么确定的？”——答案准备在最后的备用页。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【这一页】过渡页。结果部分占全场一半左右的时间。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【这一页】1–1.5 分钟：标题就是结论，先念标题，再指着图说“这里是对照组，这里是高脂组”。</a:t>
            </a:r>
          </a:p>
          <a:p>
            <a:r>
              <a:t>【提示】结果页标题写成一句结论，比写“结果一”更容易让老师记住。</a:t>
            </a:r>
          </a:p>
          <a:p>
            <a:r>
              <a:t>【图表】这是 PowerPoint 原生图表：右键 → 编辑数据，换成你的均值；误差线在“设置误差线格式 → 自定义”中修改。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【这一页】1–1.5 分钟：左图讲“菌群变了”，右图讲“胆汁酸也变了”，底部要点把两者连起来。</a:t>
            </a:r>
          </a:p>
          <a:p>
            <a:r>
              <a:t>【老师常问】“门水平变化是否足以说明问题？属水平呢？”——属水平结果放在备用页或论文附图。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分钟：先讲两组干预实验各证明了什么，再用左侧机制图把全部结果串成一条链。</a:t>
            </a:r>
          </a:p>
          <a:p>
            <a:r>
              <a:t>【插图提示词】示例图就是用下面这段提示词生成的。点图下方的链接会自动填好；也可以复制这段话，换成你的通路与分子：</a:t>
            </a:r>
          </a:p>
          <a:p>
            <a:r>
              <a:t>绘制一张机制模型图，扁平矢量风格，白色背景，深蓝、青绿、琥珀配色。画面分上下两部分。上部“肠道”：高脂饮食 → 肠道菌群失调 → 胆盐水解酶活性下降 → 结合型胆汁酸比例升高。下部“肝细胞”：FXR 活化减弱 → SHP 表达下降 → SREBP-1c 上调 → 脂肪酸合成增加 → 脂滴蓄积。上下两部分用一条向下的箭头相连，标注“门静脉”。所有箭头统一用深蓝色表示“促进/导致”，不要使用抑制符号，也不要画图例。每个标签只出现一次，使用简体中文，图中不要写标题。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 秒：用这张表收束结果部分，让老师看到每个目标都有对应证据。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【这一页】过渡页。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分钟，老师会重点听：每条创新点说清“别人怎么做 → 我们多做了什么”。</a:t>
            </a:r>
          </a:p>
          <a:p>
            <a:r>
              <a:t>【提示】创新点要具体、能在论文中找到证据，避免“首次”“国际领先”等无法证实的说法。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秒：结论逐条念，不足主动说出来——老师通常会追问，自己先讲更从容。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【这一页】20 秒，简单报一下即可。与论文直接相关的成果放在前面。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【这一页】20–30 秒，真诚简短即可。想放课题组合影，可以删掉一张卡片后插入图片。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【这一页】停在这一页等待提问。回答时可按页码跳到后面的备用页（放映时输入页码并回车）。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【这一页】隐藏页，放映时不出现。提前把老师可能问的问题写下来，回答时知道该翻到哪一页。</a:t>
            </a:r>
          </a:p>
          <a:p>
            <a:r>
              <a:t>【怎么隐藏】右键幻灯片缩略图 → 隐藏幻灯片；放映中输入页码后回车即可跳转。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【这一页】隐藏的备用页：单击图片框中的图标插入你自己的图。</a:t>
            </a:r>
          </a:p>
          <a:p/>
          <a:p>
            <a:r>
              <a:t>SciDraw AI 科研模板 · sci-draw.com · 示例版：研究内容与数据均为虚构，仅用于演示每页的写法。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/ai-drawing?prompt=thesis-defense-background&amp;utm_source=template&amp;utm_medium=pptx&amp;utm_campaign=thesis-defense-zh-example&amp;utm_content=background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zh/ai-drawing?prompt=thesis-defense-roadmap&amp;utm_source=template&amp;utm_medium=pptx&amp;utm_campaign=thesis-defense-zh-example&amp;utm_content=roadmap" TargetMode="Externa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/sci-vis?example=thesis-defense-liver-tg&amp;utm_source=template&amp;utm_medium=pptx&amp;utm_campaign=thesis-defense-zh-example&amp;utm_content=result-1" TargetMode="Externa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zh/ai-drawing?prompt=thesis-defense-mechanism&amp;utm_source=template&amp;utm_medium=pptx&amp;utm_campaign=thesis-defense-zh-example&amp;utm_content=mechanism" TargetMode="Externa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zh/ai-drawing?prompt=thesis-defense-backup&amp;utm_source=template&amp;utm_medium=pptx&amp;utm_campaign=thesis-defense-zh-example&amp;utm_content=backup" TargetMode="Externa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硕士学位论文答辩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高脂饮食诱导的肠道菌群失调经胆汁酸–FXR 轴调控肝脏脂质代谢的机制研究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答辩人</a:t>
            </a:r>
            <a:r>
              <a:rPr lang="zh-CN" altLang="en-US"/>
              <a:t>	XXX</a:t>
            </a:r>
            <a:r>
              <a:rPr lang="zh-CN" altLang="en-US"/>
              <a:t>	</a:t>
            </a:r>
            <a:r>
              <a:rPr lang="zh-CN" altLang="en-US">
                <a:solidFill>
                  <a:srgbClr val="5F6B78"/>
                </a:solidFill>
              </a:rPr>
              <a:t>指导教师</a:t>
            </a:r>
            <a:r>
              <a:rPr lang="zh-CN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学科专业</a:t>
            </a:r>
            <a:r>
              <a:rPr lang="zh-CN" altLang="en-US"/>
              <a:t>	营养与食品卫生学</a:t>
            </a:r>
            <a:r>
              <a:rPr lang="zh-CN" altLang="en-US"/>
              <a:t>	</a:t>
            </a:r>
            <a:r>
              <a:rPr lang="zh-CN" altLang="en-US">
                <a:solidFill>
                  <a:srgbClr val="5F6B78"/>
                </a:solidFill>
              </a:rPr>
              <a:t>学院</a:t>
            </a:r>
            <a:r>
              <a:rPr lang="zh-CN" altLang="en-US"/>
              <a:t>	公共卫生学院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答辩日期</a:t>
            </a:r>
            <a:r>
              <a:rPr lang="zh-CN" altLang="en-US"/>
              <a:t>	2026 年 6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使用说明 · 本页放映时自动隐藏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开始编辑前，先看这一页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1  替换内容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所有研究内容、人名和数据都是虚构示例，图表标有“示例数据”。请逐页换成你自己的研究。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2  插入图片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单击图片框里的图标插图，图片会自动放进框内。想要同风格的示意图，点图下方的链接，提示词会自动填好。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3"/>
                </a:solidFill>
              </a:rPr>
              <a:t>3  修改图表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柱状图和堆积图都是 PowerPoint 原生图表：右键 →“编辑数据”，改完数字图会自动更新。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6"/>
                </a:solidFill>
              </a:rPr>
              <a:t>4  统一换色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设计 → 变体 → 颜色，全套一起换色。字体为微软雅黑，Windows 与 Mac 版 PowerPoint 都能正常显示。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806440"/>
            <a:ext cx="11094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 b="1"/>
              <a:t>时长参考　</a:t>
            </a:r>
            <a:r>
              <a:rPr lang="zh-CN" altLang="en-US" sz="1400">
                <a:solidFill>
                  <a:srgbClr val="5F6B78"/>
                </a:solidFill>
              </a:rPr>
              <a:t>硕士答辩汇报一般 15–20 分钟，约 1 分钟一页；博士答辩按学院要求。本页和最后两张备用页已隐藏，放映时不会出现。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CONTENTS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汇报提纲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选题背景与意义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为什么研究这个问题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研究内容与方法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研究什么、怎么研究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研究结果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分章节呈现主要发现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创新点与结论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贡献、不足与展望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攻读学位期间成果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论文、项目与获奖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本研究要回答的问题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CN" altLang="en-US" sz="2000"/>
              <a:t>高脂饮食引起的肠道菌群失调，是否通过改变胆汁酸谱、抑制肝脏 FXR 信号，进而促进肝脏脂质蓄积？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CN" altLang="en-US" sz="1400">
                <a:solidFill>
                  <a:srgbClr val="5F6B78"/>
                </a:solidFill>
              </a:rPr>
              <a:t>答辩时先把这个问题讲清楚，后面每一章都回到它。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选题背景与意义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为什么研究这个问题：现实需求、已有认识与尚未解决的环节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选题背景与意义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肠–肝轴：从高脂饮食到肝脂蓄积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zh-CN" altLang="en-US" sz="1700" b="1">
                <a:solidFill>
                  <a:schemeClr val="accent1"/>
                </a:solidFill>
              </a:rPr>
              <a:t>现实问题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非酒精性脂肪性肝病是我国最常见的慢性肝病之一，与高脂饮食密切相关。</a:t>
            </a:r>
          </a:p>
          <a:p>
            <a:pPr eaLnBrk="1" hangingPunct="1">
              <a:spcBef>
                <a:spcPts val="1400"/>
              </a:spcBef>
            </a:pPr>
            <a:r>
              <a:rPr lang="zh-CN" altLang="en-US" sz="1700" b="1">
                <a:solidFill>
                  <a:schemeClr val="accent1"/>
                </a:solidFill>
              </a:rPr>
              <a:t>已有认识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肠道菌群可改变胆汁酸组成，经门静脉影响肝脏代谢，即“肠–肝轴”。</a:t>
            </a:r>
          </a:p>
          <a:p>
            <a:pPr eaLnBrk="1" hangingPunct="1">
              <a:spcBef>
                <a:spcPts val="1400"/>
              </a:spcBef>
            </a:pPr>
            <a:r>
              <a:rPr lang="zh-CN" altLang="en-US" sz="1700" b="1">
                <a:solidFill>
                  <a:schemeClr val="accent5"/>
                </a:solidFill>
              </a:rPr>
              <a:t>尚未解决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菌群改变如何经胆汁酸信号作用于肝脏脂质代谢，因果链仍不清楚。</a:t>
            </a:r>
          </a:p>
          <a:p>
            <a:pPr eaLnBrk="1" hangingPunct="1">
              <a:spcBef>
                <a:spcPts val="1400"/>
              </a:spcBef>
            </a:pPr>
            <a:r>
              <a:rPr lang="zh-CN" altLang="en-US" sz="1700" b="1">
                <a:solidFill>
                  <a:schemeClr val="accent2"/>
                </a:solidFill>
              </a:rPr>
              <a:t>研究意义</a:t>
            </a:r>
          </a:p>
          <a:p>
            <a:pPr eaLnBrk="1" hangingPunct="1">
              <a:spcBef>
                <a:spcPts val="200"/>
              </a:spcBef>
            </a:pPr>
            <a:r>
              <a:rPr lang="zh-CN" altLang="en-US" sz="1700"/>
              <a:t>为以菌群或胆汁酸为靶点的脂肪肝干预提供实验依据。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215942"/>
            <a:ext cx="6565392" cy="2929035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1-1　高脂饮食经“肠–肝轴”促进肝脏脂质蓄积的示意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同款示意图可以用 SciDraw AI 生成，提示词已预填。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选题背景与意义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国内外研究现状：关联已较明确，因果与机制仍不足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19741"/>
                <a:gridCol w="4740340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研究方向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已有进展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尚存不足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菌群与脂肪肝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人群与动物研究均观察到脂肪肝伴随菌群组成改变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多为横断面关联，难以区分因果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胆汁酸信号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胆汁酸可激活 FXR、TGR5 等受体，参与糖脂代谢调控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菌群来源的胆汁酸变化与肝脏表型的对应关系不清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菌群干预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益生菌、粪菌移植在部分模型中减轻肝脂蓄积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作用通路缺少直接验证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A86F10"/>
                </a:solidFill>
              </a:rPr>
              <a:t>研究空白　</a:t>
            </a:r>
            <a:r>
              <a:rPr lang="zh-CN" altLang="en-US" sz="1800"/>
              <a:t>缺少“菌群改变 → 胆汁酸谱 → 肝脏 FXR 信号 → 脂质代谢”的完整证据链，本研究据此提出科学问题。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选题背景与意义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科学问题与研究目标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000" b="1">
                <a:solidFill>
                  <a:srgbClr val="F2C66D"/>
                </a:solidFill>
              </a:rPr>
              <a:t>科学问题　</a:t>
            </a:r>
            <a:r>
              <a:rPr lang="zh-CN" altLang="en-US" sz="2000">
                <a:solidFill>
                  <a:srgbClr val="FFFFFF"/>
                </a:solidFill>
              </a:rPr>
              <a:t>高脂饮食引起的肠道菌群失调，是否通过改变胆汁酸谱、抑制肝脏 FXR 信号，进而促进肝脏脂质蓄积？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目标一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明确高脂饮食下肠道菌群与胆汁酸谱的变化特征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对应 第二章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2"/>
                </a:solidFill>
              </a:rPr>
              <a:t>目标二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阐明胆汁酸–FXR 信号在肝脏脂质蓄积中的作用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对应 第三章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3"/>
                </a:solidFill>
              </a:rPr>
              <a:t>目标三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通过 FXR 激动剂与粪菌移植验证因果关系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对应 第四章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研究内容与方法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研究什么、怎么研究：技术路线与实验设计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研究内容与方法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研究内容与技术路线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科学问题：</a:t>
            </a:r>
            <a:r>
              <a:rPr lang="zh-CN" altLang="en-US" sz="1800"/>
              <a:t>肠道菌群失调是否经胆汁酸–FXR 轴促进肝脏脂质蓄积？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1  现象观察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7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高脂饮食小鼠模型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16S rRNA 测序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肝脏表型分析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第二章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3375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749039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2  机制解析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1648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胆汁酸靶向代谢组学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FXR–SHP 通路检测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关联与通路分析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49039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第三章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537959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9494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900" b="1">
                <a:solidFill>
                  <a:srgbClr val="FFFFFF"/>
                </a:solidFill>
              </a:rPr>
              <a:t>3  干预验证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2048" y="3493008"/>
            <a:ext cx="224028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FXR 激动剂干预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粪菌移植（FMT）</a:t>
            </a:r>
          </a:p>
          <a:p>
            <a:pPr eaLnBrk="1" hangingPunct="1">
              <a:lnSpc>
                <a:spcPct val="120000"/>
              </a:lnSpc>
              <a:spcBef>
                <a:spcPts val="800"/>
              </a:spcBef>
            </a:pPr>
            <a:r>
              <a:rPr lang="zh-CN" altLang="en-US" sz="1700"/>
              <a:t>•  表型与通路复测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500" b="1">
                <a:solidFill>
                  <a:srgbClr val="5F6B78"/>
                </a:solidFill>
              </a:rPr>
              <a:t>第四章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7383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10149840" y="2651760"/>
            <a:ext cx="14932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10259567" y="2651760"/>
            <a:ext cx="12737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5000"/>
              </a:lnSpc>
            </a:pPr>
            <a:r>
              <a:rPr lang="zh-CN" altLang="en-US" sz="1700" b="1">
                <a:solidFill>
                  <a:srgbClr val="F2C66D"/>
                </a:solidFill>
              </a:rPr>
              <a:t>结论</a:t>
            </a:r>
          </a:p>
          <a:p>
            <a:pPr eaLnBrk="1" hangingPunct="1" algn="ctr">
              <a:lnSpc>
                <a:spcPct val="135000"/>
              </a:lnSpc>
              <a:spcBef>
                <a:spcPts val="800"/>
              </a:spcBef>
            </a:pPr>
            <a:r>
              <a:rPr lang="zh-CN" altLang="en-US" sz="1700" b="1">
                <a:solidFill>
                  <a:srgbClr val="FFFFFF"/>
                </a:solidFill>
              </a:rPr>
              <a:t>菌群–胆汁酸–FXR 轴调控肝脏脂质代谢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本页为可编辑形状，直接改字即可；想要图片版技术路线图，提示词已预填。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2"/>
              </a:rPr>
              <a:t>  打开 SciDraw AI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研究内容与方法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研究方法与实验设计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1"/>
                </a:solidFill>
              </a:rPr>
              <a:t>研究对象与分组</a:t>
            </a:r>
          </a:p>
          <a:p>
            <a:pPr eaLnBrk="1" hangingPunct="1">
              <a:spcBef>
                <a:spcPts val="1000"/>
              </a:spcBef>
            </a:pPr>
            <a:r>
              <a:rPr lang="zh-CN" altLang="en-US" sz="1700"/>
              <a:t>C57BL/6J 雄性小鼠，随机分 3 组，每组 n = 10：</a:t>
            </a:r>
          </a:p>
          <a:p>
            <a:pPr eaLnBrk="1" hangingPunct="1" lvl="1"/>
            <a:r>
              <a:rPr lang="zh-CN" altLang="en-US" sz="1700"/>
              <a:t>对照组：普通饲料</a:t>
            </a:r>
          </a:p>
          <a:p>
            <a:pPr eaLnBrk="1" hangingPunct="1" lvl="1"/>
            <a:r>
              <a:rPr lang="zh-CN" altLang="en-US" sz="1700"/>
              <a:t>高脂组：60% 脂肪供能</a:t>
            </a:r>
          </a:p>
          <a:p>
            <a:pPr eaLnBrk="1" hangingPunct="1" lvl="1"/>
            <a:r>
              <a:rPr lang="zh-CN" altLang="en-US" sz="1700"/>
              <a:t>高脂 + FXR 激动剂组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1700"/>
              <a:t>干预周期 12 周。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2"/>
                </a:solidFill>
              </a:rPr>
              <a:t>关键检测方法</a:t>
            </a:r>
          </a:p>
          <a:p>
            <a:pPr eaLnBrk="1" hangingPunct="1" lvl="1"/>
            <a:r>
              <a:rPr lang="zh-CN" altLang="en-US" sz="1700"/>
              <a:t>粪便 16S rRNA 测序</a:t>
            </a:r>
          </a:p>
          <a:p>
            <a:pPr eaLnBrk="1" hangingPunct="1" lvl="1"/>
            <a:r>
              <a:rPr lang="zh-CN" altLang="en-US" sz="1700"/>
              <a:t>胆汁酸靶向代谢组学（LC-MS/MS）</a:t>
            </a:r>
          </a:p>
          <a:p>
            <a:pPr eaLnBrk="1" hangingPunct="1" lvl="1"/>
            <a:r>
              <a:rPr lang="zh-CN" altLang="en-US" sz="1700"/>
              <a:t>肝组织 HE 与油红 O 染色</a:t>
            </a:r>
          </a:p>
          <a:p>
            <a:pPr eaLnBrk="1" hangingPunct="1" lvl="1"/>
            <a:r>
              <a:rPr lang="zh-CN" altLang="en-US" sz="1700"/>
              <a:t>qPCR、Western blot 检测 FXR、SHP、SREBP-1c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rgbClr val="A86F10"/>
                </a:solidFill>
              </a:rPr>
              <a:t>数据分析与统计</a:t>
            </a:r>
          </a:p>
          <a:p>
            <a:pPr eaLnBrk="1" hangingPunct="1" lvl="1"/>
            <a:r>
              <a:rPr lang="zh-CN" altLang="en-US" sz="1700"/>
              <a:t>单因素方差分析 + Tukey 事后检验</a:t>
            </a:r>
          </a:p>
          <a:p>
            <a:pPr eaLnBrk="1" hangingPunct="1" lvl="1"/>
            <a:r>
              <a:rPr lang="zh-CN" altLang="en-US" sz="1700"/>
              <a:t>菌群多样性：Shannon 指数、PERMANOVA</a:t>
            </a:r>
          </a:p>
          <a:p>
            <a:pPr eaLnBrk="1" hangingPunct="1" lvl="1"/>
            <a:r>
              <a:rPr lang="zh-CN" altLang="en-US" sz="1700"/>
              <a:t>样本量依据预实验效应量估算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1700"/>
              <a:t>P &lt; 0.05 为差异有统计学意义。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研究结果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按章节呈现：现象 → 机制 → 验证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研究结果 · 第二章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高脂饮食使肝脏甘油三酯持续升高，12 周时约为对照组的 1.8 倍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主要发现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CN" altLang="en-US" sz="1800"/>
              <a:t>12 周时，高脂组肝脏甘油三酯为 33.1 ± 3.4 mg/g，对照组为 18.2 ± 2.1 mg/g（P &lt; 0.001）。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CN" altLang="en-US" sz="1800"/>
              <a:t>差异自第 8 周起具有统计学意义。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CN" altLang="en-US" sz="1800"/>
              <a:t>油红 O 染色显示肝细胞内脂滴明显增多（论文图 2-3）。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2-2　各时间点肝脏甘油三酯含量（示例数据，均值 ± 标准差，n = 10）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右键“编辑数据”即可改数；也可以用原始数据在 SciVis 中重新出图。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在 SciVis 中打开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研究结果 · 第三章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菌群失调伴随结合型胆汁酸比例升高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3-1　门水平菌群组成（示例数据）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>
                <a:solidFill>
                  <a:srgbClr val="5F6B78"/>
                </a:solidFill>
              </a:rPr>
              <a:t>图 3-2　血清结合型胆汁酸占比（示例数据，均值 ± 标准差）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要点　</a:t>
            </a:r>
            <a:r>
              <a:rPr lang="zh-CN" altLang="en-US" sz="1800"/>
              <a:t>厚壁菌门比例升高、拟杆菌门下降；结合型胆汁酸占比由 21% 升至 38%。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研究结果 · 第四章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干预验证：恢复 FXR 信号可部分逆转肝脂蓄积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701621" y="1691640"/>
            <a:ext cx="6094838" cy="3977639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4-5　菌群–胆汁酸–FXR 轴调控肝脏脂质代谢的机制模型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 b="1">
                <a:solidFill>
                  <a:schemeClr val="accent1"/>
                </a:solidFill>
              </a:rPr>
              <a:t>FXR 激动剂</a:t>
            </a:r>
          </a:p>
          <a:p>
            <a:pPr eaLnBrk="1" hangingPunct="1"/>
            <a:r>
              <a:rPr lang="zh-CN" altLang="en-US" sz="1700"/>
              <a:t>SHP 表达恢复，SREBP-1c 下调，肝脏甘油三酯下降约 32%。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1"/>
                </a:solidFill>
              </a:rPr>
              <a:t>粪菌移植</a:t>
            </a:r>
          </a:p>
          <a:p>
            <a:pPr eaLnBrk="1" hangingPunct="1"/>
            <a:r>
              <a:rPr lang="zh-CN" altLang="en-US" sz="1700"/>
              <a:t>普通饲料小鼠移植高脂小鼠粪菌后，出现相似的胆汁酸改变与肝脂蓄积。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2"/>
                </a:solidFill>
              </a:rPr>
              <a:t>结论</a:t>
            </a:r>
          </a:p>
          <a:p>
            <a:pPr eaLnBrk="1" hangingPunct="1"/>
            <a:r>
              <a:rPr lang="zh-CN" altLang="en-US" sz="1700"/>
              <a:t>菌群–胆汁酸–FXR 轴是高脂饮食致肝脂蓄积的关键环节。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同款机制图可以用 SciDraw AI 生成，提示词已预填。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研究结果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研究结果汇总：三个目标均得到回答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99245"/>
                <a:gridCol w="4797584"/>
                <a:gridCol w="3298339"/>
                <a:gridCol w="1499245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研究目标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主要发现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关键证据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章节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目标一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高脂饮食改变肠道菌群组成与胆汁酸谱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16S rRNA 测序、胆汁酸靶向代谢组学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第二、三章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目标二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结合型胆汁酸增多与肝脏 FXR–SHP 信号减弱相关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qPCR、Western blot、相关分析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第三章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目标三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FXR 激动剂与粪菌移植验证了因果作用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干预实验、粪菌移植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第四章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一句话总结　</a:t>
            </a:r>
            <a:r>
              <a:rPr lang="zh-CN" altLang="en-US" sz="1800"/>
              <a:t>菌群失调 → 结合型胆汁酸增多 → 肝脏 FXR 信号减弱 → 脂质合成增加。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创新点与结论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本研究的贡献、不足与后续工作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创新点与结论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本研究的创新点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研究视角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从“菌群–胆汁酸–FXR”完整链条研究高脂饮食致肝脂蓄积，而不只停留在单一环节的关联。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研究方法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联合 16S 测序、胆汁酸靶向代谢组学与粪菌移植，从关联分析推进到因果验证。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应用价值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提示 FXR 信号可作为饮食相关脂肪肝的潜在干预靶点。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创新点与结论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结论与展望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10192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10192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553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主要结论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55328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1．高脂饮食可诱导肠道菌群失调，并改变胆汁酸谱。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CN" altLang="en-US" sz="1800">
                <a:solidFill>
                  <a:schemeClr val="dk1"/>
                </a:solidFill>
              </a:rPr>
              <a:t>2．结合型胆汁酸比例升高与肝脏 FXR–SHP 信号减弱相关。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CN" altLang="en-US" sz="1800">
                <a:solidFill>
                  <a:schemeClr val="dk1"/>
                </a:solidFill>
              </a:rPr>
              <a:t>3．恢复 FXR 信号可部分逆转高脂饮食引起的肝脂蓄积。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0608" y="1737360"/>
            <a:ext cx="467244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970608" y="1737360"/>
            <a:ext cx="467244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44928" y="1965960"/>
            <a:ext cx="412380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4"/>
                </a:solidFill>
              </a:rPr>
              <a:t>不足与展望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4928" y="2514600"/>
            <a:ext cx="412380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仅使用雄性小鼠，性别差异有待验证。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700">
                <a:solidFill>
                  <a:schemeClr val="dk1"/>
                </a:solidFill>
              </a:rPr>
              <a:t>尚未在人群样本中验证。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700">
                <a:solidFill>
                  <a:schemeClr val="dk1"/>
                </a:solidFill>
              </a:rPr>
              <a:t>发挥作用的具体菌株尚未鉴定。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zh-CN" altLang="en-US" sz="1700" b="1">
                <a:solidFill>
                  <a:schemeClr val="dk1"/>
                </a:solidFill>
              </a:rPr>
              <a:t>下一步：</a:t>
            </a:r>
            <a:r>
              <a:rPr lang="zh-CN" altLang="en-US" sz="1700">
                <a:solidFill>
                  <a:schemeClr val="dk1"/>
                </a:solidFill>
              </a:rPr>
              <a:t>结合临床队列与单菌定植实验进一步验证。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05 攻读学位期间成果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攻读学位期间取得的成果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14591"/>
                <a:gridCol w="7463515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类别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成果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状态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学术论文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XXX, XXX. 论文题目. 期刊名称, 2026, 卷(期): 页码.（第一作者）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已发表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学术论文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XXX, XXX. 论文题目. 期刊名称.（共同第一作者）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修回中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学术会议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会议名称，墙报展示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2025 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科研项目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参与国家自然科学基金项目（编号 XXXXXXXX）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在研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获奖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研究生国家奖学金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2025 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致谢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致谢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1"/>
                </a:solidFill>
              </a:rPr>
              <a:t>导师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衷心感谢导师 XXX 教授在选题、实验设计与论文写作中的悉心指导。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2"/>
                </a:solidFill>
              </a:rPr>
              <a:t>答辩委员会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感谢各位答辩委员会老师在百忙之中审阅论文并提出宝贵意见。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3"/>
                </a:solidFill>
              </a:rPr>
              <a:t>课题组与家人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感谢课题组的老师与同学在实验中给予的帮助，感谢家人一直以来的支持。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4"/>
                </a:solidFill>
              </a:rPr>
              <a:t>基金资助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本研究受 XX 基金资助（编号 XXXXXXXX）。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恳请各位老师批评指正！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答辩人：XXX　｜　指导教师：XXX 教授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放映时隐藏，被问到时按页码调出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预设问题与回答要点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30041"/>
                <a:gridCol w="5446349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可能的提问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回答要点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可调出的证据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为什么选择 FXR，而不是 TGR5？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FXR 在肝脏高表达，并直接调控 SHP–SREBP-1c 通路；TGR5 列为后续方向。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14 页、论文图 3-6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粪菌移植如何排除饮食本身的影响？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受体小鼠统一使用普通饲料，并设置移植对照组粪菌的对照组。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论文 4.2 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每组 n = 10 是否足够？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依据预实验效应量进行功效分析，检验效能大于 80%。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论文附表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为什么只用雄性小鼠？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排除雌激素周期对胆汁酸代谢的干扰；性别差异已列入不足与展望。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18 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补充数据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补充数据：属水平差异菌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/>
              <a:t>放老师可能追问、但正式汇报中没有展开的数据。</a:t>
            </a:r>
          </a:p>
          <a:p>
            <a:pPr eaLnBrk="1" hangingPunct="1">
              <a:spcBef>
                <a:spcPts val="1400"/>
              </a:spcBef>
            </a:pPr>
            <a:r>
              <a:rPr lang="zh-CN" altLang="en-US" sz="1700">
                <a:solidFill>
                  <a:srgbClr val="5F6B78"/>
                </a:solidFill>
              </a:rPr>
              <a:t>例如：</a:t>
            </a:r>
            <a:r>
              <a:rPr lang="zh-CN" altLang="en-US" sz="1700"/>
              <a:t>属水平差异菌、补充统计结果、原始图像。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 S1　[图注]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硕士学位论文答辩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没有合适的图？描述你想要的图，用 SciDraw AI 生成。</a:t>
            </a:r>
            <a:r>
              <a:rPr lang="zh-CN" altLang="en-US" sz="1200" b="1">
                <a:solidFill>
                  <a:schemeClr val="accent1"/>
                </a:solidFill>
                <a:hlinkClick r:id="rId2"/>
              </a:rPr>
              <a:t>  打开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 PPT 模板 · SciDraw AI</dc:title>
  <dc:subject>学位论文答辩模板（示例版）</dc:subject>
  <dc:creator>SciDraw AI</dc:creator>
  <cp:keywords>SciDraw AI; 毕业答辩; 学位论文答辩;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