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【这一页】20 秒：报姓名、专业、导师和题目。开题题目还可以调整，老师的意见往往从题目开始。</a:t>
            </a:r>
          </a:p>
          <a:p/>
          <a:p>
            <a:r>
              <a:t>SciDraw AI 科研模板 · sci-draw.com · 示例版：课题内容为虚构，仅用于演示每页的写法。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本页为使用说明，已设为隐藏幻灯片，读完可以删除。</a:t>
            </a:r>
          </a:p>
          <a:p/>
          <a:p>
            <a:r>
              <a:t>SciDraw AI 科研模板 · sci-draw.com · 示例版：课题内容为虚构，仅用于演示每页的写法。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【这一页】20 秒：过一遍结构，把右侧的核心问题念出来。</a:t>
            </a:r>
          </a:p>
          <a:p/>
          <a:p>
            <a:r>
              <a:t>SciDraw AI 科研模板 · sci-draw.com · 示例版：课题内容为虚构，仅用于演示每页的写法。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【这一页】1 分钟：背景讲“为什么现在的方法不够用”，意义分理论和应用两句说完。</a:t>
            </a:r>
          </a:p>
          <a:p/>
          <a:p>
            <a:r>
              <a:t>SciDraw AI 科研模板 · sci-draw.com · 示例版：课题内容为虚构，仅用于演示每页的写法。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【这一页】1.5 分钟：每一类方法说“做到了什么、还缺什么”，最后停在研究空白上，引出你的课题。</a:t>
            </a:r>
          </a:p>
          <a:p>
            <a:r>
              <a:t>【提示】表格中请补上代表性文献的“作者，年份”，完整文献列在参考文献页。</a:t>
            </a:r>
          </a:p>
          <a:p/>
          <a:p>
            <a:r>
              <a:t>SciDraw AI 科研模板 · sci-draw.com · 示例版：课题内容为虚构，仅用于演示每页的写法。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【这一页】1 分钟：目标一句话，内容分三块，并说明三块内容之间“数据 → 模型 → 应用”的关系。</a:t>
            </a:r>
          </a:p>
          <a:p/>
          <a:p>
            <a:r>
              <a:t>SciDraw AI 科研模板 · sci-draw.com · 示例版：课题内容为虚构，仅用于演示每页的写法。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【这一页】1 分钟：关键问题是专家最常追问的地方，每一条都要能说出“打算怎么解决”。</a:t>
            </a:r>
          </a:p>
          <a:p/>
          <a:p>
            <a:r>
              <a:t>SciDraw AI 科研模板 · sci-draw.com · 示例版：课题内容为虚构，仅用于演示每页的写法。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【这一页】1.5 分钟：技术路线图是开题最重要的一页，按阶段从上到下讲，每一步说清输入和输出。</a:t>
            </a:r>
          </a:p>
          <a:p>
            <a:r>
              <a:t>【插图提示词】示例图就是用下面这段提示词生成的。点页面下方链接会自动填好，换成你的研究内容即可：</a:t>
            </a:r>
          </a:p>
          <a:p>
            <a:r>
              <a:t>绘制一张开题报告用的“技术路线图”，横向从左到右布局，白色背景，扁平矢量风格，深蓝、青绿、琥珀配色。最左侧一个方框写“研究问题：如何提前 1 小时预测城市内涝积水深度”。中间依次排列三个阶段模块，每个模块上方写阶段名，框内上半写研究内容、下半写方法：①阶段“数据准备”——“多源数据融合”，方法“雷达降雨、排水管网、地形高程”；②阶段“模型构建”——“时空预测模型”，方法“图神经网络 + 物理约束”；③阶段“验证应用”——“应用验证”，方法“典型城区案例与预警阈值”。模块之间用向右的深蓝色箭头连接，最右侧一个方框写“预期成果：内涝积水深度预测与预警系统”。文字要大而清晰，每个标签只出现一次，使用简体中文，图中不要写标题。</a:t>
            </a:r>
          </a:p>
          <a:p/>
          <a:p>
            <a:r>
              <a:t>SciDraw AI 科研模板 · sci-draw.com · 示例版：课题内容为虚构，仅用于演示每页的写法。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【这一页】1 分钟：数据从哪来、和谁比、用什么指标判断好坏，三件事讲清楚。</a:t>
            </a:r>
          </a:p>
          <a:p/>
          <a:p>
            <a:r>
              <a:t>SciDraw AI 科研模板 · sci-draw.com · 示例版：课题内容为虚构，仅用于演示每页的写法。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【这一页】45 秒：每条可行性都要有具体依据，“具备良好条件”这种话不如一个具体事实。</a:t>
            </a:r>
          </a:p>
          <a:p/>
          <a:p>
            <a:r>
              <a:t>SciDraw AI 科研模板 · sci-draw.com · 示例版：课题内容为虚构，仅用于演示每页的写法。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【这一页】1 分钟：开题阶段叫“预期创新点”，说清和现有方法相比新在哪里即可，不要夸大。</a:t>
            </a:r>
          </a:p>
          <a:p/>
          <a:p>
            <a:r>
              <a:t>SciDraw AI 科研模板 · sci-draw.com · 示例版：课题内容为虚构，仅用于演示每页的写法。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【这一页】45 秒：放你已经做出来的东西——哪怕只是跑通了流程，也比空讲可行性有说服力。</a:t>
            </a:r>
          </a:p>
          <a:p/>
          <a:p>
            <a:r>
              <a:t>SciDraw AI 科研模板 · sci-draw.com · 示例版：课题内容为虚构，仅用于演示每页的写法。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【这一页】45 秒：甘特图由可编辑形状组成，拖动色条两端即可调整时间。时间安排要留出投稿和修改的余量。</a:t>
            </a:r>
          </a:p>
          <a:p/>
          <a:p>
            <a:r>
              <a:t>SciDraw AI 科研模板 · sci-draw.com · 示例版：课题内容为虚构，仅用于演示每页的写法。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【这一页】30 秒：成果要可考核、可量化，和学院的毕业要求对得上。</a:t>
            </a:r>
          </a:p>
          <a:p/>
          <a:p>
            <a:r>
              <a:t>SciDraw AI 科研模板 · sci-draw.com · 示例版：课题内容为虚构，仅用于演示每页的写法。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【这一页】不用讲，停 3 秒即可。完整参考文献列表放在书面开题报告中。</a:t>
            </a:r>
          </a:p>
          <a:p/>
          <a:p>
            <a:r>
              <a:t>SciDraw AI 科研模板 · sci-draw.com · 示例版：课题内容为虚构，仅用于演示每页的写法。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【这一页】停在这一页听取专家意见，建议当场记录，会后整理成修改说明。</a:t>
            </a:r>
          </a:p>
          <a:p/>
          <a:p>
            <a:r>
              <a:t>SciDraw AI 科研模板 · sci-draw.com · 示例版：课题内容为虚构，仅用于演示每页的写法。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【这一页】隐藏页。提前准备专家可能的提问，回答时按页码跳转。</a:t>
            </a:r>
          </a:p>
          <a:p/>
          <a:p>
            <a:r>
              <a:t>SciDraw AI 科研模板 · sci-draw.com · 示例版：课题内容为虚构，仅用于演示每页的写法。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 userDrawn="1"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3" name="Logo"/>
          <p:cNvSpPr>
            <a:spLocks noGrp="1"/>
          </p:cNvSpPr>
          <p:nvPr>
            <p:ph type="pic" idx="10" hasCustomPrompt="1"/>
          </p:nvPr>
        </p:nvSpPr>
        <p:spPr>
          <a:xfrm>
            <a:off x="960120" y="685800"/>
            <a:ext cx="1005840" cy="10058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校徽</a:t>
            </a:r>
          </a:p>
        </p:txBody>
      </p:sp>
      <p:sp>
        <p:nvSpPr>
          <p:cNvPr id="4" name="Degree"/>
          <p:cNvSpPr>
            <a:spLocks noGrp="1"/>
          </p:cNvSpPr>
          <p:nvPr>
            <p:ph type="body" idx="13" hasCustomPrompt="1"/>
          </p:nvPr>
        </p:nvSpPr>
        <p:spPr>
          <a:xfrm>
            <a:off x="960120" y="2103120"/>
            <a:ext cx="10058400" cy="41148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6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学位论文答辩</a:t>
            </a:r>
          </a:p>
        </p:txBody>
      </p:sp>
      <p:sp>
        <p:nvSpPr>
          <p:cNvPr id="5" name="Title"/>
          <p:cNvSpPr>
            <a:spLocks noGrp="1"/>
          </p:cNvSpPr>
          <p:nvPr>
            <p:ph type="ctrTitle" hasCustomPrompt="1"/>
          </p:nvPr>
        </p:nvSpPr>
        <p:spPr>
          <a:xfrm>
            <a:off x="960120" y="2606040"/>
            <a:ext cx="10332720" cy="173736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lnSpc>
                <a:spcPct val="110000"/>
              </a:lnSpc>
              <a:defRPr sz="3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/>
              <a:t>论文题目</a:t>
            </a:r>
          </a:p>
        </p:txBody>
      </p:sp>
      <p:sp>
        <p:nvSpPr>
          <p:cNvPr id="6" name="Rule"/>
          <p:cNvSpPr/>
          <p:nvPr userDrawn="1"/>
        </p:nvSpPr>
        <p:spPr>
          <a:xfrm>
            <a:off x="960120" y="4572000"/>
            <a:ext cx="103327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7" name="Meta"/>
          <p:cNvSpPr>
            <a:spLocks noGrp="1"/>
          </p:cNvSpPr>
          <p:nvPr>
            <p:ph type="body" idx="1" hasCustomPrompt="1"/>
          </p:nvPr>
        </p:nvSpPr>
        <p:spPr>
          <a:xfrm>
            <a:off x="960120" y="4754880"/>
            <a:ext cx="10332720" cy="1463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单击此处添加文本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节页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ber"/>
          <p:cNvSpPr>
            <a:spLocks noGrp="1"/>
          </p:cNvSpPr>
          <p:nvPr>
            <p:ph type="body" idx="13" hasCustomPrompt="1"/>
          </p:nvPr>
        </p:nvSpPr>
        <p:spPr>
          <a:xfrm>
            <a:off x="914400" y="1737360"/>
            <a:ext cx="3657600" cy="137160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8000" b="1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/>
              <a:t>01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914400" y="3246120"/>
            <a:ext cx="10058400" cy="91440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 sz="36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/>
              <a:t>章节标题</a:t>
            </a:r>
          </a:p>
        </p:txBody>
      </p:sp>
      <p:sp>
        <p:nvSpPr>
          <p:cNvPr id="4" name="Rule"/>
          <p:cNvSpPr/>
          <p:nvPr userDrawn="1"/>
        </p:nvSpPr>
        <p:spPr>
          <a:xfrm>
            <a:off x="960120" y="4297680"/>
            <a:ext cx="73152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5" name="Subtitle"/>
          <p:cNvSpPr>
            <a:spLocks noGrp="1"/>
          </p:cNvSpPr>
          <p:nvPr>
            <p:ph type="body" idx="1" hasCustomPrompt="1"/>
          </p:nvPr>
        </p:nvSpPr>
        <p:spPr>
          <a:xfrm>
            <a:off x="914400" y="4526280"/>
            <a:ext cx="10058400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单击此处添加文本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文右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章节 · 小标题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单击此处添加标题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548640" y="1691640"/>
            <a:ext cx="4160520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单击此处添加文本</a:t>
            </a:r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074920" y="1691640"/>
            <a:ext cx="6565392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单击图标插入图片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074920" y="5760720"/>
            <a:ext cx="6565392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图注：一句话说明图中展示了什么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图右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章节 · 小标题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单击此处添加标题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6400800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单击图标插入图片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760720"/>
            <a:ext cx="6400800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图注：一句话说明图中展示了什么</a:t>
            </a:r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7315200" y="1691640"/>
            <a:ext cx="4325112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单击此处添加文本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栏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章节 · 小标题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单击此处添加标题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11094415" cy="406908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单击图标插入图片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833872"/>
            <a:ext cx="11094415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图注：一句话说明图中展示了什么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三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章节 · 小标题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单击此处添加标题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6" name="Column Band 1"/>
          <p:cNvSpPr/>
          <p:nvPr userDrawn="1"/>
        </p:nvSpPr>
        <p:spPr>
          <a:xfrm>
            <a:off x="548640" y="173736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7" name="Column Band 2"/>
          <p:cNvSpPr/>
          <p:nvPr userDrawn="1"/>
        </p:nvSpPr>
        <p:spPr>
          <a:xfrm>
            <a:off x="4353458" y="173736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8" name="Column Band 3"/>
          <p:cNvSpPr/>
          <p:nvPr userDrawn="1"/>
        </p:nvSpPr>
        <p:spPr>
          <a:xfrm>
            <a:off x="8158277" y="173736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10" name="Column 1"/>
          <p:cNvSpPr>
            <a:spLocks noGrp="1"/>
          </p:cNvSpPr>
          <p:nvPr>
            <p:ph type="body" idx="1" hasCustomPrompt="1"/>
          </p:nvPr>
        </p:nvSpPr>
        <p:spPr>
          <a:xfrm>
            <a:off x="548640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单击此处添加文本</a:t>
            </a:r>
          </a:p>
        </p:txBody>
      </p:sp>
      <p:sp>
        <p:nvSpPr>
          <p:cNvPr id="11" name="Column 2"/>
          <p:cNvSpPr>
            <a:spLocks noGrp="1"/>
          </p:cNvSpPr>
          <p:nvPr>
            <p:ph type="body" idx="2" hasCustomPrompt="1"/>
          </p:nvPr>
        </p:nvSpPr>
        <p:spPr>
          <a:xfrm>
            <a:off x="4353458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单击此处添加文本</a:t>
            </a:r>
          </a:p>
        </p:txBody>
      </p:sp>
      <p:sp>
        <p:nvSpPr>
          <p:cNvPr id="12" name="Column 3"/>
          <p:cNvSpPr>
            <a:spLocks noGrp="1"/>
          </p:cNvSpPr>
          <p:nvPr>
            <p:ph type="body" idx="3" hasCustomPrompt="1"/>
          </p:nvPr>
        </p:nvSpPr>
        <p:spPr>
          <a:xfrm>
            <a:off x="8158277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单击此处添加文本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章节 · 小标题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单击此处添加标题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束页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48640" y="2377440"/>
            <a:ext cx="11094415" cy="1097280"/>
          </a:xfrm>
          <a:prstGeom prst="rect">
            <a:avLst/>
          </a:prstGeom>
        </p:spPr>
        <p:txBody>
          <a:bodyPr lIns="0" tIns="0" rIns="0" bIns="0" anchor="ctr" wrap="square">
            <a:normAutofit/>
          </a:bodyPr>
          <a:lstStyle>
            <a:lvl1pPr algn="ctr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/>
              <a:t>谢谢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5638648" y="3611880"/>
            <a:ext cx="91440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4" name="Subtitle"/>
          <p:cNvSpPr>
            <a:spLocks noGrp="1"/>
          </p:cNvSpPr>
          <p:nvPr>
            <p:ph type="body" idx="1" hasCustomPrompt="1"/>
          </p:nvPr>
        </p:nvSpPr>
        <p:spPr>
          <a:xfrm>
            <a:off x="548640" y="3840480"/>
            <a:ext cx="11094415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ctr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单击此处添加文本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束页（联系方式）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914400" y="2011680"/>
            <a:ext cx="7498080" cy="1097280"/>
          </a:xfrm>
          <a:prstGeom prst="rect">
            <a:avLst/>
          </a:prstGeom>
        </p:spPr>
        <p:txBody>
          <a:bodyPr lIns="0" tIns="0" rIns="0" bIns="0" anchor="b" wrap="square">
            <a:normAutofit/>
          </a:bodyPr>
          <a:lstStyle>
            <a:lvl1pPr algn="l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/>
              <a:t>谢谢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960120" y="3291840"/>
            <a:ext cx="82296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4" name="Contact"/>
          <p:cNvSpPr>
            <a:spLocks noGrp="1"/>
          </p:cNvSpPr>
          <p:nvPr>
            <p:ph type="body" idx="1" hasCustomPrompt="1"/>
          </p:nvPr>
        </p:nvSpPr>
        <p:spPr>
          <a:xfrm>
            <a:off x="914400" y="3520440"/>
            <a:ext cx="7498080" cy="164592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单击此处添加文本</a:t>
            </a:r>
          </a:p>
        </p:txBody>
      </p:sp>
      <p:sp>
        <p:nvSpPr>
          <p:cNvPr id="5" name="QR Panel"/>
          <p:cNvSpPr/>
          <p:nvPr userDrawn="1"/>
        </p:nvSpPr>
        <p:spPr>
          <a:xfrm>
            <a:off x="8732520" y="1874520"/>
            <a:ext cx="2743200" cy="310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6" name="QR Code"/>
          <p:cNvSpPr>
            <a:spLocks noGrp="1"/>
          </p:cNvSpPr>
          <p:nvPr>
            <p:ph type="pic" idx="10" hasCustomPrompt="1"/>
          </p:nvPr>
        </p:nvSpPr>
        <p:spPr>
          <a:xfrm>
            <a:off x="8961120" y="2057400"/>
            <a:ext cx="2286000" cy="228600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二维码</a:t>
            </a:r>
          </a:p>
        </p:txBody>
      </p:sp>
      <p:sp>
        <p:nvSpPr>
          <p:cNvPr id="7" name="QR Caption"/>
          <p:cNvSpPr>
            <a:spLocks noGrp="1"/>
          </p:cNvSpPr>
          <p:nvPr>
            <p:ph type="body" idx="16" hasCustomPrompt="1"/>
          </p:nvPr>
        </p:nvSpPr>
        <p:spPr>
          <a:xfrm>
            <a:off x="8732520" y="4434840"/>
            <a:ext cx="2743200" cy="41148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ctr" eaLnBrk="1" hangingPunct="1">
              <a:defRPr sz="13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论文 / 课题组主页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548640" y="640080"/>
            <a:ext cx="11094415" cy="658368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单击此处编辑母版标题样式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548640" y="1691640"/>
            <a:ext cx="11094415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单击此处编辑母版文本样式</a:t>
            </a:r>
          </a:p>
        </p:txBody>
      </p:sp>
      <p:sp>
        <p:nvSpPr>
          <p:cNvPr id="1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  <p:sp>
        <p:nvSpPr>
          <p:cNvPr id="1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l" eaLnBrk="1" hangingPunct="1">
        <a:lnSpc>
          <a:spcPct val="105000"/>
        </a:lnSpc>
        <a:defRPr sz="28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eaLnBrk="1" hangingPunct="1">
        <a:lnSpc>
          <a:spcPct val="125000"/>
        </a:lnSpc>
        <a:spcBef>
          <a:spcPts val="800"/>
        </a:spcBef>
        <a:buNone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285750" algn="l" eaLnBrk="1" hangingPunct="1">
        <a:lnSpc>
          <a:spcPct val="125000"/>
        </a:lnSpc>
        <a:spcBef>
          <a:spcPts val="400"/>
        </a:spcBef>
        <a:buClr>
          <a:schemeClr val="accent1"/>
        </a:buClr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285750" algn="l" eaLnBrk="1" hangingPunct="1">
        <a:lnSpc>
          <a:spcPct val="125000"/>
        </a:lnSpc>
        <a:spcBef>
          <a:spcPts val="300"/>
        </a:spcBef>
        <a:buClr>
          <a:schemeClr val="accent4"/>
        </a:buClr>
        <a:buFont typeface="Arial"/>
        <a:buChar char="–"/>
        <a:defRPr sz="1400">
          <a:solidFill>
            <a:schemeClr val="tx1"/>
          </a:solidFill>
          <a:latin typeface="+mn-lt"/>
          <a:ea typeface="+mn-ea"/>
          <a:cs typeface="+mn-cs"/>
        </a:defRPr>
      </a:lvl3pPr>
    </p:bodyStyle>
    <p:otherStyle>
      <a:defPPr eaLnBrk="1" hangingPunct="1">
        <a:defRPr lang="zh-CN"/>
      </a:def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hyperlink" Target="https://sci-draw.com/zh/ai-drawing?prompt=proposal-roadmap&amp;utm_source=template&amp;utm_medium=pptx&amp;utm_campaign=thesis-proposal-zh&amp;utm_content=roadmap" TargetMode="External"/><Relationship Id="rId4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s://sci-draw.com/zh/sci-vis?utm_source=template&amp;utm_medium=pptx&amp;utm_campaign=thesis-proposal-zh&amp;utm_content=pilot" TargetMode="External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Picture Placeholder 1"/>
          <p:cNvSpPr>
            <a:spLocks noGrp="1"/>
          </p:cNvSpPr>
          <p:nvPr>
            <p:ph type="pic" idx="10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硕士研究生开题报告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融合物理约束的图神经网络城市内涝积水深度短临预测研究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tabLst>
                <a:tab pos="1234440" algn="l"/>
                <a:tab pos="4937760" algn="l"/>
                <a:tab pos="6172200" algn="l"/>
              </a:tabLst>
            </a:pPr>
            <a:r>
              <a:rPr lang="zh-CN" altLang="en-US">
                <a:solidFill>
                  <a:srgbClr val="5F6B78"/>
                </a:solidFill>
              </a:rPr>
              <a:t>报告人</a:t>
            </a:r>
            <a:r>
              <a:rPr lang="zh-CN" altLang="en-US"/>
              <a:t>	XXX	</a:t>
            </a:r>
            <a:r>
              <a:rPr lang="zh-CN" altLang="en-US">
                <a:solidFill>
                  <a:srgbClr val="5F6B78"/>
                </a:solidFill>
              </a:rPr>
              <a:t>指导教师</a:t>
            </a:r>
            <a:r>
              <a:rPr lang="zh-CN" altLang="en-US"/>
              <a:t>	XXX 教授</a:t>
            </a:r>
          </a:p>
          <a:p>
            <a:pPr eaLnBrk="1" hangingPunct="1">
              <a:tabLst>
                <a:tab pos="1234440" algn="l"/>
                <a:tab pos="4937760" algn="l"/>
                <a:tab pos="6172200" algn="l"/>
              </a:tabLst>
            </a:pPr>
            <a:r>
              <a:rPr lang="zh-CN" altLang="en-US">
                <a:solidFill>
                  <a:srgbClr val="5F6B78"/>
                </a:solidFill>
              </a:rPr>
              <a:t>学科专业</a:t>
            </a:r>
            <a:r>
              <a:rPr lang="zh-CN" altLang="en-US"/>
              <a:t>	水利工程	</a:t>
            </a:r>
            <a:r>
              <a:rPr lang="zh-CN" altLang="en-US">
                <a:solidFill>
                  <a:srgbClr val="5F6B78"/>
                </a:solidFill>
              </a:rPr>
              <a:t>学院</a:t>
            </a:r>
            <a:r>
              <a:rPr lang="zh-CN" altLang="en-US"/>
              <a:t>	水利与环境学院</a:t>
            </a:r>
          </a:p>
          <a:p>
            <a:pPr eaLnBrk="1" hangingPunct="1">
              <a:tabLst>
                <a:tab pos="1234440" algn="l"/>
                <a:tab pos="4937760" algn="l"/>
                <a:tab pos="6172200" algn="l"/>
              </a:tabLst>
            </a:pPr>
            <a:r>
              <a:rPr lang="zh-CN" altLang="en-US">
                <a:solidFill>
                  <a:srgbClr val="5F6B78"/>
                </a:solidFill>
              </a:rPr>
              <a:t>开题日期</a:t>
            </a:r>
            <a:r>
              <a:rPr lang="zh-CN" altLang="en-US"/>
              <a:t>	2026 年 X 月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使用说明 · 本页放映时自动隐藏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开题报告怎么用这套模板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CN" altLang="en-US"/>
              <a:t>XX 大学 · 硕士研究生开题报告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CN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800" b="1">
                <a:solidFill>
                  <a:schemeClr val="accent1"/>
                </a:solidFill>
              </a:rPr>
              <a:t>1  时长与重点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1600">
                <a:solidFill>
                  <a:schemeClr val="dk1"/>
                </a:solidFill>
              </a:rPr>
              <a:t>开题汇报一般 10–15 分钟。重点讲“研究什么、怎么研究、能不能做成”，不要把综述讲成一半时间。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800" b="1">
                <a:solidFill>
                  <a:schemeClr val="accent2"/>
                </a:solidFill>
              </a:rPr>
              <a:t>2  和开题报告书一致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1600">
                <a:solidFill>
                  <a:schemeClr val="dk1"/>
                </a:solidFill>
              </a:rPr>
              <a:t>研究目标、内容、技术路线和进度安排要与书面开题报告一致，专家会对照着看。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88620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3886200"/>
            <a:ext cx="5364327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22959" y="411480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800" b="1">
                <a:solidFill>
                  <a:schemeClr val="accent3"/>
                </a:solidFill>
              </a:rPr>
              <a:t>3  可行性要有依据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59" y="466344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1600">
                <a:solidFill>
                  <a:schemeClr val="dk1"/>
                </a:solidFill>
              </a:rPr>
              <a:t>“研究基础”一页放你已经做过的预实验、数据或代码，比写“具备良好条件”更有说服力。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78727" y="388620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6278727" y="3886200"/>
            <a:ext cx="5364327" cy="54864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6553047" y="411480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800" b="1">
                <a:solidFill>
                  <a:schemeClr val="accent6"/>
                </a:solidFill>
              </a:rPr>
              <a:t>4  插图与图表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53047" y="466344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1600">
                <a:solidFill>
                  <a:schemeClr val="dk1"/>
                </a:solidFill>
              </a:rPr>
              <a:t>技术路线图可以直接替换；示意图下方的链接可打开 SciDraw AI 并自动填好提示词。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CONTENTS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汇报提纲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CN" altLang="en-US"/>
              <a:t>XX 大学 · 硕士研究生开题报告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CN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548640" y="1737360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CN" altLang="en-US" sz="2200" b="1">
                <a:solidFill>
                  <a:srgbClr val="FFFFFF"/>
                </a:solidFill>
              </a:rPr>
              <a:t>01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54480" y="1719072"/>
            <a:ext cx="47548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100" b="1"/>
              <a:t>选题依据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554480" y="2139696"/>
            <a:ext cx="47548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400">
                <a:solidFill>
                  <a:srgbClr val="5F6B78"/>
                </a:solidFill>
              </a:rPr>
              <a:t>背景、意义与研究现状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2633472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TextBox 26"/>
          <p:cNvSpPr txBox="1"/>
          <p:nvPr/>
        </p:nvSpPr>
        <p:spPr>
          <a:xfrm>
            <a:off x="548640" y="2633472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CN" altLang="en-US" sz="2200" b="1">
                <a:solidFill>
                  <a:srgbClr val="FFFFFF"/>
                </a:solidFill>
              </a:rPr>
              <a:t>02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554480" y="2615184"/>
            <a:ext cx="47548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100" b="1"/>
              <a:t>研究目标与内容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554480" y="3035808"/>
            <a:ext cx="47548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400">
                <a:solidFill>
                  <a:srgbClr val="5F6B78"/>
                </a:solidFill>
              </a:rPr>
              <a:t>研究什么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529584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TextBox 30"/>
          <p:cNvSpPr txBox="1"/>
          <p:nvPr/>
        </p:nvSpPr>
        <p:spPr>
          <a:xfrm>
            <a:off x="548640" y="3529584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CN" altLang="en-US" sz="2200" b="1">
                <a:solidFill>
                  <a:srgbClr val="FFFFFF"/>
                </a:solidFill>
              </a:rPr>
              <a:t>03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554480" y="3511296"/>
            <a:ext cx="47548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100" b="1"/>
              <a:t>研究方案与技术路线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554480" y="3931920"/>
            <a:ext cx="47548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400">
                <a:solidFill>
                  <a:srgbClr val="5F6B78"/>
                </a:solidFill>
              </a:rPr>
              <a:t>怎么研究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4425696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TextBox 34"/>
          <p:cNvSpPr txBox="1"/>
          <p:nvPr/>
        </p:nvSpPr>
        <p:spPr>
          <a:xfrm>
            <a:off x="548640" y="4425696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CN" altLang="en-US" sz="2200" b="1">
                <a:solidFill>
                  <a:srgbClr val="FFFFFF"/>
                </a:solidFill>
              </a:rPr>
              <a:t>04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554480" y="4407408"/>
            <a:ext cx="47548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100" b="1"/>
              <a:t>可行性与创新点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554480" y="4828032"/>
            <a:ext cx="47548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400">
                <a:solidFill>
                  <a:srgbClr val="5F6B78"/>
                </a:solidFill>
              </a:rPr>
              <a:t>能不能做成、新在哪里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48640" y="5321808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9" name="TextBox 38"/>
          <p:cNvSpPr txBox="1"/>
          <p:nvPr/>
        </p:nvSpPr>
        <p:spPr>
          <a:xfrm>
            <a:off x="548640" y="5321808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CN" altLang="en-US" sz="2200" b="1">
                <a:solidFill>
                  <a:srgbClr val="FFFFFF"/>
                </a:solidFill>
              </a:rPr>
              <a:t>05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554480" y="5303520"/>
            <a:ext cx="47548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100" b="1"/>
              <a:t>进度安排与预期成果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554480" y="5724144"/>
            <a:ext cx="47548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400">
                <a:solidFill>
                  <a:srgbClr val="5F6B78"/>
                </a:solidFill>
              </a:rPr>
              <a:t>什么时候做完、产出什么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400800" y="1737360"/>
            <a:ext cx="5239512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3" name="Rectangle 42"/>
          <p:cNvSpPr/>
          <p:nvPr/>
        </p:nvSpPr>
        <p:spPr>
          <a:xfrm>
            <a:off x="6400800" y="1737360"/>
            <a:ext cx="5239512" cy="64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4" name="TextBox 43"/>
          <p:cNvSpPr txBox="1"/>
          <p:nvPr/>
        </p:nvSpPr>
        <p:spPr>
          <a:xfrm>
            <a:off x="6766560" y="2011680"/>
            <a:ext cx="4572000" cy="3840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</a:pPr>
            <a:r>
              <a:rPr lang="zh-CN" altLang="en-US" sz="2000" b="1">
                <a:solidFill>
                  <a:schemeClr val="accent1"/>
                </a:solidFill>
              </a:rPr>
              <a:t>本课题要回答的问题</a:t>
            </a:r>
          </a:p>
          <a:p>
            <a:pPr eaLnBrk="1" hangingPunct="1">
              <a:lnSpc>
                <a:spcPct val="145000"/>
              </a:lnSpc>
              <a:spcBef>
                <a:spcPts val="1400"/>
              </a:spcBef>
            </a:pPr>
            <a:r>
              <a:rPr lang="zh-CN" altLang="en-US" sz="2000"/>
              <a:t>能否在暴雨发生前 1 小时，较准确地预测城市各街区的内涝积水深度？</a:t>
            </a:r>
          </a:p>
          <a:p>
            <a:pPr eaLnBrk="1" hangingPunct="1">
              <a:lnSpc>
                <a:spcPct val="145000"/>
              </a:lnSpc>
              <a:spcBef>
                <a:spcPts val="2200"/>
              </a:spcBef>
            </a:pPr>
            <a:r>
              <a:rPr lang="zh-CN" altLang="en-US" sz="1400">
                <a:solidFill>
                  <a:srgbClr val="5F6B78"/>
                </a:solidFill>
              </a:rPr>
              <a:t>开题时专家最关心的是：问题是否清楚、方案是否可行。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01 选题依据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研究背景与意义：内涝预警需要“提前量”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CN" altLang="en-US"/>
              <a:t>XX 大学 · 硕士研究生开题报告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CN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329184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000" b="1">
                <a:solidFill>
                  <a:schemeClr val="accent1"/>
                </a:solidFill>
              </a:rPr>
              <a:t>研究背景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1800">
                <a:solidFill>
                  <a:schemeClr val="dk1"/>
                </a:solidFill>
              </a:rPr>
              <a:t>极端降雨增多，城市内涝造成的交通中断和财产损失逐年上升。</a:t>
            </a:r>
          </a:p>
          <a:p>
            <a:pPr eaLnBrk="1" hangingPunct="1">
              <a:lnSpc>
                <a:spcPct val="130000"/>
              </a:lnSpc>
              <a:spcBef>
                <a:spcPts val="1200"/>
              </a:spcBef>
            </a:pPr>
            <a:r>
              <a:rPr lang="zh-CN" altLang="en-US" sz="1800">
                <a:solidFill>
                  <a:schemeClr val="dk1"/>
                </a:solidFill>
              </a:rPr>
              <a:t>传统水动力模型精度高，但计算一次需要数十分钟，难以支撑实时预警。</a:t>
            </a:r>
          </a:p>
          <a:p>
            <a:pPr eaLnBrk="1" hangingPunct="1">
              <a:lnSpc>
                <a:spcPct val="130000"/>
              </a:lnSpc>
              <a:spcBef>
                <a:spcPts val="1200"/>
              </a:spcBef>
            </a:pPr>
            <a:r>
              <a:rPr lang="zh-CN" altLang="en-US" sz="1800">
                <a:solidFill>
                  <a:schemeClr val="dk1"/>
                </a:solidFill>
              </a:rPr>
              <a:t>纯数据驱动模型速度快，但在极端降雨下容易“不守物理规律”。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329184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000" b="1">
                <a:solidFill>
                  <a:schemeClr val="accent2"/>
                </a:solidFill>
              </a:rPr>
              <a:t>研究意义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1800" b="1">
                <a:solidFill>
                  <a:schemeClr val="accent2"/>
                </a:solidFill>
              </a:rPr>
              <a:t>理论意义　</a:t>
            </a:r>
            <a:r>
              <a:rPr lang="zh-CN" altLang="en-US" sz="1800">
                <a:solidFill>
                  <a:schemeClr val="dk1"/>
                </a:solidFill>
              </a:rPr>
              <a:t>探索物理约束与深度学习结合的洪涝预测方法。</a:t>
            </a:r>
          </a:p>
          <a:p>
            <a:pPr eaLnBrk="1" hangingPunct="1">
              <a:lnSpc>
                <a:spcPct val="130000"/>
              </a:lnSpc>
              <a:spcBef>
                <a:spcPts val="1400"/>
              </a:spcBef>
            </a:pPr>
            <a:r>
              <a:rPr lang="zh-CN" altLang="en-US" sz="1800" b="1">
                <a:solidFill>
                  <a:schemeClr val="accent2"/>
                </a:solidFill>
              </a:rPr>
              <a:t>应用价值　</a:t>
            </a:r>
            <a:r>
              <a:rPr lang="zh-CN" altLang="en-US" sz="1800">
                <a:solidFill>
                  <a:schemeClr val="dk1"/>
                </a:solidFill>
              </a:rPr>
              <a:t>为城市管理部门提供提前 1 小时的街区级积水预警。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5303520"/>
            <a:ext cx="11094415" cy="77724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5303520"/>
            <a:ext cx="82296" cy="7772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914400" y="5303520"/>
            <a:ext cx="10545775" cy="7772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1800" b="1">
                <a:solidFill>
                  <a:schemeClr val="accent1"/>
                </a:solidFill>
              </a:rPr>
              <a:t>一句话　</a:t>
            </a:r>
            <a:r>
              <a:rPr lang="zh-CN" altLang="en-US" sz="1800"/>
              <a:t>需要一种既快又守物理规律的内涝预测方法。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01 选题依据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国内外研究现状：精度与速度难以兼得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CN" altLang="en-US"/>
              <a:t>XX 大学 · 硕士研究生开题报告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CN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4" cy="31181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420599"/>
                <a:gridCol w="4437766"/>
                <a:gridCol w="4236049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rgbClr val="FFFFFF"/>
                          </a:solidFill>
                        </a:rPr>
                        <a:t>方法类别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rgbClr val="FFFFFF"/>
                          </a:solidFill>
                        </a:rPr>
                        <a:t>代表性工作与进展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rgbClr val="FFFFFF"/>
                          </a:solidFill>
                        </a:rPr>
                        <a:t>存在不足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chemeClr val="dk1"/>
                          </a:solidFill>
                        </a:rPr>
                        <a:t>水动力模型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SWMM、二维浅水方程模型已广泛用于内涝模拟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计算耗时长，难以实时滚动预测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chemeClr val="dk1"/>
                          </a:solidFill>
                        </a:rPr>
                        <a:t>数据驱动模型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LSTM、CNN 等在站点水位预测中取得较好效果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缺少空间关联，极端工况外推能力弱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chemeClr val="dk1"/>
                          </a:solidFill>
                        </a:rPr>
                        <a:t>图神经网络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已用于交通流、河网流量预测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在城市内涝中的应用较少，未引入物理约束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3" name="Rectangle 22"/>
          <p:cNvSpPr/>
          <p:nvPr/>
        </p:nvSpPr>
        <p:spPr>
          <a:xfrm>
            <a:off x="548640" y="4983480"/>
            <a:ext cx="11094415" cy="1005840"/>
          </a:xfrm>
          <a:prstGeom prst="rect">
            <a:avLst/>
          </a:prstGeom>
          <a:solidFill>
            <a:srgbClr val="FDF3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Rectangle 23"/>
          <p:cNvSpPr/>
          <p:nvPr/>
        </p:nvSpPr>
        <p:spPr>
          <a:xfrm>
            <a:off x="548640" y="4983480"/>
            <a:ext cx="82296" cy="100584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5" name="TextBox 24"/>
          <p:cNvSpPr txBox="1"/>
          <p:nvPr/>
        </p:nvSpPr>
        <p:spPr>
          <a:xfrm>
            <a:off x="914400" y="4983480"/>
            <a:ext cx="10545775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1800" b="1">
                <a:solidFill>
                  <a:srgbClr val="A86F10"/>
                </a:solidFill>
              </a:rPr>
              <a:t>研究空白　</a:t>
            </a:r>
            <a:r>
              <a:rPr lang="zh-CN" altLang="en-US" sz="1800"/>
              <a:t>缺少既能分钟级出结果、又能在极端降雨下保持物理合理性的街区级内涝预测方法。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02 研究目标与内容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研究目标与研究内容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CN" altLang="en-US"/>
              <a:t>XX 大学 · 硕士研究生开题报告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CN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11094415" cy="10058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960120" y="1737360"/>
            <a:ext cx="10271455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1900" b="1">
                <a:solidFill>
                  <a:srgbClr val="F2C66D"/>
                </a:solidFill>
              </a:rPr>
              <a:t>研究目标　</a:t>
            </a:r>
            <a:r>
              <a:rPr lang="zh-CN" altLang="en-US" sz="1900">
                <a:solidFill>
                  <a:srgbClr val="FFFFFF"/>
                </a:solidFill>
              </a:rPr>
              <a:t>建立一种融合物理约束的图神经网络模型，实现提前 1 小时的街区级积水深度预测。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8640" y="3017520"/>
            <a:ext cx="3484778" cy="30175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5" name="Rectangle 24"/>
          <p:cNvSpPr/>
          <p:nvPr/>
        </p:nvSpPr>
        <p:spPr>
          <a:xfrm>
            <a:off x="548640" y="301752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822959" y="3246120"/>
            <a:ext cx="293613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900" b="1">
                <a:solidFill>
                  <a:schemeClr val="accent1"/>
                </a:solidFill>
              </a:rPr>
              <a:t>研究内容一：多源数据融合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2959" y="3794759"/>
            <a:ext cx="2936138" cy="2103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1700">
                <a:solidFill>
                  <a:schemeClr val="dk1"/>
                </a:solidFill>
              </a:rPr>
              <a:t>整合雷达降雨、排水管网与地形高程数据，构建城市排水图结构。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353458" y="3017520"/>
            <a:ext cx="3484778" cy="30175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Rectangle 28"/>
          <p:cNvSpPr/>
          <p:nvPr/>
        </p:nvSpPr>
        <p:spPr>
          <a:xfrm>
            <a:off x="4353458" y="301752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0" name="TextBox 29"/>
          <p:cNvSpPr txBox="1"/>
          <p:nvPr/>
        </p:nvSpPr>
        <p:spPr>
          <a:xfrm>
            <a:off x="4627778" y="3246120"/>
            <a:ext cx="293613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900" b="1">
                <a:solidFill>
                  <a:schemeClr val="accent2"/>
                </a:solidFill>
              </a:rPr>
              <a:t>研究内容二：时空预测模型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627778" y="3794759"/>
            <a:ext cx="2936138" cy="2103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1700">
                <a:solidFill>
                  <a:schemeClr val="dk1"/>
                </a:solidFill>
              </a:rPr>
              <a:t>设计引入质量守恒约束的图神经网络，预测各节点积水深度。</a:t>
            </a:r>
          </a:p>
        </p:txBody>
      </p:sp>
      <p:sp>
        <p:nvSpPr>
          <p:cNvPr id="32" name="Rectangle 31"/>
          <p:cNvSpPr/>
          <p:nvPr/>
        </p:nvSpPr>
        <p:spPr>
          <a:xfrm>
            <a:off x="8158276" y="3017520"/>
            <a:ext cx="3484778" cy="30175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Rectangle 32"/>
          <p:cNvSpPr/>
          <p:nvPr/>
        </p:nvSpPr>
        <p:spPr>
          <a:xfrm>
            <a:off x="8158276" y="301752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4" name="TextBox 33"/>
          <p:cNvSpPr txBox="1"/>
          <p:nvPr/>
        </p:nvSpPr>
        <p:spPr>
          <a:xfrm>
            <a:off x="8432596" y="3246120"/>
            <a:ext cx="293613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900" b="1">
                <a:solidFill>
                  <a:schemeClr val="accent3"/>
                </a:solidFill>
              </a:rPr>
              <a:t>研究内容三：应用与验证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432596" y="3794759"/>
            <a:ext cx="2936138" cy="2103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1700">
                <a:solidFill>
                  <a:schemeClr val="dk1"/>
                </a:solidFill>
              </a:rPr>
              <a:t>在典型城区开展案例验证，确定分级预警阈值。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02 研究目标与内容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拟解决的关键问题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CN" altLang="en-US"/>
              <a:t>XX 大学 · 硕士研究生开题报告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CN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83080"/>
            <a:ext cx="11094415" cy="1170432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83080"/>
            <a:ext cx="1143000" cy="11704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548640" y="1783080"/>
            <a:ext cx="1143000" cy="11704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CN" altLang="en-US" sz="30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011680" y="1892807"/>
            <a:ext cx="935705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000" b="1"/>
              <a:t>如何把排水管网和地表表示成一张图？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011680" y="2386584"/>
            <a:ext cx="935705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700">
                <a:solidFill>
                  <a:srgbClr val="5F6B78"/>
                </a:solidFill>
              </a:rPr>
              <a:t>节点与边的定义决定模型能否学到水流的传递路径。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3154680"/>
            <a:ext cx="11094415" cy="1170432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Rectangle 27"/>
          <p:cNvSpPr/>
          <p:nvPr/>
        </p:nvSpPr>
        <p:spPr>
          <a:xfrm>
            <a:off x="548640" y="3154680"/>
            <a:ext cx="1143000" cy="117043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548640" y="3154680"/>
            <a:ext cx="1143000" cy="11704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CN" altLang="en-US" sz="30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011680" y="3264408"/>
            <a:ext cx="935705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000" b="1"/>
              <a:t>如何在网络中加入物理约束？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011680" y="3758184"/>
            <a:ext cx="935705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700">
                <a:solidFill>
                  <a:srgbClr val="5F6B78"/>
                </a:solidFill>
              </a:rPr>
              <a:t>在损失函数中加入质量守恒项，避免“凭空出水”。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48640" y="4526280"/>
            <a:ext cx="11094415" cy="1170432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Rectangle 32"/>
          <p:cNvSpPr/>
          <p:nvPr/>
        </p:nvSpPr>
        <p:spPr>
          <a:xfrm>
            <a:off x="548640" y="4526280"/>
            <a:ext cx="1143000" cy="1170432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4" name="TextBox 33"/>
          <p:cNvSpPr txBox="1"/>
          <p:nvPr/>
        </p:nvSpPr>
        <p:spPr>
          <a:xfrm>
            <a:off x="548640" y="4526280"/>
            <a:ext cx="1143000" cy="11704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CN" altLang="en-US" sz="30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011680" y="4636008"/>
            <a:ext cx="935705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000" b="1"/>
              <a:t>极端降雨样本太少怎么办？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011680" y="5129784"/>
            <a:ext cx="935705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700">
                <a:solidFill>
                  <a:srgbClr val="5F6B78"/>
                </a:solidFill>
              </a:rPr>
              <a:t>用水动力模型生成情景数据，扩充训练集。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03 研究方案与技术路线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技术路线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CN" altLang="en-US"/>
              <a:t>XX 大学 · 硕士研究生开题报告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CN"/>
              <a:t>‹#›</a:t>
            </a:fld>
          </a:p>
        </p:txBody>
      </p:sp>
      <p:pic>
        <p:nvPicPr>
          <p:cNvPr id="22" name="Picture 21" descr="roadma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691640"/>
            <a:ext cx="11094415" cy="2811524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548640" y="4686044"/>
            <a:ext cx="348477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600" b="1">
                <a:solidFill>
                  <a:schemeClr val="accent2"/>
                </a:solidFill>
              </a:rPr>
              <a:t>阶段一　数据准备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5070092"/>
            <a:ext cx="3484778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1500"/>
              <a:t>收集 2018–2025 年雷达降雨、管网和地形数据，构建排水图结构。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353458" y="4686044"/>
            <a:ext cx="348477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600" b="1">
                <a:solidFill>
                  <a:schemeClr val="accent1"/>
                </a:solidFill>
              </a:rPr>
              <a:t>阶段二　模型构建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353458" y="5070092"/>
            <a:ext cx="3484778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1500"/>
              <a:t>搭建图神经网络并加入质量守恒约束，与 LSTM、水动力模型对比。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158276" y="4686044"/>
            <a:ext cx="348477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600" b="1">
                <a:solidFill>
                  <a:srgbClr val="A86F10"/>
                </a:solidFill>
              </a:rPr>
              <a:t>阶段三　验证应用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158276" y="5070092"/>
            <a:ext cx="3484778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1500"/>
              <a:t>在典型城区验证提前 1 小时的预测精度与计算耗时。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6071616"/>
            <a:ext cx="11094415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200" b="1">
                <a:solidFill>
                  <a:schemeClr val="accent2"/>
                </a:solidFill>
              </a:rPr>
              <a:t>✦ </a:t>
            </a:r>
            <a:r>
              <a:rPr lang="zh-CN" altLang="en-US" sz="1200">
                <a:solidFill>
                  <a:srgbClr val="5F6B78"/>
                </a:solidFill>
              </a:rPr>
              <a:t>技术路线图可以用 SciDraw AI 生成，提示词已预填；也可以在 PPT 里右键“更改图片”替换。</a:t>
            </a:r>
            <a:r>
              <a:rPr lang="zh-CN" altLang="en-US" sz="1200" b="1">
                <a:solidFill>
                  <a:schemeClr val="accent1"/>
                </a:solidFill>
                <a:hlinkClick r:id="rId3"/>
              </a:rPr>
              <a:t>  打开 SciDraw AI →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03 研究方案与技术路线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研究方法与评价指标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z="2000" b="1">
                <a:solidFill>
                  <a:schemeClr val="accent1"/>
                </a:solidFill>
              </a:rPr>
              <a:t>数据</a:t>
            </a:r>
          </a:p>
          <a:p>
            <a:pPr eaLnBrk="1" hangingPunct="1" lvl="1">
              <a:spcBef>
                <a:spcPts val="1000"/>
              </a:spcBef>
            </a:pPr>
            <a:r>
              <a:rPr lang="zh-CN" altLang="en-US" sz="1700"/>
              <a:t>雷达降雨：1 km × 1 km，6 min 间隔</a:t>
            </a:r>
          </a:p>
          <a:p>
            <a:pPr eaLnBrk="1" hangingPunct="1" lvl="1">
              <a:spcBef>
                <a:spcPts val="1000"/>
              </a:spcBef>
            </a:pPr>
            <a:r>
              <a:rPr lang="zh-CN" altLang="en-US" sz="1700"/>
              <a:t>排水管网：节点约 3000 个</a:t>
            </a:r>
          </a:p>
          <a:p>
            <a:pPr eaLnBrk="1" hangingPunct="1" lvl="1">
              <a:spcBef>
                <a:spcPts val="1000"/>
              </a:spcBef>
            </a:pPr>
            <a:r>
              <a:rPr lang="zh-CN" altLang="en-US" sz="1700"/>
              <a:t>实测积水点：XX 市水务局监测站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eaLnBrk="1" hangingPunct="1"/>
            <a:r>
              <a:rPr lang="zh-CN" altLang="en-US" sz="2000" b="1">
                <a:solidFill>
                  <a:schemeClr val="accent2"/>
                </a:solidFill>
              </a:rPr>
              <a:t>模型与对比</a:t>
            </a:r>
          </a:p>
          <a:p>
            <a:pPr eaLnBrk="1" hangingPunct="1" lvl="1">
              <a:spcBef>
                <a:spcPts val="1000"/>
              </a:spcBef>
            </a:pPr>
            <a:r>
              <a:rPr lang="zh-CN" altLang="en-US" sz="1700"/>
              <a:t>本研究：物理约束图神经网络</a:t>
            </a:r>
          </a:p>
          <a:p>
            <a:pPr eaLnBrk="1" hangingPunct="1" lvl="1">
              <a:spcBef>
                <a:spcPts val="1000"/>
              </a:spcBef>
            </a:pPr>
            <a:r>
              <a:rPr lang="zh-CN" altLang="en-US" sz="1700"/>
              <a:t>对比一：LSTM 站点模型</a:t>
            </a:r>
          </a:p>
          <a:p>
            <a:pPr eaLnBrk="1" hangingPunct="1" lvl="1">
              <a:spcBef>
                <a:spcPts val="1000"/>
              </a:spcBef>
            </a:pPr>
            <a:r>
              <a:rPr lang="zh-CN" altLang="en-US" sz="1700"/>
              <a:t>对比二：二维水动力模型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eaLnBrk="1" hangingPunct="1"/>
            <a:r>
              <a:rPr lang="zh-CN" altLang="en-US" sz="2000" b="1">
                <a:solidFill>
                  <a:srgbClr val="A86F10"/>
                </a:solidFill>
              </a:rPr>
              <a:t>评价指标</a:t>
            </a:r>
          </a:p>
          <a:p>
            <a:pPr eaLnBrk="1" hangingPunct="1" lvl="1">
              <a:spcBef>
                <a:spcPts val="1000"/>
              </a:spcBef>
            </a:pPr>
            <a:r>
              <a:rPr lang="zh-CN" altLang="en-US" sz="1700"/>
              <a:t>积水深度：RMSE、NSE</a:t>
            </a:r>
          </a:p>
          <a:p>
            <a:pPr eaLnBrk="1" hangingPunct="1" lvl="1">
              <a:spcBef>
                <a:spcPts val="1000"/>
              </a:spcBef>
            </a:pPr>
            <a:r>
              <a:rPr lang="zh-CN" altLang="en-US" sz="1700"/>
              <a:t>积水范围：命中率、误报率</a:t>
            </a:r>
          </a:p>
          <a:p>
            <a:pPr eaLnBrk="1" hangingPunct="1" lvl="1">
              <a:spcBef>
                <a:spcPts val="1000"/>
              </a:spcBef>
            </a:pPr>
            <a:r>
              <a:rPr lang="zh-CN" altLang="en-US" sz="1700"/>
              <a:t>计算耗时：单次预测秒数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CN" altLang="en-US"/>
              <a:t>XX 大学 · 硕士研究生开题报告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CN"/>
              <a:t>‹#›</a:t>
            </a:fld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04 可行性与创新点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可行性分析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CN" altLang="en-US"/>
              <a:t>XX 大学 · 硕士研究生开题报告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CN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3484778" cy="3200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3484778" cy="64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68680" y="2011680"/>
            <a:ext cx="2844698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400" b="1">
                <a:solidFill>
                  <a:schemeClr val="accent1"/>
                </a:solidFill>
              </a:rPr>
              <a:t>理论可行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68680" y="2743200"/>
            <a:ext cx="2844698" cy="3108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</a:pPr>
            <a:r>
              <a:rPr lang="zh-CN" altLang="en-US" sz="1800"/>
              <a:t>图神经网络已在交通流、河网流量预测中得到验证，方法思路成熟。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353458" y="1737360"/>
            <a:ext cx="3484778" cy="3200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4353458" y="1737360"/>
            <a:ext cx="3484778" cy="640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4673498" y="2011680"/>
            <a:ext cx="2844698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400" b="1">
                <a:solidFill>
                  <a:schemeClr val="accent2"/>
                </a:solidFill>
              </a:rPr>
              <a:t>数据可行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73498" y="2743200"/>
            <a:ext cx="2844698" cy="3108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</a:pPr>
            <a:r>
              <a:rPr lang="zh-CN" altLang="en-US" sz="1800"/>
              <a:t>课题组已与 XX 市水务局签订数据共享协议，数据可按时获取。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158276" y="1737360"/>
            <a:ext cx="3484778" cy="3200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8158276" y="1737360"/>
            <a:ext cx="3484778" cy="6400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478316" y="2011680"/>
            <a:ext cx="2844698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400" b="1">
                <a:solidFill>
                  <a:schemeClr val="accent3"/>
                </a:solidFill>
              </a:rPr>
              <a:t>条件可行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478316" y="2743200"/>
            <a:ext cx="2844698" cy="3108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</a:pPr>
            <a:r>
              <a:rPr lang="zh-CN" altLang="en-US" sz="1800"/>
              <a:t>课题组有 GPU 服务器和水动力模型软件授权，导师团队长期从事城市水文研究。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5212080"/>
            <a:ext cx="11094415" cy="822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548640" y="5212080"/>
            <a:ext cx="82296" cy="82296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914400" y="5212080"/>
            <a:ext cx="10545775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1800" b="1">
                <a:solidFill>
                  <a:srgbClr val="5F6B78"/>
                </a:solidFill>
              </a:rPr>
              <a:t>风险预案　</a:t>
            </a:r>
            <a:r>
              <a:rPr lang="zh-CN" altLang="en-US" sz="1800"/>
              <a:t>若数据共享延迟，先用公开雷达数据与合成情景数据完成模型开发。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04 可行性与创新点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预期创新点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CN" altLang="en-US"/>
              <a:t>XX 大学 · 硕士研究生开题报告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CN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3200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64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914400" y="2011680"/>
            <a:ext cx="1371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4000" b="1">
                <a:solidFill>
                  <a:schemeClr val="accent1"/>
                </a:solidFill>
              </a:rPr>
              <a:t>01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4400" y="2926080"/>
            <a:ext cx="463280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200" b="1"/>
              <a:t>方法创新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4400" y="3566160"/>
            <a:ext cx="4632807" cy="228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</a:pPr>
            <a:r>
              <a:rPr lang="zh-CN" altLang="en-US" sz="1900"/>
              <a:t>在图神经网络的训练中引入质量守恒约束，提升极端降雨下的预测合理性。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3200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Rectangle 27"/>
          <p:cNvSpPr/>
          <p:nvPr/>
        </p:nvSpPr>
        <p:spPr>
          <a:xfrm>
            <a:off x="6278727" y="1737360"/>
            <a:ext cx="5364327" cy="640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6644487" y="2011680"/>
            <a:ext cx="1371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4000" b="1">
                <a:solidFill>
                  <a:schemeClr val="accent2"/>
                </a:solidFill>
              </a:rPr>
              <a:t>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644487" y="2926080"/>
            <a:ext cx="463280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200" b="1"/>
              <a:t>应用创新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644487" y="3566160"/>
            <a:ext cx="4632807" cy="228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</a:pPr>
            <a:r>
              <a:rPr lang="zh-CN" altLang="en-US" sz="1900"/>
              <a:t>将街区级内涝预测的计算时间由数十分钟缩短到分钟以内，支撑实时预警。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48640" y="5212080"/>
            <a:ext cx="11094415" cy="822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Rectangle 32"/>
          <p:cNvSpPr/>
          <p:nvPr/>
        </p:nvSpPr>
        <p:spPr>
          <a:xfrm>
            <a:off x="548640" y="5212080"/>
            <a:ext cx="82296" cy="82296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4" name="TextBox 33"/>
          <p:cNvSpPr txBox="1"/>
          <p:nvPr/>
        </p:nvSpPr>
        <p:spPr>
          <a:xfrm>
            <a:off x="914400" y="5212080"/>
            <a:ext cx="10545775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1800" b="1">
                <a:solidFill>
                  <a:schemeClr val="accent1"/>
                </a:solidFill>
              </a:rPr>
              <a:t>与已有工作的区别　</a:t>
            </a:r>
            <a:r>
              <a:rPr lang="zh-CN" altLang="en-US" sz="1800"/>
              <a:t>现有图神经网络内涝研究多为纯数据驱动；本课题把物理守恒写进训练目标。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04 可行性与创新点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研究基础：预实验已跑通数据处理流程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z="1700" b="1">
                <a:solidFill>
                  <a:schemeClr val="accent2"/>
                </a:solidFill>
              </a:rPr>
              <a:t>已完成</a:t>
            </a:r>
          </a:p>
          <a:p>
            <a:pPr eaLnBrk="1" hangingPunct="1">
              <a:spcBef>
                <a:spcPts val="400"/>
              </a:spcBef>
            </a:pPr>
            <a:r>
              <a:rPr lang="zh-CN" altLang="en-US" sz="1700"/>
              <a:t>完成 2 个排水分区的数据清洗与图结构构建。</a:t>
            </a:r>
          </a:p>
          <a:p>
            <a:pPr eaLnBrk="1" hangingPunct="1">
              <a:spcBef>
                <a:spcPts val="600"/>
              </a:spcBef>
            </a:pPr>
            <a:r>
              <a:rPr lang="zh-CN" altLang="en-US" sz="1700"/>
              <a:t>用 LSTM 基线模型完成预实验，RMSE 为 0.12 m（示例数据）。</a:t>
            </a:r>
          </a:p>
          <a:p>
            <a:pPr eaLnBrk="1" hangingPunct="1">
              <a:spcBef>
                <a:spcPts val="1600"/>
              </a:spcBef>
            </a:pPr>
            <a:r>
              <a:rPr lang="zh-CN" altLang="en-US" sz="1700" b="1">
                <a:solidFill>
                  <a:schemeClr val="accent1"/>
                </a:solidFill>
              </a:rPr>
              <a:t>相关积累</a:t>
            </a:r>
          </a:p>
          <a:p>
            <a:pPr eaLnBrk="1" hangingPunct="1">
              <a:spcBef>
                <a:spcPts val="400"/>
              </a:spcBef>
            </a:pPr>
            <a:r>
              <a:rPr lang="zh-CN" altLang="en-US" sz="1700"/>
              <a:t>参与导师主持的城市内涝预警项目，熟悉 SWMM 建模。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idx="10"/>
          </p:nvPr>
        </p:nvSpPr>
        <p:spPr/>
      </p:sp>
      <p:sp>
        <p:nvSpPr>
          <p:cNvPr id="6" name="Text Placeholder 5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图　预实验结果或数据示意（插入你自己的图）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CN" altLang="en-US"/>
              <a:t>XX 大学 · 硕士研究生开题报告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CN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5074920" y="6071616"/>
            <a:ext cx="6565392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200" b="1">
                <a:solidFill>
                  <a:schemeClr val="accent2"/>
                </a:solidFill>
              </a:rPr>
              <a:t>✦ </a:t>
            </a:r>
            <a:r>
              <a:rPr lang="zh-CN" altLang="en-US" sz="1200">
                <a:solidFill>
                  <a:srgbClr val="5F6B78"/>
                </a:solidFill>
              </a:rPr>
              <a:t>预实验数据可以在 SciVis 中出图。</a:t>
            </a:r>
            <a:r>
              <a:rPr lang="zh-CN" altLang="en-US" sz="1200" b="1">
                <a:solidFill>
                  <a:schemeClr val="accent1"/>
                </a:solidFill>
                <a:hlinkClick r:id="rId2"/>
              </a:rPr>
              <a:t>  打开 SciVis →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05 进度安排与预期成果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进度安排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CN" altLang="en-US"/>
              <a:t>XX 大学 · 硕士研究生开题报告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CN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3840480" y="1737360"/>
            <a:ext cx="111465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CN" altLang="en-US" sz="1300">
                <a:solidFill>
                  <a:srgbClr val="5F6B78"/>
                </a:solidFill>
              </a:rPr>
              <a:t>2026.09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840480" y="2148840"/>
            <a:ext cx="9144" cy="3493008"/>
          </a:xfrm>
          <a:prstGeom prst="rect">
            <a:avLst/>
          </a:prstGeom>
          <a:solidFill>
            <a:srgbClr val="D5DB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4955133" y="1737360"/>
            <a:ext cx="111465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CN" altLang="en-US" sz="1300">
                <a:solidFill>
                  <a:srgbClr val="5F6B78"/>
                </a:solidFill>
              </a:rPr>
              <a:t>2026.12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955133" y="2148840"/>
            <a:ext cx="9144" cy="3493008"/>
          </a:xfrm>
          <a:prstGeom prst="rect">
            <a:avLst/>
          </a:prstGeom>
          <a:solidFill>
            <a:srgbClr val="D5DB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6069787" y="1737360"/>
            <a:ext cx="111465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CN" altLang="en-US" sz="1300">
                <a:solidFill>
                  <a:srgbClr val="5F6B78"/>
                </a:solidFill>
              </a:rPr>
              <a:t>2027.03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069787" y="2148840"/>
            <a:ext cx="9144" cy="3493008"/>
          </a:xfrm>
          <a:prstGeom prst="rect">
            <a:avLst/>
          </a:prstGeom>
          <a:solidFill>
            <a:srgbClr val="D5DB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7184440" y="1737360"/>
            <a:ext cx="111465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CN" altLang="en-US" sz="1300">
                <a:solidFill>
                  <a:srgbClr val="5F6B78"/>
                </a:solidFill>
              </a:rPr>
              <a:t>2027.06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184440" y="2148840"/>
            <a:ext cx="9144" cy="3493008"/>
          </a:xfrm>
          <a:prstGeom prst="rect">
            <a:avLst/>
          </a:prstGeom>
          <a:solidFill>
            <a:srgbClr val="D5DB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0" name="TextBox 29"/>
          <p:cNvSpPr txBox="1"/>
          <p:nvPr/>
        </p:nvSpPr>
        <p:spPr>
          <a:xfrm>
            <a:off x="8299094" y="1737360"/>
            <a:ext cx="111465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CN" altLang="en-US" sz="1300">
                <a:solidFill>
                  <a:srgbClr val="5F6B78"/>
                </a:solidFill>
              </a:rPr>
              <a:t>2027.09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299094" y="2148840"/>
            <a:ext cx="9144" cy="3493008"/>
          </a:xfrm>
          <a:prstGeom prst="rect">
            <a:avLst/>
          </a:prstGeom>
          <a:solidFill>
            <a:srgbClr val="D5DB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9413748" y="1737360"/>
            <a:ext cx="111465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CN" altLang="en-US" sz="1300">
                <a:solidFill>
                  <a:srgbClr val="5F6B78"/>
                </a:solidFill>
              </a:rPr>
              <a:t>2027.12</a:t>
            </a:r>
          </a:p>
        </p:txBody>
      </p:sp>
      <p:sp>
        <p:nvSpPr>
          <p:cNvPr id="33" name="Rectangle 32"/>
          <p:cNvSpPr/>
          <p:nvPr/>
        </p:nvSpPr>
        <p:spPr>
          <a:xfrm>
            <a:off x="9413748" y="2148840"/>
            <a:ext cx="9144" cy="3493008"/>
          </a:xfrm>
          <a:prstGeom prst="rect">
            <a:avLst/>
          </a:prstGeom>
          <a:solidFill>
            <a:srgbClr val="D5DB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4" name="TextBox 33"/>
          <p:cNvSpPr txBox="1"/>
          <p:nvPr/>
        </p:nvSpPr>
        <p:spPr>
          <a:xfrm>
            <a:off x="10528401" y="1737360"/>
            <a:ext cx="111465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CN" altLang="en-US" sz="1300">
                <a:solidFill>
                  <a:srgbClr val="5F6B78"/>
                </a:solidFill>
              </a:rPr>
              <a:t>2028.03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0528401" y="2148840"/>
            <a:ext cx="9144" cy="3493008"/>
          </a:xfrm>
          <a:prstGeom prst="rect">
            <a:avLst/>
          </a:prstGeom>
          <a:solidFill>
            <a:srgbClr val="D5DB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Rectangle 35"/>
          <p:cNvSpPr/>
          <p:nvPr/>
        </p:nvSpPr>
        <p:spPr>
          <a:xfrm>
            <a:off x="548640" y="2194560"/>
            <a:ext cx="11094415" cy="56692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7" name="TextBox 36"/>
          <p:cNvSpPr txBox="1"/>
          <p:nvPr/>
        </p:nvSpPr>
        <p:spPr>
          <a:xfrm>
            <a:off x="685800" y="2240280"/>
            <a:ext cx="320040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600"/>
              <a:t>文献调研与数据收集</a:t>
            </a:r>
          </a:p>
        </p:txBody>
      </p:sp>
      <p:sp>
        <p:nvSpPr>
          <p:cNvPr id="38" name="Rectangle 37"/>
          <p:cNvSpPr/>
          <p:nvPr/>
        </p:nvSpPr>
        <p:spPr>
          <a:xfrm>
            <a:off x="3840480" y="2331720"/>
            <a:ext cx="1671980" cy="2926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9" name="TextBox 38"/>
          <p:cNvSpPr txBox="1"/>
          <p:nvPr/>
        </p:nvSpPr>
        <p:spPr>
          <a:xfrm>
            <a:off x="685800" y="2807208"/>
            <a:ext cx="320040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600"/>
              <a:t>图结构构建与基线模型</a:t>
            </a:r>
          </a:p>
        </p:txBody>
      </p:sp>
      <p:sp>
        <p:nvSpPr>
          <p:cNvPr id="40" name="Rectangle 39"/>
          <p:cNvSpPr/>
          <p:nvPr/>
        </p:nvSpPr>
        <p:spPr>
          <a:xfrm>
            <a:off x="4955133" y="2898648"/>
            <a:ext cx="1671980" cy="2926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1" name="Rectangle 40"/>
          <p:cNvSpPr/>
          <p:nvPr/>
        </p:nvSpPr>
        <p:spPr>
          <a:xfrm>
            <a:off x="548640" y="3328416"/>
            <a:ext cx="11094415" cy="56692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2" name="TextBox 41"/>
          <p:cNvSpPr txBox="1"/>
          <p:nvPr/>
        </p:nvSpPr>
        <p:spPr>
          <a:xfrm>
            <a:off x="685800" y="3374136"/>
            <a:ext cx="320040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600"/>
              <a:t>物理约束图神经网络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069787" y="3465576"/>
            <a:ext cx="2786634" cy="2926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4" name="TextBox 43"/>
          <p:cNvSpPr txBox="1"/>
          <p:nvPr/>
        </p:nvSpPr>
        <p:spPr>
          <a:xfrm>
            <a:off x="685800" y="3941064"/>
            <a:ext cx="320040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600"/>
              <a:t>案例验证与预警阈值</a:t>
            </a:r>
          </a:p>
        </p:txBody>
      </p:sp>
      <p:sp>
        <p:nvSpPr>
          <p:cNvPr id="45" name="Rectangle 44"/>
          <p:cNvSpPr/>
          <p:nvPr/>
        </p:nvSpPr>
        <p:spPr>
          <a:xfrm>
            <a:off x="8299094" y="4032504"/>
            <a:ext cx="1671980" cy="2926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6" name="Rectangle 45"/>
          <p:cNvSpPr/>
          <p:nvPr/>
        </p:nvSpPr>
        <p:spPr>
          <a:xfrm>
            <a:off x="548640" y="4462272"/>
            <a:ext cx="11094415" cy="56692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7" name="TextBox 46"/>
          <p:cNvSpPr txBox="1"/>
          <p:nvPr/>
        </p:nvSpPr>
        <p:spPr>
          <a:xfrm>
            <a:off x="685800" y="4507992"/>
            <a:ext cx="320040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600"/>
              <a:t>小论文撰写与投稿</a:t>
            </a:r>
          </a:p>
        </p:txBody>
      </p:sp>
      <p:sp>
        <p:nvSpPr>
          <p:cNvPr id="48" name="Rectangle 47"/>
          <p:cNvSpPr/>
          <p:nvPr/>
        </p:nvSpPr>
        <p:spPr>
          <a:xfrm>
            <a:off x="7741767" y="4599431"/>
            <a:ext cx="2229307" cy="29260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9" name="TextBox 48"/>
          <p:cNvSpPr txBox="1"/>
          <p:nvPr/>
        </p:nvSpPr>
        <p:spPr>
          <a:xfrm>
            <a:off x="685800" y="5074920"/>
            <a:ext cx="320040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600"/>
              <a:t>学位论文撰写与答辩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413748" y="5166360"/>
            <a:ext cx="2229307" cy="292608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1" name="Rectangle 50"/>
          <p:cNvSpPr/>
          <p:nvPr/>
        </p:nvSpPr>
        <p:spPr>
          <a:xfrm>
            <a:off x="548640" y="5806440"/>
            <a:ext cx="11094415" cy="457200"/>
          </a:xfrm>
          <a:prstGeom prst="rect">
            <a:avLst/>
          </a:prstGeom>
          <a:solidFill>
            <a:srgbClr val="FDF3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2" name="Rectangle 51"/>
          <p:cNvSpPr/>
          <p:nvPr/>
        </p:nvSpPr>
        <p:spPr>
          <a:xfrm>
            <a:off x="548640" y="5806440"/>
            <a:ext cx="82296" cy="4572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3" name="TextBox 52"/>
          <p:cNvSpPr txBox="1"/>
          <p:nvPr/>
        </p:nvSpPr>
        <p:spPr>
          <a:xfrm>
            <a:off x="914400" y="5806440"/>
            <a:ext cx="10545775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1800" b="1">
                <a:solidFill>
                  <a:srgbClr val="A86F10"/>
                </a:solidFill>
              </a:rPr>
              <a:t>中期检查　</a:t>
            </a:r>
            <a:r>
              <a:rPr lang="zh-CN" altLang="en-US" sz="1800"/>
              <a:t>2027 年 6 月，完成研究内容一、二并提交中期报告。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05 进度安排与预期成果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预期成果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CN" altLang="en-US"/>
              <a:t>XX 大学 · 硕士研究生开题报告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CN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000" b="1">
                <a:solidFill>
                  <a:schemeClr val="accent1"/>
                </a:solidFill>
              </a:rPr>
              <a:t>学术论文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1800">
                <a:solidFill>
                  <a:schemeClr val="dk1"/>
                </a:solidFill>
              </a:rPr>
              <a:t>发表 SCI / EI 论文 1–2 篇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000" b="1">
                <a:solidFill>
                  <a:schemeClr val="accent2"/>
                </a:solidFill>
              </a:rPr>
              <a:t>模型与代码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1800">
                <a:solidFill>
                  <a:schemeClr val="dk1"/>
                </a:solidFill>
              </a:rPr>
              <a:t>物理约束图神经网络内涝预测模型 1 套（开源）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93192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3931920"/>
            <a:ext cx="5364327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22959" y="416052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000" b="1">
                <a:solidFill>
                  <a:schemeClr val="accent3"/>
                </a:solidFill>
              </a:rPr>
              <a:t>应用成果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59" y="4709159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1800">
                <a:solidFill>
                  <a:schemeClr val="dk1"/>
                </a:solidFill>
              </a:rPr>
              <a:t>典型城区内涝预警示范 1 项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78727" y="393192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6278727" y="3931920"/>
            <a:ext cx="5364327" cy="54864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6553047" y="416052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000" b="1">
                <a:solidFill>
                  <a:schemeClr val="accent6"/>
                </a:solidFill>
              </a:rPr>
              <a:t>学位论文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53047" y="4709159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1800">
                <a:solidFill>
                  <a:schemeClr val="dk1"/>
                </a:solidFill>
              </a:rPr>
              <a:t>完成硕士学位论文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参考文献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主要参考文献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CN" altLang="en-US"/>
              <a:t>XX 大学 · 硕士研究生开题报告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CN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548640" y="1783080"/>
            <a:ext cx="11094415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zh-CN" altLang="en-US" sz="1600"/>
              <a:t>[1]　作者 A, 作者 B. 文献题目[J]. 期刊名称, 年份, 卷(期): 起止页码.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zh-CN" altLang="en-US" sz="1600"/>
              <a:t>[2]　作者 A, 作者 B. 文献题目[J]. 期刊名称, 年份, 卷(期): 起止页码.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zh-CN" altLang="en-US" sz="1600"/>
              <a:t>[3]　作者 A, 作者 B. 文献题目[J]. 期刊名称, 年份, 卷(期): 起止页码.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zh-CN" altLang="en-US" sz="1600"/>
              <a:t>[4]　作者 A, 作者 B. 文献题目[J]. 期刊名称, 年份, 卷(期): 起止页码.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zh-CN" altLang="en-US" sz="1600"/>
              <a:t>[5]　作者 A, 作者 B. 文献题目[J]. 期刊名称, 年份, 卷(期): 起止页码.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zh-CN" altLang="en-US" sz="1600"/>
              <a:t>[6]　作者 A, 作者 B. 文献题目[J]. 期刊名称, 年份, 卷(期): 起止页码.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8640" y="5760720"/>
            <a:ext cx="1109441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300">
                <a:solidFill>
                  <a:srgbClr val="5F6B78"/>
                </a:solidFill>
              </a:rPr>
              <a:t>按学校要求的格式（如 GB/T 7714）列出 10 篇以内的核心文献即可。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恳请各位专家批评指正！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报告人：XXX　｜　指导教师：XXX 教授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备用页 · 放映时隐藏，被问到时按页码调出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/>
              <a:t>专家可能的提问与回答要点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CN" altLang="en-US"/>
              <a:t>XX 大学 · 硕士研究生开题报告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CN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4" cy="398678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832616"/>
                <a:gridCol w="5345490"/>
                <a:gridCol w="1916308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rgbClr val="FFFFFF"/>
                          </a:solidFill>
                        </a:rPr>
                        <a:t>可能的提问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rgbClr val="FFFFFF"/>
                          </a:solidFill>
                        </a:rPr>
                        <a:t>回答要点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rgbClr val="FFFFFF"/>
                          </a:solidFill>
                        </a:rPr>
                        <a:t>对应页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chemeClr val="dk1"/>
                          </a:solidFill>
                        </a:rPr>
                        <a:t>题目是否太大？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研究范围限定在 2 个排水分区、提前 1 小时的短临预测。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第 6 页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chemeClr val="dk1"/>
                          </a:solidFill>
                        </a:rPr>
                        <a:t>数据获取有保障吗？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已签数据共享协议；公开雷达数据可作为备选。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第 10 页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chemeClr val="dk1"/>
                          </a:solidFill>
                        </a:rPr>
                        <a:t>物理约束具体怎么加？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在损失函数中加入节点水量平衡残差项。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第 7 页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 b="1">
                          <a:solidFill>
                            <a:schemeClr val="dk1"/>
                          </a:solidFill>
                        </a:rPr>
                        <a:t>与水动力模型相比优势在哪里？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精度接近的前提下，计算时间缩短到分钟以内。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1500">
                          <a:solidFill>
                            <a:schemeClr val="dk1"/>
                          </a:solidFill>
                        </a:rPr>
                        <a:t>第 11 页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SciDraw AI Academic">
  <a:themeElements>
    <a:clrScheme name="SciDraw AI Academic">
      <a:dk1>
        <a:srgbClr val="1F2329"/>
      </a:dk1>
      <a:lt1>
        <a:srgbClr val="FFFFFF"/>
      </a:lt1>
      <a:dk2>
        <a:srgbClr val="1B3A5C"/>
      </a:dk2>
      <a:lt2>
        <a:srgbClr val="F2F4F7"/>
      </a:lt2>
      <a:accent1>
        <a:srgbClr val="1F4E8C"/>
      </a:accent1>
      <a:accent2>
        <a:srgbClr val="1A8C7E"/>
      </a:accent2>
      <a:accent3>
        <a:srgbClr val="D99A2B"/>
      </a:accent3>
      <a:accent4>
        <a:srgbClr val="8A96A3"/>
      </a:accent4>
      <a:accent5>
        <a:srgbClr val="C0443A"/>
      </a:accent5>
      <a:accent6>
        <a:srgbClr val="5B4B8A"/>
      </a:accent6>
      <a:hlink>
        <a:srgbClr val="1F4E8C"/>
      </a:hlink>
      <a:folHlink>
        <a:srgbClr val="5B4B8A"/>
      </a:folHlink>
    </a:clrScheme>
    <a:fontScheme name="SciDraw AI Academic">
      <a:majorFont>
        <a:latin typeface="Arial"/>
        <a:ea typeface="Microsoft YaHei"/>
        <a:cs typeface=""/>
        <a:font script="Hans" typeface="Microsoft YaHei"/>
      </a:majorFont>
      <a:minorFont>
        <a:latin typeface="Arial"/>
        <a:ea typeface="Microsoft YaHei"/>
        <a:cs typeface=""/>
        <a:font script="Hans" typeface="Microsoft YaHe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开题报告 PPT 模板 · SciDraw AI</dc:title>
  <dc:subject>研究生开题报告模板（示例版）</dc:subject>
  <dc:creator>SciDraw AI</dc:creator>
  <cp:keywords>SciDraw AI; 开题报告; 开题答辩; 技术路线; PPT 模板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