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迁移细胞数（每视野）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</c:spPr>
          <c:errBars>
            <c:errBarType val="both"/>
            <c:errValType val="cust"/>
            <c:noEndCap val="0"/>
            <c:plus>
              <c:numLit>
                <c:formatCode>General</c:formatCode>
                <c:ptCount val="3"/>
                <c:pt idx="0">
                  <c:v>18</c:v>
                </c:pt>
                <c:pt idx="1">
                  <c:v>14</c:v>
                </c:pt>
                <c:pt idx="2">
                  <c:v>16</c:v>
                </c:pt>
              </c:numLit>
            </c:plus>
            <c:minus>
              <c:numLit>
                <c:formatCode>General</c:formatCode>
                <c:ptCount val="3"/>
                <c:pt idx="0">
                  <c:v>18</c:v>
                </c:pt>
                <c:pt idx="1">
                  <c:v>14</c:v>
                </c:pt>
                <c:pt idx="2">
                  <c:v>16</c:v>
                </c:pt>
              </c:numLit>
            </c:minus>
            <c:spPr>
              <a:ln w="12700">
                <a:solidFill>
                  <a:srgbClr val="333A42"/>
                </a:solidFill>
              </a:ln>
            </c:spPr>
          </c:errBars>
          <c:cat>
            <c:strRef>
              <c:f>Sheet1!$A$2:$A$4</c:f>
              <c:strCache>
                <c:ptCount val="3"/>
                <c:pt idx="0">
                  <c:v>sh-NC</c:v>
                </c:pt>
                <c:pt idx="1">
                  <c:v>sh-METTL3 #1</c:v>
                </c:pt>
                <c:pt idx="2">
                  <c:v>sh-METTL3 #2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212</c:v>
                </c:pt>
                <c:pt idx="1">
                  <c:v>118</c:v>
                </c:pt>
                <c:pt idx="2">
                  <c:v>124</c:v>
                </c:pt>
              </c:numCache>
            </c:numRef>
          </c:val>
        </c:ser>
        <c:gapWidth val="1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low"/>
        <c:spPr>
          <a:ln>
            <a:solidFill>
              <a:srgbClr val="9AA4AF"/>
            </a:solidFill>
          </a:ln>
        </c:spPr>
        <c:txPr>
          <a:bodyPr/>
          <a:lstStyle/>
          <a:p>
            <a:pPr>
              <a:defRPr sz="14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>
              <a:solidFill>
                <a:srgbClr val="E3E7EC"/>
              </a:solidFill>
            </a:ln>
          </c:spPr>
        </c:majorGridlines>
        <c:title>
          <c:tx>
            <c:rich>
              <a:bodyPr/>
              <a:lstStyle/>
              <a:p>
                <a:r>
                  <a:rPr sz="1300" b="0"/>
                  <a:t>迁移细胞数（每视野）</a:t>
                </a:r>
              </a:p>
            </c:rich>
          </c:tx>
          <c:layout/>
          <c:overlay val="0"/>
        </c:title>
        <c:numFmt formatCode="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300"/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400">
          <a:solidFill>
            <a:srgbClr val="1F2329"/>
          </a:solidFill>
          <a:latin typeface="Microsoft YaHei"/>
        </a:defRPr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【这一页】10 秒：报课题名和汇报周期。组会大家都认识你，不用多介绍。</a:t>
            </a:r>
          </a:p>
          <a:p>
            <a:r>
              <a:t>【提示】标题保持课题名不变，只改“第 X 周”和日期，方便导师对照历次进展。</a:t>
            </a:r>
          </a:p>
          <a:p/>
          <a:p>
            <a:r>
              <a:t>SciDraw AI 科研模板 · sci-draw.com · 示例版：课题与数据均为虚构，仅用于演示每页的写法。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本页为使用说明，已设为隐藏幻灯片，读完可以删除。</a:t>
            </a:r>
          </a:p>
          <a:p/>
          <a:p>
            <a:r>
              <a:t>SciDraw AI 科研模板 · sci-draw.com · 示例版：课题与数据均为虚构，仅用于演示每页的写法。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【这一页】1 分钟：用三个数字加一句话讲完本期进展，最后抛出今天最想讨论的问题。</a:t>
            </a:r>
          </a:p>
          <a:p/>
          <a:p>
            <a:r>
              <a:t>SciDraw AI 科研模板 · sci-draw.com · 示例版：课题与数据均为虚构，仅用于演示每页的写法。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【这一页】1 分钟：逐项对照上次组会定的计划。没完成的直接说原因，不用回避。</a:t>
            </a:r>
          </a:p>
          <a:p>
            <a:r>
              <a:t>【提示】状态标签是可编辑形状：复制绿色（已完成）、琥珀色（进行中）或灰色（未开始）标签即可。</a:t>
            </a:r>
          </a:p>
          <a:p/>
          <a:p>
            <a:r>
              <a:t>SciDraw AI 科研模板 · sci-draw.com · 示例版：课题与数据均为虚构，仅用于演示每页的写法。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【这一页】2 分钟：标题直接写结论，右侧按“结果 → 解读 → 还需确认”讲。</a:t>
            </a:r>
          </a:p>
          <a:p>
            <a:r>
              <a:t>【提示】显微镜照片请插入原始图像并注明放大倍数，不要用 AI 生成或修饰。</a:t>
            </a:r>
          </a:p>
          <a:p/>
          <a:p>
            <a:r>
              <a:t>SciDraw AI 科研模板 · sci-draw.com · 示例版：课题与数据均为虚构，仅用于演示每页的写法。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【这一页】30 秒：图像只是佐证，定量结果已经在上一页。三张图保持同一放大倍数和曝光条件。</a:t>
            </a:r>
          </a:p>
          <a:p/>
          <a:p>
            <a:r>
              <a:t>SciDraw AI 科研模板 · sci-draw.com · 示例版：课题与数据均为虚构，仅用于演示每页的写法。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【这一页】2 分钟：把“现象 → 已尝试 → 下一步想法”说清楚，别人才能帮你判断问题出在哪一步。</a:t>
            </a:r>
          </a:p>
          <a:p/>
          <a:p>
            <a:r>
              <a:t>SciDraw AI 科研模板 · sci-draw.com · 示例版：课题与数据均为虚构，仅用于演示每页的写法。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【这一页】1 分钟：这是组会最有价值的一页。每一条都要具体到“谁、什么、什么时候”。</a:t>
            </a:r>
          </a:p>
          <a:p/>
          <a:p>
            <a:r>
              <a:t>SciDraw AI 科研模板 · sci-draw.com · 示例版：课题与数据均为虚构，仅用于演示每页的写法。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【这一页】45 秒：计划写到下次组会前能完成的程度，下次组会第 4 页就对照这张表。</a:t>
            </a:r>
          </a:p>
          <a:p/>
          <a:p>
            <a:r>
              <a:t>SciDraw AI 科研模板 · sci-draw.com · 示例版：课题与数据均为虚构，仅用于演示每页的写法。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【这一页】把今天最想讨论的问题留在屏幕上，引导讨论。</a:t>
            </a:r>
          </a:p>
          <a:p/>
          <a:p>
            <a:r>
              <a:t>SciDraw AI 科研模板 · sci-draw.com · 示例版：课题与数据均为虚构，仅用于演示每页的写法。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【这一页】隐藏页。导师问起整体进度时调出。</a:t>
            </a:r>
          </a:p>
          <a:p/>
          <a:p>
            <a:r>
              <a:t>SciDraw AI 科研模板 · sci-draw.com · 示例版：课题与数据均为虚构，仅用于演示每页的写法。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de Band"/>
          <p:cNvSpPr/>
          <p:nvPr userDrawn="1"/>
        </p:nvSpPr>
        <p:spPr>
          <a:xfrm>
            <a:off x="0" y="0"/>
            <a:ext cx="2926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/>
          </a:p>
        </p:txBody>
      </p:sp>
      <p:sp>
        <p:nvSpPr>
          <p:cNvPr id="3" name="Logo"/>
          <p:cNvSpPr>
            <a:spLocks noGrp="1"/>
          </p:cNvSpPr>
          <p:nvPr>
            <p:ph type="pic" idx="10" hasCustomPrompt="1"/>
          </p:nvPr>
        </p:nvSpPr>
        <p:spPr>
          <a:xfrm>
            <a:off x="960120" y="685800"/>
            <a:ext cx="1005840" cy="10058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校徽</a:t>
            </a:r>
          </a:p>
        </p:txBody>
      </p:sp>
      <p:sp>
        <p:nvSpPr>
          <p:cNvPr id="4" name="Degree"/>
          <p:cNvSpPr>
            <a:spLocks noGrp="1"/>
          </p:cNvSpPr>
          <p:nvPr>
            <p:ph type="body" idx="13" hasCustomPrompt="1"/>
          </p:nvPr>
        </p:nvSpPr>
        <p:spPr>
          <a:xfrm>
            <a:off x="960120" y="2103120"/>
            <a:ext cx="10058400" cy="411480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6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学位论文答辩</a:t>
            </a:r>
          </a:p>
        </p:txBody>
      </p:sp>
      <p:sp>
        <p:nvSpPr>
          <p:cNvPr id="5" name="Title"/>
          <p:cNvSpPr>
            <a:spLocks noGrp="1"/>
          </p:cNvSpPr>
          <p:nvPr>
            <p:ph type="ctrTitle" hasCustomPrompt="1"/>
          </p:nvPr>
        </p:nvSpPr>
        <p:spPr>
          <a:xfrm>
            <a:off x="960120" y="2606040"/>
            <a:ext cx="10332720" cy="1737360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lnSpc>
                <a:spcPct val="110000"/>
              </a:lnSpc>
              <a:defRPr sz="34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/>
              <a:t>论文题目</a:t>
            </a:r>
          </a:p>
        </p:txBody>
      </p:sp>
      <p:sp>
        <p:nvSpPr>
          <p:cNvPr id="6" name="Rule"/>
          <p:cNvSpPr/>
          <p:nvPr userDrawn="1"/>
        </p:nvSpPr>
        <p:spPr>
          <a:xfrm>
            <a:off x="960120" y="4572000"/>
            <a:ext cx="1033272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/>
          <a:lstStyle/>
          <a:p>
            <a:endParaRPr lang="zh-CN"/>
          </a:p>
        </p:txBody>
      </p:sp>
      <p:sp>
        <p:nvSpPr>
          <p:cNvPr id="7" name="Meta"/>
          <p:cNvSpPr>
            <a:spLocks noGrp="1"/>
          </p:cNvSpPr>
          <p:nvPr>
            <p:ph type="body" idx="1" hasCustomPrompt="1"/>
          </p:nvPr>
        </p:nvSpPr>
        <p:spPr>
          <a:xfrm>
            <a:off x="960120" y="4754880"/>
            <a:ext cx="10332720" cy="1463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lnSpc>
                <a:spcPct val="150000"/>
              </a:lnSpc>
              <a:defRPr sz="17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单击此处添加文本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章节页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umber"/>
          <p:cNvSpPr>
            <a:spLocks noGrp="1"/>
          </p:cNvSpPr>
          <p:nvPr>
            <p:ph type="body" idx="13" hasCustomPrompt="1"/>
          </p:nvPr>
        </p:nvSpPr>
        <p:spPr>
          <a:xfrm>
            <a:off x="914400" y="1737360"/>
            <a:ext cx="3657600" cy="1371600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8000" b="1">
                <a:solidFill>
                  <a:schemeClr val="accent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/>
              <a:t>01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914400" y="3246120"/>
            <a:ext cx="10058400" cy="914400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 sz="36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/>
              <a:t>章节标题</a:t>
            </a:r>
          </a:p>
        </p:txBody>
      </p:sp>
      <p:sp>
        <p:nvSpPr>
          <p:cNvPr id="4" name="Rule"/>
          <p:cNvSpPr/>
          <p:nvPr userDrawn="1"/>
        </p:nvSpPr>
        <p:spPr>
          <a:xfrm>
            <a:off x="960120" y="4297680"/>
            <a:ext cx="73152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/>
          </a:p>
        </p:txBody>
      </p:sp>
      <p:sp>
        <p:nvSpPr>
          <p:cNvPr id="5" name="Subtitle"/>
          <p:cNvSpPr>
            <a:spLocks noGrp="1"/>
          </p:cNvSpPr>
          <p:nvPr>
            <p:ph type="body" idx="1" hasCustomPrompt="1"/>
          </p:nvPr>
        </p:nvSpPr>
        <p:spPr>
          <a:xfrm>
            <a:off x="914400" y="4526280"/>
            <a:ext cx="10058400" cy="82296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单击此处添加文本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/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文右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章节 · 小标题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单击此处添加标题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/>
          </a:p>
        </p:txBody>
      </p:sp>
      <p:sp>
        <p:nvSpPr>
          <p:cNvPr id="6" name="Text"/>
          <p:cNvSpPr>
            <a:spLocks noGrp="1"/>
          </p:cNvSpPr>
          <p:nvPr>
            <p:ph type="body" idx="1" hasCustomPrompt="1"/>
          </p:nvPr>
        </p:nvSpPr>
        <p:spPr>
          <a:xfrm>
            <a:off x="548640" y="1691640"/>
            <a:ext cx="4160520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800"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单击此处添加文本</a:t>
            </a:r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074920" y="1691640"/>
            <a:ext cx="6565392" cy="39776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单击图标插入图片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074920" y="5760720"/>
            <a:ext cx="6565392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图注：一句话说明图中展示了什么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/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图右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章节 · 小标题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单击此处添加标题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/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48640" y="1691640"/>
            <a:ext cx="6400800" cy="39776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单击图标插入图片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48640" y="5760720"/>
            <a:ext cx="6400800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图注：一句话说明图中展示了什么</a:t>
            </a:r>
          </a:p>
        </p:txBody>
      </p:sp>
      <p:sp>
        <p:nvSpPr>
          <p:cNvPr id="6" name="Text"/>
          <p:cNvSpPr>
            <a:spLocks noGrp="1"/>
          </p:cNvSpPr>
          <p:nvPr>
            <p:ph type="body" idx="1" hasCustomPrompt="1"/>
          </p:nvPr>
        </p:nvSpPr>
        <p:spPr>
          <a:xfrm>
            <a:off x="7315200" y="1691640"/>
            <a:ext cx="4325112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800"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单击此处添加文本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/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栏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章节 · 小标题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单击此处添加标题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/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48640" y="1691640"/>
            <a:ext cx="11094415" cy="406908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单击图标插入图片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48640" y="5833872"/>
            <a:ext cx="11094415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图注：一句话说明图中展示了什么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/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三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章节 · 小标题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单击此处添加标题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/>
          </a:p>
        </p:txBody>
      </p:sp>
      <p:sp>
        <p:nvSpPr>
          <p:cNvPr id="6" name="Column Band 1"/>
          <p:cNvSpPr/>
          <p:nvPr userDrawn="1"/>
        </p:nvSpPr>
        <p:spPr>
          <a:xfrm>
            <a:off x="548640" y="1737360"/>
            <a:ext cx="3484778" cy="5486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/>
          </a:p>
        </p:txBody>
      </p:sp>
      <p:sp>
        <p:nvSpPr>
          <p:cNvPr id="7" name="Column Band 2"/>
          <p:cNvSpPr/>
          <p:nvPr userDrawn="1"/>
        </p:nvSpPr>
        <p:spPr>
          <a:xfrm>
            <a:off x="4353458" y="1737360"/>
            <a:ext cx="3484778" cy="5486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/>
          </a:p>
        </p:txBody>
      </p:sp>
      <p:sp>
        <p:nvSpPr>
          <p:cNvPr id="8" name="Column Band 3"/>
          <p:cNvSpPr/>
          <p:nvPr userDrawn="1"/>
        </p:nvSpPr>
        <p:spPr>
          <a:xfrm>
            <a:off x="8158277" y="1737360"/>
            <a:ext cx="3484778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/>
          </a:p>
        </p:txBody>
      </p:sp>
      <p:sp>
        <p:nvSpPr>
          <p:cNvPr id="10" name="Column 1"/>
          <p:cNvSpPr>
            <a:spLocks noGrp="1"/>
          </p:cNvSpPr>
          <p:nvPr>
            <p:ph type="body" idx="1" hasCustomPrompt="1"/>
          </p:nvPr>
        </p:nvSpPr>
        <p:spPr>
          <a:xfrm>
            <a:off x="548640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单击此处添加文本</a:t>
            </a:r>
          </a:p>
        </p:txBody>
      </p:sp>
      <p:sp>
        <p:nvSpPr>
          <p:cNvPr id="11" name="Column 2"/>
          <p:cNvSpPr>
            <a:spLocks noGrp="1"/>
          </p:cNvSpPr>
          <p:nvPr>
            <p:ph type="body" idx="2" hasCustomPrompt="1"/>
          </p:nvPr>
        </p:nvSpPr>
        <p:spPr>
          <a:xfrm>
            <a:off x="4353458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单击此处添加文本</a:t>
            </a:r>
          </a:p>
        </p:txBody>
      </p:sp>
      <p:sp>
        <p:nvSpPr>
          <p:cNvPr id="12" name="Column 3"/>
          <p:cNvSpPr>
            <a:spLocks noGrp="1"/>
          </p:cNvSpPr>
          <p:nvPr>
            <p:ph type="body" idx="3" hasCustomPrompt="1"/>
          </p:nvPr>
        </p:nvSpPr>
        <p:spPr>
          <a:xfrm>
            <a:off x="8158277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单击此处添加文本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/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与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章节 · 小标题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单击此处添加标题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/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/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结束页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548640" y="2377440"/>
            <a:ext cx="11094415" cy="1097280"/>
          </a:xfrm>
          <a:prstGeom prst="rect">
            <a:avLst/>
          </a:prstGeom>
        </p:spPr>
        <p:txBody>
          <a:bodyPr lIns="0" tIns="0" rIns="0" bIns="0" anchor="ctr" wrap="square">
            <a:normAutofit/>
          </a:bodyPr>
          <a:lstStyle>
            <a:lvl1pPr algn="ctr" eaLnBrk="1" hangingPunct="1">
              <a:defRPr sz="4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/>
              <a:t>谢谢</a:t>
            </a:r>
          </a:p>
        </p:txBody>
      </p:sp>
      <p:sp>
        <p:nvSpPr>
          <p:cNvPr id="3" name="Rule"/>
          <p:cNvSpPr/>
          <p:nvPr userDrawn="1"/>
        </p:nvSpPr>
        <p:spPr>
          <a:xfrm>
            <a:off x="5638648" y="3611880"/>
            <a:ext cx="91440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/>
          </a:p>
        </p:txBody>
      </p:sp>
      <p:sp>
        <p:nvSpPr>
          <p:cNvPr id="4" name="Subtitle"/>
          <p:cNvSpPr>
            <a:spLocks noGrp="1"/>
          </p:cNvSpPr>
          <p:nvPr>
            <p:ph type="body" idx="1" hasCustomPrompt="1"/>
          </p:nvPr>
        </p:nvSpPr>
        <p:spPr>
          <a:xfrm>
            <a:off x="548640" y="3840480"/>
            <a:ext cx="11094415" cy="822960"/>
          </a:xfrm>
          <a:prstGeom prst="rect">
            <a:avLst/>
          </a:prstGeom>
        </p:spPr>
        <p:txBody>
          <a:bodyPr lIns="0" tIns="0" rIns="0" bIns="0" anchor="t" wrap="square"/>
          <a:lstStyle>
            <a:lvl1pPr algn="ctr" eaLnBrk="1" hangingPunct="1"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单击此处添加文本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结束页（联系方式）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914400" y="2011680"/>
            <a:ext cx="7498080" cy="1097280"/>
          </a:xfrm>
          <a:prstGeom prst="rect">
            <a:avLst/>
          </a:prstGeom>
        </p:spPr>
        <p:txBody>
          <a:bodyPr lIns="0" tIns="0" rIns="0" bIns="0" anchor="b" wrap="square">
            <a:normAutofit/>
          </a:bodyPr>
          <a:lstStyle>
            <a:lvl1pPr algn="l" eaLnBrk="1" hangingPunct="1">
              <a:defRPr sz="4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/>
              <a:t>谢谢</a:t>
            </a:r>
          </a:p>
        </p:txBody>
      </p:sp>
      <p:sp>
        <p:nvSpPr>
          <p:cNvPr id="3" name="Rule"/>
          <p:cNvSpPr/>
          <p:nvPr userDrawn="1"/>
        </p:nvSpPr>
        <p:spPr>
          <a:xfrm>
            <a:off x="960120" y="3291840"/>
            <a:ext cx="82296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/>
          </a:p>
        </p:txBody>
      </p:sp>
      <p:sp>
        <p:nvSpPr>
          <p:cNvPr id="4" name="Contact"/>
          <p:cNvSpPr>
            <a:spLocks noGrp="1"/>
          </p:cNvSpPr>
          <p:nvPr>
            <p:ph type="body" idx="1" hasCustomPrompt="1"/>
          </p:nvPr>
        </p:nvSpPr>
        <p:spPr>
          <a:xfrm>
            <a:off x="914400" y="3520440"/>
            <a:ext cx="7498080" cy="164592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lnSpc>
                <a:spcPct val="150000"/>
              </a:lnSpc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单击此处添加文本</a:t>
            </a:r>
          </a:p>
        </p:txBody>
      </p:sp>
      <p:sp>
        <p:nvSpPr>
          <p:cNvPr id="5" name="QR Panel"/>
          <p:cNvSpPr/>
          <p:nvPr userDrawn="1"/>
        </p:nvSpPr>
        <p:spPr>
          <a:xfrm>
            <a:off x="8732520" y="1874520"/>
            <a:ext cx="2743200" cy="3108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/>
          </a:p>
        </p:txBody>
      </p:sp>
      <p:sp>
        <p:nvSpPr>
          <p:cNvPr id="6" name="QR Code"/>
          <p:cNvSpPr>
            <a:spLocks noGrp="1"/>
          </p:cNvSpPr>
          <p:nvPr>
            <p:ph type="pic" idx="10" hasCustomPrompt="1"/>
          </p:nvPr>
        </p:nvSpPr>
        <p:spPr>
          <a:xfrm>
            <a:off x="8961120" y="2057400"/>
            <a:ext cx="2286000" cy="228600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二维码</a:t>
            </a:r>
          </a:p>
        </p:txBody>
      </p:sp>
      <p:sp>
        <p:nvSpPr>
          <p:cNvPr id="7" name="QR Caption"/>
          <p:cNvSpPr>
            <a:spLocks noGrp="1"/>
          </p:cNvSpPr>
          <p:nvPr>
            <p:ph type="body" idx="16" hasCustomPrompt="1"/>
          </p:nvPr>
        </p:nvSpPr>
        <p:spPr>
          <a:xfrm>
            <a:off x="8732520" y="4434840"/>
            <a:ext cx="2743200" cy="41148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ctr" eaLnBrk="1" hangingPunct="1">
              <a:defRPr sz="13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论文 / 课题组主页</a:t>
            </a:r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"/>
          <p:cNvSpPr>
            <a:spLocks noGrp="1"/>
          </p:cNvSpPr>
          <p:nvPr>
            <p:ph type="title"/>
          </p:nvPr>
        </p:nvSpPr>
        <p:spPr>
          <a:xfrm>
            <a:off x="548640" y="640080"/>
            <a:ext cx="11094415" cy="658368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单击此处编辑母版标题样式</a:t>
            </a:r>
          </a:p>
        </p:txBody>
      </p:sp>
      <p:sp>
        <p:nvSpPr>
          <p:cNvPr id="3" name="Text Placeholder"/>
          <p:cNvSpPr>
            <a:spLocks noGrp="1"/>
          </p:cNvSpPr>
          <p:nvPr>
            <p:ph type="body" idx="1"/>
          </p:nvPr>
        </p:nvSpPr>
        <p:spPr>
          <a:xfrm>
            <a:off x="548640" y="1691640"/>
            <a:ext cx="11094415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单击此处编辑母版文本样式</a:t>
            </a:r>
          </a:p>
        </p:txBody>
      </p:sp>
      <p:sp>
        <p:nvSpPr>
          <p:cNvPr id="1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/>
            </a:r>
          </a:p>
        </p:txBody>
      </p:sp>
      <p:sp>
        <p:nvSpPr>
          <p:cNvPr id="1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/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xStyles>
    <p:titleStyle>
      <a:lvl1pPr algn="l" eaLnBrk="1" hangingPunct="1">
        <a:lnSpc>
          <a:spcPct val="105000"/>
        </a:lnSpc>
        <a:defRPr sz="28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eaLnBrk="1" hangingPunct="1">
        <a:lnSpc>
          <a:spcPct val="125000"/>
        </a:lnSpc>
        <a:spcBef>
          <a:spcPts val="800"/>
        </a:spcBef>
        <a:buNone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285750" indent="-285750" algn="l" eaLnBrk="1" hangingPunct="1">
        <a:lnSpc>
          <a:spcPct val="125000"/>
        </a:lnSpc>
        <a:spcBef>
          <a:spcPts val="400"/>
        </a:spcBef>
        <a:buClr>
          <a:schemeClr val="accent1"/>
        </a:buClr>
        <a:buFont typeface="Arial"/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2pPr>
      <a:lvl3pPr marL="571500" indent="-285750" algn="l" eaLnBrk="1" hangingPunct="1">
        <a:lnSpc>
          <a:spcPct val="125000"/>
        </a:lnSpc>
        <a:spcBef>
          <a:spcPts val="300"/>
        </a:spcBef>
        <a:buClr>
          <a:schemeClr val="accent4"/>
        </a:buClr>
        <a:buFont typeface="Arial"/>
        <a:buChar char="–"/>
        <a:defRPr sz="1400">
          <a:solidFill>
            <a:schemeClr val="tx1"/>
          </a:solidFill>
          <a:latin typeface="+mn-lt"/>
          <a:ea typeface="+mn-ea"/>
          <a:cs typeface="+mn-cs"/>
        </a:defRPr>
      </a:lvl3pPr>
    </p:bodyStyle>
    <p:otherStyle>
      <a:defPPr eaLnBrk="1" hangingPunct="1">
        <a:defRPr lang="zh-CN"/>
      </a:def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Relationship Id="rId3" Type="http://schemas.openxmlformats.org/officeDocument/2006/relationships/hyperlink" Target="https://sci-draw.com/zh/sci-vis?utm_source=template&amp;utm_medium=pptx&amp;utm_campaign=lab-meeting-zh&amp;utm_content=result-1" TargetMode="External"/><Relationship Id="rId4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Picture Placeholder 1"/>
          <p:cNvSpPr>
            <a:spLocks noGrp="1"/>
          </p:cNvSpPr>
          <p:nvPr>
            <p:ph type="pic" idx="10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组会进展汇报 · 第 X 周</a:t>
            </a:r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METTL3 调控肝癌细胞迁移的机制研究：本期进展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tabLst>
                <a:tab pos="1234440" algn="l"/>
                <a:tab pos="4937760" algn="l"/>
                <a:tab pos="6172200" algn="l"/>
              </a:tabLst>
            </a:pPr>
            <a:r>
              <a:rPr lang="zh-CN" altLang="en-US">
                <a:solidFill>
                  <a:srgbClr val="5F6B78"/>
                </a:solidFill>
              </a:rPr>
              <a:t>汇报人</a:t>
            </a:r>
            <a:r>
              <a:rPr lang="zh-CN" altLang="en-US"/>
              <a:t>	XXX（博士二年级）	</a:t>
            </a:r>
            <a:r>
              <a:rPr lang="zh-CN" altLang="en-US">
                <a:solidFill>
                  <a:srgbClr val="5F6B78"/>
                </a:solidFill>
              </a:rPr>
              <a:t>导师</a:t>
            </a:r>
            <a:r>
              <a:rPr lang="zh-CN" altLang="en-US"/>
              <a:t>	XXX 教授</a:t>
            </a:r>
          </a:p>
          <a:p>
            <a:pPr eaLnBrk="1" hangingPunct="1">
              <a:tabLst>
                <a:tab pos="1234440" algn="l"/>
                <a:tab pos="4937760" algn="l"/>
                <a:tab pos="6172200" algn="l"/>
              </a:tabLst>
            </a:pPr>
            <a:r>
              <a:rPr lang="zh-CN" altLang="en-US">
                <a:solidFill>
                  <a:srgbClr val="5F6B78"/>
                </a:solidFill>
              </a:rPr>
              <a:t>汇报周期</a:t>
            </a:r>
            <a:r>
              <a:rPr lang="zh-CN" altLang="en-US"/>
              <a:t>	2026 年 X 月 X 日 — X 月 X 日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show="0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使用说明 · 本页放映时自动隐藏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组会汇报怎么用这套模板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zh-CN" altLang="en-US"/>
              <a:t>XX 课题组 · 组会进展汇报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zh-CN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5364327" cy="19659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548640" y="1737360"/>
            <a:ext cx="5364327" cy="5486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822959" y="196596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1800" b="1">
                <a:solidFill>
                  <a:schemeClr val="accent1"/>
                </a:solidFill>
              </a:rPr>
              <a:t>1  10 分钟讲完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2959" y="2514600"/>
            <a:ext cx="4815687" cy="1051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1600">
                <a:solidFill>
                  <a:schemeClr val="dk1"/>
                </a:solidFill>
              </a:rPr>
              <a:t>组会进展汇报一般 10–15 分钟、8–10 页。结果页只放本期新增的数据，旧数据放备用页。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278727" y="1737360"/>
            <a:ext cx="5364327" cy="19659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Rectangle 26"/>
          <p:cNvSpPr/>
          <p:nvPr/>
        </p:nvSpPr>
        <p:spPr>
          <a:xfrm>
            <a:off x="6278727" y="1737360"/>
            <a:ext cx="5364327" cy="54864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TextBox 27"/>
          <p:cNvSpPr txBox="1"/>
          <p:nvPr/>
        </p:nvSpPr>
        <p:spPr>
          <a:xfrm>
            <a:off x="6553047" y="196596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1800" b="1">
                <a:solidFill>
                  <a:schemeClr val="accent2"/>
                </a:solidFill>
              </a:rPr>
              <a:t>2  先对照上次计划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553047" y="2514600"/>
            <a:ext cx="4815687" cy="1051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1600">
                <a:solidFill>
                  <a:schemeClr val="dk1"/>
                </a:solidFill>
              </a:rPr>
              <a:t>第 4 页逐项对照上次定的计划：完成了什么、没完成什么、为什么。导师最先看这一页。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48640" y="3886200"/>
            <a:ext cx="5364327" cy="19659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1" name="Rectangle 30"/>
          <p:cNvSpPr/>
          <p:nvPr/>
        </p:nvSpPr>
        <p:spPr>
          <a:xfrm>
            <a:off x="548640" y="3886200"/>
            <a:ext cx="5364327" cy="54864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2" name="TextBox 31"/>
          <p:cNvSpPr txBox="1"/>
          <p:nvPr/>
        </p:nvSpPr>
        <p:spPr>
          <a:xfrm>
            <a:off x="822959" y="411480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1800" b="1">
                <a:solidFill>
                  <a:schemeClr val="accent3"/>
                </a:solidFill>
              </a:rPr>
              <a:t>3  问题要具体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22959" y="4663440"/>
            <a:ext cx="4815687" cy="1051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1600">
                <a:solidFill>
                  <a:schemeClr val="dk1"/>
                </a:solidFill>
              </a:rPr>
              <a:t>写清“哪里不对、已经试过什么、下一步想怎么试”，比只说“实验不顺利”更容易得到有用的建议。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278727" y="3886200"/>
            <a:ext cx="5364327" cy="19659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5" name="Rectangle 34"/>
          <p:cNvSpPr/>
          <p:nvPr/>
        </p:nvSpPr>
        <p:spPr>
          <a:xfrm>
            <a:off x="6278727" y="3886200"/>
            <a:ext cx="5364327" cy="54864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6" name="TextBox 35"/>
          <p:cNvSpPr txBox="1"/>
          <p:nvPr/>
        </p:nvSpPr>
        <p:spPr>
          <a:xfrm>
            <a:off x="6553047" y="411480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1800" b="1">
                <a:solidFill>
                  <a:schemeClr val="accent6"/>
                </a:solidFill>
              </a:rPr>
              <a:t>4  明确要什么帮助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553047" y="4663440"/>
            <a:ext cx="4815687" cy="1051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1600">
                <a:solidFill>
                  <a:schemeClr val="dk1"/>
                </a:solidFill>
              </a:rPr>
              <a:t>“需要的帮助”一页写具体：试剂、仪器时间、某位同门的经验，或者一个需要导师拍板的决定。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本期概览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本期概览：3 项计划完成 2 项，发现 1 个需要讨论的问题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zh-CN" altLang="en-US"/>
              <a:t>XX 课题组 · 组会进展汇报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zh-CN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3484778" cy="15544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548640" y="1737360"/>
            <a:ext cx="3484778" cy="6400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868680" y="1874519"/>
            <a:ext cx="2844698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4000" b="1">
                <a:solidFill>
                  <a:schemeClr val="accent2"/>
                </a:solidFill>
              </a:rPr>
              <a:t>2 / 3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68680" y="2697480"/>
            <a:ext cx="2844698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1600">
                <a:solidFill>
                  <a:srgbClr val="5F6B78"/>
                </a:solidFill>
              </a:rPr>
              <a:t>上期计划完成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353458" y="1737360"/>
            <a:ext cx="3484778" cy="15544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Rectangle 26"/>
          <p:cNvSpPr/>
          <p:nvPr/>
        </p:nvSpPr>
        <p:spPr>
          <a:xfrm>
            <a:off x="4353458" y="1737360"/>
            <a:ext cx="3484778" cy="6400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TextBox 27"/>
          <p:cNvSpPr txBox="1"/>
          <p:nvPr/>
        </p:nvSpPr>
        <p:spPr>
          <a:xfrm>
            <a:off x="4673498" y="1874519"/>
            <a:ext cx="2844698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4000" b="1">
                <a:solidFill>
                  <a:schemeClr val="accent1"/>
                </a:solidFill>
              </a:rPr>
              <a:t>1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673498" y="2697480"/>
            <a:ext cx="2844698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1600">
                <a:solidFill>
                  <a:srgbClr val="5F6B78"/>
                </a:solidFill>
              </a:rPr>
              <a:t>关键新结果</a:t>
            </a:r>
          </a:p>
        </p:txBody>
      </p:sp>
      <p:sp>
        <p:nvSpPr>
          <p:cNvPr id="30" name="Rectangle 29"/>
          <p:cNvSpPr/>
          <p:nvPr/>
        </p:nvSpPr>
        <p:spPr>
          <a:xfrm>
            <a:off x="8158276" y="1737360"/>
            <a:ext cx="3484778" cy="15544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1" name="Rectangle 30"/>
          <p:cNvSpPr/>
          <p:nvPr/>
        </p:nvSpPr>
        <p:spPr>
          <a:xfrm>
            <a:off x="8158276" y="1737360"/>
            <a:ext cx="3484778" cy="64008"/>
          </a:xfrm>
          <a:prstGeom prst="rect">
            <a:avLst/>
          </a:prstGeom>
          <a:solidFill>
            <a:srgbClr val="A86F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2" name="TextBox 31"/>
          <p:cNvSpPr txBox="1"/>
          <p:nvPr/>
        </p:nvSpPr>
        <p:spPr>
          <a:xfrm>
            <a:off x="8478316" y="1874519"/>
            <a:ext cx="2844698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4000" b="1">
                <a:solidFill>
                  <a:srgbClr val="A86F10"/>
                </a:solidFill>
              </a:rPr>
              <a:t>1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478316" y="2697480"/>
            <a:ext cx="2844698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1600">
                <a:solidFill>
                  <a:srgbClr val="5F6B78"/>
                </a:solidFill>
              </a:rPr>
              <a:t>待讨论问题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48640" y="3611880"/>
            <a:ext cx="11094415" cy="114300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5" name="Rectangle 34"/>
          <p:cNvSpPr/>
          <p:nvPr/>
        </p:nvSpPr>
        <p:spPr>
          <a:xfrm>
            <a:off x="548640" y="3611880"/>
            <a:ext cx="82296" cy="1143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6" name="TextBox 35"/>
          <p:cNvSpPr txBox="1"/>
          <p:nvPr/>
        </p:nvSpPr>
        <p:spPr>
          <a:xfrm>
            <a:off x="914400" y="3611880"/>
            <a:ext cx="10545775" cy="1143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1800" b="1">
                <a:solidFill>
                  <a:schemeClr val="accent1"/>
                </a:solidFill>
              </a:rPr>
              <a:t>一句话进展　</a:t>
            </a:r>
            <a:r>
              <a:rPr lang="zh-CN" altLang="en-US" sz="1800"/>
              <a:t>敲低 METTL3 后肝癌细胞迁移能力下降约 45%；但 Western blot 内参条带不稳定，需要先解决。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48640" y="4983480"/>
            <a:ext cx="11094415" cy="1051560"/>
          </a:xfrm>
          <a:prstGeom prst="rect">
            <a:avLst/>
          </a:prstGeom>
          <a:solidFill>
            <a:srgbClr val="FDF3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8" name="Rectangle 37"/>
          <p:cNvSpPr/>
          <p:nvPr/>
        </p:nvSpPr>
        <p:spPr>
          <a:xfrm>
            <a:off x="548640" y="4983480"/>
            <a:ext cx="82296" cy="105156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9" name="TextBox 38"/>
          <p:cNvSpPr txBox="1"/>
          <p:nvPr/>
        </p:nvSpPr>
        <p:spPr>
          <a:xfrm>
            <a:off x="914400" y="4983480"/>
            <a:ext cx="10545775" cy="10515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1800" b="1">
                <a:solidFill>
                  <a:srgbClr val="A86F10"/>
                </a:solidFill>
              </a:rPr>
              <a:t>今天想讨论　</a:t>
            </a:r>
            <a:r>
              <a:rPr lang="zh-CN" altLang="en-US" sz="1800"/>
              <a:t>下一步先做挽救实验，还是先补做第二株细胞系？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上期计划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上期计划完成情况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zh-CN" altLang="en-US"/>
              <a:t>XX 课题组 · 组会进展汇报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zh-CN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83080"/>
            <a:ext cx="11094415" cy="1115568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822959" y="2148840"/>
            <a:ext cx="1051560" cy="38404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822959" y="2148840"/>
            <a:ext cx="1051560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zh-CN" altLang="en-US" sz="1300" b="1">
                <a:solidFill>
                  <a:srgbClr val="FFFFFF"/>
                </a:solidFill>
              </a:rPr>
              <a:t>已完成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148840" y="1892807"/>
            <a:ext cx="82296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1900" b="1"/>
              <a:t>构建 METTL3 稳定敲低细胞株（HepG2）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148840" y="2368296"/>
            <a:ext cx="822960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1600">
                <a:solidFill>
                  <a:srgbClr val="5F6B78"/>
                </a:solidFill>
              </a:rPr>
              <a:t>qPCR 验证敲低效率约 78%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48640" y="3108960"/>
            <a:ext cx="11094415" cy="1115568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Rectangle 27"/>
          <p:cNvSpPr/>
          <p:nvPr/>
        </p:nvSpPr>
        <p:spPr>
          <a:xfrm>
            <a:off x="822959" y="3474720"/>
            <a:ext cx="1051560" cy="38404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9" name="TextBox 28"/>
          <p:cNvSpPr txBox="1"/>
          <p:nvPr/>
        </p:nvSpPr>
        <p:spPr>
          <a:xfrm>
            <a:off x="822959" y="3474720"/>
            <a:ext cx="1051560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zh-CN" altLang="en-US" sz="1300" b="1">
                <a:solidFill>
                  <a:srgbClr val="FFFFFF"/>
                </a:solidFill>
              </a:rPr>
              <a:t>已完成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148840" y="3218688"/>
            <a:ext cx="82296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1900" b="1"/>
              <a:t>Transwell 迁移实验，3 次生物学重复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148840" y="3694176"/>
            <a:ext cx="822960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1600">
                <a:solidFill>
                  <a:srgbClr val="5F6B78"/>
                </a:solidFill>
              </a:rPr>
              <a:t>已完成，结果见第 5 页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48640" y="4434840"/>
            <a:ext cx="11094415" cy="1115568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3" name="Rectangle 32"/>
          <p:cNvSpPr/>
          <p:nvPr/>
        </p:nvSpPr>
        <p:spPr>
          <a:xfrm>
            <a:off x="822959" y="4800600"/>
            <a:ext cx="1051560" cy="384048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4" name="TextBox 33"/>
          <p:cNvSpPr txBox="1"/>
          <p:nvPr/>
        </p:nvSpPr>
        <p:spPr>
          <a:xfrm>
            <a:off x="822959" y="4800600"/>
            <a:ext cx="1051560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zh-CN" altLang="en-US" sz="1300" b="1">
                <a:solidFill>
                  <a:srgbClr val="FFFFFF"/>
                </a:solidFill>
              </a:rPr>
              <a:t>进行中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2148840" y="4544568"/>
            <a:ext cx="82296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1900" b="1"/>
              <a:t>Western blot 检测下游蛋白表达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2148840" y="5020055"/>
            <a:ext cx="822960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1600">
                <a:solidFill>
                  <a:srgbClr val="5F6B78"/>
                </a:solidFill>
              </a:rPr>
              <a:t>内参条带不稳定，结果暂不可用（见第 7 页）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本期结果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敲低 METTL3 后，HepG2 细胞迁移数量下降约 45%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zh-CN" altLang="en-US"/>
              <a:t>XX 课题组 · 组会进展汇报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zh-CN"/>
              <a:t>‹#›</a:t>
            </a:fld>
          </a:p>
        </p:txBody>
      </p:sp>
      <p:graphicFrame>
        <p:nvGraphicFramePr>
          <p:cNvPr id="22" name="Chart 21"/>
          <p:cNvGraphicFramePr>
            <a:graphicFrameLocks noGrp="1"/>
          </p:cNvGraphicFramePr>
          <p:nvPr/>
        </p:nvGraphicFramePr>
        <p:xfrm>
          <a:off x="548640" y="1645920"/>
          <a:ext cx="6675120" cy="4069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548640" y="5742432"/>
            <a:ext cx="667512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1200">
                <a:solidFill>
                  <a:srgbClr val="5F6B78"/>
                </a:solidFill>
              </a:rPr>
              <a:t>图 1　Transwell 迁移实验，24 h（示例数据，均值 ± 标准差，3 次生物学重复）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48640" y="6071616"/>
            <a:ext cx="667512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1200" b="1">
                <a:solidFill>
                  <a:schemeClr val="accent2"/>
                </a:solidFill>
              </a:rPr>
              <a:t>✦ </a:t>
            </a:r>
            <a:r>
              <a:rPr lang="zh-CN" altLang="en-US" sz="1200">
                <a:solidFill>
                  <a:srgbClr val="5F6B78"/>
                </a:solidFill>
              </a:rPr>
              <a:t>右键“编辑数据”即可改数；原始计数也可以在 SciVis 中出图。</a:t>
            </a:r>
            <a:r>
              <a:rPr lang="zh-CN" altLang="en-US" sz="1200" b="1">
                <a:solidFill>
                  <a:schemeClr val="accent1"/>
                </a:solidFill>
                <a:hlinkClick r:id="rId3"/>
              </a:rPr>
              <a:t>  打开 SciVis →</a:t>
            </a:r>
          </a:p>
        </p:txBody>
      </p:sp>
      <p:sp>
        <p:nvSpPr>
          <p:cNvPr id="25" name="Rectangle 24"/>
          <p:cNvSpPr/>
          <p:nvPr/>
        </p:nvSpPr>
        <p:spPr>
          <a:xfrm>
            <a:off x="7543800" y="1691640"/>
            <a:ext cx="4096512" cy="434340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6" name="TextBox 25"/>
          <p:cNvSpPr txBox="1"/>
          <p:nvPr/>
        </p:nvSpPr>
        <p:spPr>
          <a:xfrm>
            <a:off x="7818120" y="1874519"/>
            <a:ext cx="3566160" cy="40233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5000"/>
              </a:lnSpc>
            </a:pPr>
            <a:r>
              <a:rPr lang="zh-CN" altLang="en-US" sz="1600" b="1">
                <a:solidFill>
                  <a:schemeClr val="accent1"/>
                </a:solidFill>
              </a:rPr>
              <a:t>结果</a:t>
            </a:r>
          </a:p>
          <a:p>
            <a:pPr eaLnBrk="1" hangingPunct="1">
              <a:lnSpc>
                <a:spcPct val="135000"/>
              </a:lnSpc>
              <a:spcBef>
                <a:spcPts val="400"/>
              </a:spcBef>
            </a:pPr>
            <a:r>
              <a:rPr lang="zh-CN" altLang="en-US" sz="1600"/>
              <a:t>两条独立 shRNA 均使迁移细胞数下降 42–45%（P &lt; 0.01）。</a:t>
            </a:r>
          </a:p>
          <a:p>
            <a:pPr eaLnBrk="1" hangingPunct="1">
              <a:lnSpc>
                <a:spcPct val="135000"/>
              </a:lnSpc>
              <a:spcBef>
                <a:spcPts val="1600"/>
              </a:spcBef>
            </a:pPr>
            <a:r>
              <a:rPr lang="zh-CN" altLang="en-US" sz="1600" b="1">
                <a:solidFill>
                  <a:schemeClr val="accent1"/>
                </a:solidFill>
              </a:rPr>
              <a:t>解读</a:t>
            </a:r>
          </a:p>
          <a:p>
            <a:pPr eaLnBrk="1" hangingPunct="1">
              <a:lnSpc>
                <a:spcPct val="135000"/>
              </a:lnSpc>
              <a:spcBef>
                <a:spcPts val="400"/>
              </a:spcBef>
            </a:pPr>
            <a:r>
              <a:rPr lang="zh-CN" altLang="en-US" sz="1600"/>
              <a:t>METTL3 可能促进肝癌细胞迁移；两条 shRNA 结果一致，脱靶可能性较小。</a:t>
            </a:r>
          </a:p>
          <a:p>
            <a:pPr eaLnBrk="1" hangingPunct="1">
              <a:lnSpc>
                <a:spcPct val="135000"/>
              </a:lnSpc>
              <a:spcBef>
                <a:spcPts val="1600"/>
              </a:spcBef>
            </a:pPr>
            <a:r>
              <a:rPr lang="zh-CN" altLang="en-US" sz="1600" b="1">
                <a:solidFill>
                  <a:srgbClr val="A86F10"/>
                </a:solidFill>
              </a:rPr>
              <a:t>还需确认</a:t>
            </a:r>
          </a:p>
          <a:p>
            <a:pPr eaLnBrk="1" hangingPunct="1">
              <a:lnSpc>
                <a:spcPct val="135000"/>
              </a:lnSpc>
              <a:spcBef>
                <a:spcPts val="400"/>
              </a:spcBef>
            </a:pPr>
            <a:r>
              <a:rPr lang="zh-CN" altLang="en-US" sz="1600"/>
              <a:t>增殖变化是否影响迁移计数（需同步做 CCK-8）。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本期结果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代表性图像：Transwell 结晶紫染色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zh-CN" altLang="en-US"/>
              <a:t>XX 课题组 · 组会进展汇报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zh-CN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3484778" cy="3291840"/>
          </a:xfrm>
          <a:prstGeom prst="rect">
            <a:avLst/>
          </a:prstGeom>
          <a:solidFill>
            <a:srgbClr val="FFFFFF"/>
          </a:solidFill>
          <a:ln w="12700">
            <a:solidFill>
              <a:srgbClr val="C5CCD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TextBox 22"/>
          <p:cNvSpPr txBox="1"/>
          <p:nvPr/>
        </p:nvSpPr>
        <p:spPr>
          <a:xfrm>
            <a:off x="548640" y="1737360"/>
            <a:ext cx="3484778" cy="32918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zh-CN" altLang="en-US" sz="1400">
                <a:solidFill>
                  <a:srgbClr val="5F6B78"/>
                </a:solidFill>
              </a:rPr>
              <a:t>插入原始显微图像
（插入 → 图片）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48640" y="5120640"/>
            <a:ext cx="3484778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zh-CN" altLang="en-US" sz="1700" b="1"/>
              <a:t>sh-NC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353458" y="1737360"/>
            <a:ext cx="3484778" cy="3291840"/>
          </a:xfrm>
          <a:prstGeom prst="rect">
            <a:avLst/>
          </a:prstGeom>
          <a:solidFill>
            <a:srgbClr val="FFFFFF"/>
          </a:solidFill>
          <a:ln w="12700">
            <a:solidFill>
              <a:srgbClr val="C5CCD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6" name="TextBox 25"/>
          <p:cNvSpPr txBox="1"/>
          <p:nvPr/>
        </p:nvSpPr>
        <p:spPr>
          <a:xfrm>
            <a:off x="4353458" y="1737360"/>
            <a:ext cx="3484778" cy="32918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zh-CN" altLang="en-US" sz="1400">
                <a:solidFill>
                  <a:srgbClr val="5F6B78"/>
                </a:solidFill>
              </a:rPr>
              <a:t>插入原始显微图像
（插入 → 图片）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353458" y="5120640"/>
            <a:ext cx="3484778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zh-CN" altLang="en-US" sz="1700" b="1"/>
              <a:t>sh-METTL3 #1</a:t>
            </a:r>
          </a:p>
        </p:txBody>
      </p:sp>
      <p:sp>
        <p:nvSpPr>
          <p:cNvPr id="28" name="Rectangle 27"/>
          <p:cNvSpPr/>
          <p:nvPr/>
        </p:nvSpPr>
        <p:spPr>
          <a:xfrm>
            <a:off x="8158276" y="1737360"/>
            <a:ext cx="3484778" cy="3291840"/>
          </a:xfrm>
          <a:prstGeom prst="rect">
            <a:avLst/>
          </a:prstGeom>
          <a:solidFill>
            <a:srgbClr val="FFFFFF"/>
          </a:solidFill>
          <a:ln w="12700">
            <a:solidFill>
              <a:srgbClr val="C5CCD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9" name="TextBox 28"/>
          <p:cNvSpPr txBox="1"/>
          <p:nvPr/>
        </p:nvSpPr>
        <p:spPr>
          <a:xfrm>
            <a:off x="8158276" y="1737360"/>
            <a:ext cx="3484778" cy="32918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zh-CN" altLang="en-US" sz="1400">
                <a:solidFill>
                  <a:srgbClr val="5F6B78"/>
                </a:solidFill>
              </a:rPr>
              <a:t>插入原始显微图像
（插入 → 图片）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158276" y="5120640"/>
            <a:ext cx="3484778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zh-CN" altLang="en-US" sz="1700" b="1"/>
              <a:t>sh-METTL3 #2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48640" y="5669280"/>
            <a:ext cx="11094415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1400">
                <a:solidFill>
                  <a:srgbClr val="5F6B78"/>
                </a:solidFill>
              </a:rPr>
              <a:t>标注放大倍数与比例尺，例如：×100，比例尺 100 μm。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问题与讨论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遇到的问题：Western blot 内参条带不稳定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zh-CN" altLang="en-US"/>
              <a:t>XX 课题组 · 组会进展汇报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zh-CN"/>
              <a:t>‹#›</a:t>
            </a:fld>
          </a:p>
        </p:txBody>
      </p:sp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548640" y="1737360"/>
          <a:ext cx="11094414" cy="3803904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622316"/>
                <a:gridCol w="5446349"/>
                <a:gridCol w="3025749"/>
              </a:tblGrid>
              <a:tr h="512064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1500" b="1">
                          <a:solidFill>
                            <a:srgbClr val="FFFFFF"/>
                          </a:solidFill>
                        </a:rPr>
                        <a:t/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1500" b="1">
                          <a:solidFill>
                            <a:srgbClr val="FFFFFF"/>
                          </a:solidFill>
                        </a:rPr>
                        <a:t>具体情况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1500" b="1">
                          <a:solidFill>
                            <a:srgbClr val="FFFFFF"/>
                          </a:solidFill>
                        </a:rPr>
                        <a:t>结果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</a:tr>
              <a:tr h="82296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1500" b="1">
                          <a:solidFill>
                            <a:schemeClr val="dk1"/>
                          </a:solidFill>
                        </a:rPr>
                        <a:t>现象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1500">
                          <a:solidFill>
                            <a:schemeClr val="dk1"/>
                          </a:solidFill>
                        </a:rPr>
                        <a:t>GAPDH 条带在同一张膜上深浅不一，泳道间差异约 2 倍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1500">
                          <a:solidFill>
                            <a:schemeClr val="dk1"/>
                          </a:solidFill>
                        </a:rPr>
                        <a:t>无法可靠定量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1500" b="1">
                          <a:solidFill>
                            <a:schemeClr val="dk1"/>
                          </a:solidFill>
                        </a:rPr>
                        <a:t>已尝试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1500">
                          <a:solidFill>
                            <a:schemeClr val="dk1"/>
                          </a:solidFill>
                        </a:rPr>
                        <a:t>重新测定蛋白浓度（BCA），每孔统一上样 20 μg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1500">
                          <a:solidFill>
                            <a:schemeClr val="dk1"/>
                          </a:solidFill>
                        </a:rPr>
                        <a:t>差异仍在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  <a:tr h="82296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1500" b="1">
                          <a:solidFill>
                            <a:schemeClr val="dk1"/>
                          </a:solidFill>
                        </a:rPr>
                        <a:t>已尝试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1500">
                          <a:solidFill>
                            <a:schemeClr val="dk1"/>
                          </a:solidFill>
                        </a:rPr>
                        <a:t>更换新配制的转膜液，延长转膜时间至 90 min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1500">
                          <a:solidFill>
                            <a:schemeClr val="dk1"/>
                          </a:solidFill>
                        </a:rPr>
                        <a:t>略有改善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1500" b="1">
                          <a:solidFill>
                            <a:schemeClr val="dk1"/>
                          </a:solidFill>
                        </a:rPr>
                        <a:t>下一步想法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1500">
                          <a:solidFill>
                            <a:schemeClr val="dk1"/>
                          </a:solidFill>
                        </a:rPr>
                        <a:t>改用总蛋白染色作为内参；或更换 β-actin 抗体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1500">
                          <a:solidFill>
                            <a:schemeClr val="dk1"/>
                          </a:solidFill>
                        </a:rPr>
                        <a:t>想听大家建议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问题与讨论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需要的帮助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zh-CN" altLang="en-US"/>
              <a:t>XX 课题组 · 组会进展汇报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zh-CN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83080"/>
            <a:ext cx="11094415" cy="114300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548640" y="1783080"/>
            <a:ext cx="1828800" cy="1143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548640" y="1783080"/>
            <a:ext cx="1828800" cy="1143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zh-CN" altLang="en-US" sz="1900" b="1">
                <a:solidFill>
                  <a:srgbClr val="FFFFFF"/>
                </a:solidFill>
              </a:rPr>
              <a:t>需要决定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697480" y="1783080"/>
            <a:ext cx="8716975" cy="1143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1900"/>
              <a:t>下一步先做挽救实验（过表达 METTL3），还是先在 Huh7 细胞中重复？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48640" y="3154680"/>
            <a:ext cx="11094415" cy="114300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Rectangle 26"/>
          <p:cNvSpPr/>
          <p:nvPr/>
        </p:nvSpPr>
        <p:spPr>
          <a:xfrm>
            <a:off x="548640" y="3154680"/>
            <a:ext cx="1828800" cy="1143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TextBox 27"/>
          <p:cNvSpPr txBox="1"/>
          <p:nvPr/>
        </p:nvSpPr>
        <p:spPr>
          <a:xfrm>
            <a:off x="548640" y="3154680"/>
            <a:ext cx="1828800" cy="1143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zh-CN" altLang="en-US" sz="1900" b="1">
                <a:solidFill>
                  <a:srgbClr val="FFFFFF"/>
                </a:solidFill>
              </a:rPr>
              <a:t>需要经验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697480" y="3154680"/>
            <a:ext cx="8716975" cy="1143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1900"/>
              <a:t>有做过总蛋白染色内参的同门吗？想请教具体流程。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48640" y="4526280"/>
            <a:ext cx="11094415" cy="114300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1" name="Rectangle 30"/>
          <p:cNvSpPr/>
          <p:nvPr/>
        </p:nvSpPr>
        <p:spPr>
          <a:xfrm>
            <a:off x="548640" y="4526280"/>
            <a:ext cx="1828800" cy="1143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2" name="TextBox 31"/>
          <p:cNvSpPr txBox="1"/>
          <p:nvPr/>
        </p:nvSpPr>
        <p:spPr>
          <a:xfrm>
            <a:off x="548640" y="4526280"/>
            <a:ext cx="1828800" cy="1143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zh-CN" altLang="en-US" sz="1900" b="1">
                <a:solidFill>
                  <a:srgbClr val="FFFFFF"/>
                </a:solidFill>
              </a:rPr>
              <a:t>需要资源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2697480" y="4526280"/>
            <a:ext cx="8716975" cy="1143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1900"/>
              <a:t>共聚焦显微镜下周二、周四各约 2 小时。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下期计划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下期计划（下次组会前）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zh-CN" altLang="en-US"/>
              <a:t>XX 课题组 · 组会进展汇报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zh-CN"/>
              <a:t>‹#›</a:t>
            </a:fld>
          </a:p>
        </p:txBody>
      </p:sp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548640" y="1737360"/>
          <a:ext cx="11094413" cy="3118104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5648065"/>
                <a:gridCol w="2622316"/>
                <a:gridCol w="2824032"/>
              </a:tblGrid>
              <a:tr h="512064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1500" b="1">
                          <a:solidFill>
                            <a:srgbClr val="FFFFFF"/>
                          </a:solidFill>
                        </a:rPr>
                        <a:t>任务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1500" b="1">
                          <a:solidFill>
                            <a:srgbClr val="FFFFFF"/>
                          </a:solidFill>
                        </a:rPr>
                        <a:t>预计完成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1500" b="1">
                          <a:solidFill>
                            <a:srgbClr val="FFFFFF"/>
                          </a:solidFill>
                        </a:rPr>
                        <a:t>产出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</a:tr>
              <a:tr h="86868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1500" b="1">
                          <a:solidFill>
                            <a:schemeClr val="dk1"/>
                          </a:solidFill>
                        </a:rPr>
                        <a:t>解决内参问题，重做 Western blot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1500">
                          <a:solidFill>
                            <a:schemeClr val="dk1"/>
                          </a:solidFill>
                        </a:rPr>
                        <a:t>第 X+1 周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1500">
                          <a:solidFill>
                            <a:schemeClr val="dk1"/>
                          </a:solidFill>
                        </a:rPr>
                        <a:t>下游蛋白定量结果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86868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1500" b="1">
                          <a:solidFill>
                            <a:schemeClr val="dk1"/>
                          </a:solidFill>
                        </a:rPr>
                        <a:t>CCK-8 增殖实验，排除增殖的影响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1500">
                          <a:solidFill>
                            <a:schemeClr val="dk1"/>
                          </a:solidFill>
                        </a:rPr>
                        <a:t>第 X+1 周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1500">
                          <a:solidFill>
                            <a:schemeClr val="dk1"/>
                          </a:solidFill>
                        </a:rPr>
                        <a:t>增殖曲线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  <a:tr h="86868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1500" b="1">
                          <a:solidFill>
                            <a:schemeClr val="dk1"/>
                          </a:solidFill>
                        </a:rPr>
                        <a:t>根据今天讨论：挽救实验或 Huh7 重复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1500">
                          <a:solidFill>
                            <a:schemeClr val="dk1"/>
                          </a:solidFill>
                        </a:rPr>
                        <a:t>第 X+2 周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1500">
                          <a:solidFill>
                            <a:schemeClr val="dk1"/>
                          </a:solidFill>
                        </a:rPr>
                        <a:t>迁移实验结果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3" name="Rectangle 22"/>
          <p:cNvSpPr/>
          <p:nvPr/>
        </p:nvSpPr>
        <p:spPr>
          <a:xfrm>
            <a:off x="548640" y="5074920"/>
            <a:ext cx="11094415" cy="91440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Rectangle 23"/>
          <p:cNvSpPr/>
          <p:nvPr/>
        </p:nvSpPr>
        <p:spPr>
          <a:xfrm>
            <a:off x="548640" y="5074920"/>
            <a:ext cx="82296" cy="9144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5" name="TextBox 24"/>
          <p:cNvSpPr txBox="1"/>
          <p:nvPr/>
        </p:nvSpPr>
        <p:spPr>
          <a:xfrm>
            <a:off x="914400" y="5074920"/>
            <a:ext cx="10545775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1800" b="1">
                <a:solidFill>
                  <a:srgbClr val="5F6B78"/>
                </a:solidFill>
              </a:rPr>
              <a:t>长期节点　</a:t>
            </a:r>
            <a:r>
              <a:rPr lang="zh-CN" altLang="en-US" sz="1800"/>
              <a:t>第 X+6 周完成机制部分全部实验，开始撰写论文初稿。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谢谢，请老师和大家指导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今天想讨论：挽救实验与第二株细胞系，先做哪个？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show="0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备用页 · 放映时隐藏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课题总体进度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zh-CN" altLang="en-US"/>
              <a:t>XX 课题组 · 组会进展汇报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zh-CN"/>
              <a:t>‹#›</a:t>
            </a:fld>
          </a:p>
        </p:txBody>
      </p:sp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548640" y="1737360"/>
          <a:ext cx="11094414" cy="3803904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4236049"/>
                <a:gridCol w="2319741"/>
                <a:gridCol w="4538624"/>
              </a:tblGrid>
              <a:tr h="512064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1500" b="1">
                          <a:solidFill>
                            <a:srgbClr val="FFFFFF"/>
                          </a:solidFill>
                        </a:rPr>
                        <a:t>研究内容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1500" b="1">
                          <a:solidFill>
                            <a:srgbClr val="FFFFFF"/>
                          </a:solidFill>
                        </a:rPr>
                        <a:t>状态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1500" b="1">
                          <a:solidFill>
                            <a:srgbClr val="FFFFFF"/>
                          </a:solidFill>
                        </a:rPr>
                        <a:t>备注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</a:tr>
              <a:tr h="82296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1500" b="1">
                          <a:solidFill>
                            <a:schemeClr val="dk1"/>
                          </a:solidFill>
                        </a:rPr>
                        <a:t>METTL3 在肝癌组织中的表达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1500">
                          <a:solidFill>
                            <a:schemeClr val="dk1"/>
                          </a:solidFill>
                        </a:rPr>
                        <a:t>已完成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1500">
                          <a:solidFill>
                            <a:schemeClr val="dk1"/>
                          </a:solidFill>
                        </a:rPr>
                        <a:t>第 X−8 周组会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1500" b="1">
                          <a:solidFill>
                            <a:schemeClr val="dk1"/>
                          </a:solidFill>
                        </a:rPr>
                        <a:t>敲低对迁移、侵袭的影响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1500">
                          <a:solidFill>
                            <a:schemeClr val="dk1"/>
                          </a:solidFill>
                        </a:rPr>
                        <a:t>进行中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1500">
                          <a:solidFill>
                            <a:schemeClr val="dk1"/>
                          </a:solidFill>
                        </a:rPr>
                        <a:t>迁移已完成，侵袭待做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  <a:tr h="82296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1500" b="1">
                          <a:solidFill>
                            <a:schemeClr val="dk1"/>
                          </a:solidFill>
                        </a:rPr>
                        <a:t>下游靶基因筛选（MeRIP-seq）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1500">
                          <a:solidFill>
                            <a:schemeClr val="dk1"/>
                          </a:solidFill>
                        </a:rPr>
                        <a:t>未开始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1500">
                          <a:solidFill>
                            <a:schemeClr val="dk1"/>
                          </a:solidFill>
                        </a:rPr>
                        <a:t>样本已冻存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1500" b="1">
                          <a:solidFill>
                            <a:schemeClr val="dk1"/>
                          </a:solidFill>
                        </a:rPr>
                        <a:t>动物实验验证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1500">
                          <a:solidFill>
                            <a:schemeClr val="dk1"/>
                          </a:solidFill>
                        </a:rPr>
                        <a:t>未开始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1500">
                          <a:solidFill>
                            <a:schemeClr val="dk1"/>
                          </a:solidFill>
                        </a:rPr>
                        <a:t>预计第 X+10 周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SciDraw AI Academic">
  <a:themeElements>
    <a:clrScheme name="SciDraw AI Academic">
      <a:dk1>
        <a:srgbClr val="1F2329"/>
      </a:dk1>
      <a:lt1>
        <a:srgbClr val="FFFFFF"/>
      </a:lt1>
      <a:dk2>
        <a:srgbClr val="1B3A5C"/>
      </a:dk2>
      <a:lt2>
        <a:srgbClr val="F2F4F7"/>
      </a:lt2>
      <a:accent1>
        <a:srgbClr val="1F4E8C"/>
      </a:accent1>
      <a:accent2>
        <a:srgbClr val="1A8C7E"/>
      </a:accent2>
      <a:accent3>
        <a:srgbClr val="D99A2B"/>
      </a:accent3>
      <a:accent4>
        <a:srgbClr val="8A96A3"/>
      </a:accent4>
      <a:accent5>
        <a:srgbClr val="C0443A"/>
      </a:accent5>
      <a:accent6>
        <a:srgbClr val="5B4B8A"/>
      </a:accent6>
      <a:hlink>
        <a:srgbClr val="1F4E8C"/>
      </a:hlink>
      <a:folHlink>
        <a:srgbClr val="5B4B8A"/>
      </a:folHlink>
    </a:clrScheme>
    <a:fontScheme name="SciDraw AI Academic">
      <a:majorFont>
        <a:latin typeface="Arial"/>
        <a:ea typeface="Microsoft YaHei"/>
        <a:cs typeface=""/>
        <a:font script="Hans" typeface="Microsoft YaHei"/>
      </a:majorFont>
      <a:minorFont>
        <a:latin typeface="Arial"/>
        <a:ea typeface="Microsoft YaHei"/>
        <a:cs typeface=""/>
        <a:font script="Hans" typeface="Microsoft YaHei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组会进展汇报 PPT 模板 · SciDraw AI</dc:title>
  <dc:subject>课题组组会进展汇报模板（示例版）</dc:subject>
  <dc:creator>SciDraw AI</dc:creator>
  <cp:keywords>SciDraw AI; 组会; 进展汇报; 周报; PPT 模板</cp:keywords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