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对照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突触密度</c:v>
                </c:pt>
                <c:pt idx="1">
                  <c:v>小胶质细胞内突触蛋白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睡眠剥夺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突触密度</c:v>
                </c:pt>
                <c:pt idx="1">
                  <c:v>小胶质细胞内突触蛋白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162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相对对照组（%）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对照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第 1 天</c:v>
                </c:pt>
                <c:pt idx="1">
                  <c:v>第 2 天</c:v>
                </c:pt>
                <c:pt idx="2">
                  <c:v>第 3 天</c:v>
                </c:pt>
                <c:pt idx="3">
                  <c:v>第 4 天</c:v>
                </c:pt>
                <c:pt idx="4">
                  <c:v>第 5 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52</c:v>
                </c:pt>
                <c:pt idx="2">
                  <c:v>66</c:v>
                </c:pt>
                <c:pt idx="3">
                  <c:v>78</c:v>
                </c:pt>
                <c:pt idx="4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睡眠剥夺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第 1 天</c:v>
                </c:pt>
                <c:pt idx="1">
                  <c:v>第 2 天</c:v>
                </c:pt>
                <c:pt idx="2">
                  <c:v>第 3 天</c:v>
                </c:pt>
                <c:pt idx="3">
                  <c:v>第 4 天</c:v>
                </c:pt>
                <c:pt idx="4">
                  <c:v>第 5 天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</c:v>
                </c:pt>
                <c:pt idx="1">
                  <c:v>41</c:v>
                </c:pt>
                <c:pt idx="2">
                  <c:v>48</c:v>
                </c:pt>
                <c:pt idx="3">
                  <c:v>55</c:v>
                </c:pt>
                <c:pt idx="4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睡眠剥夺 + 吞噬抑制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第 1 天</c:v>
                </c:pt>
                <c:pt idx="1">
                  <c:v>第 2 天</c:v>
                </c:pt>
                <c:pt idx="2">
                  <c:v>第 3 天</c:v>
                </c:pt>
                <c:pt idx="3">
                  <c:v>第 4 天</c:v>
                </c:pt>
                <c:pt idx="4">
                  <c:v>第 5 天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48</c:v>
                </c:pt>
                <c:pt idx="2">
                  <c:v>60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训练天数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2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正确率（%）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对照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突触密度</c:v>
                </c:pt>
                <c:pt idx="1">
                  <c:v>记忆测试正确率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仅激活吞噬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突触密度</c:v>
                </c:pt>
                <c:pt idx="1">
                  <c:v>记忆测试正确率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81</c:v>
                </c:pt>
                <c:pt idx="1">
                  <c:v>63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数值（示意）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【这一页】20 秒：报出文献题目、期刊和年份。中文译题方便大家快速理解，原文题目保留在下方。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本页为使用说明，已设为隐藏幻灯片，读完可以删除。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分钟：右侧“为什么选这篇”最重要——它决定大家接下来用什么角度听。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分钟：用“已知 → 未知 → 本文的问题”三步把听众带进这篇文章。</a:t>
            </a:r>
          </a:p>
          <a:p>
            <a:r>
              <a:t>【提示】自己画的示意图要标明“汇报人绘制”，和原文图片区分开。</a:t>
            </a:r>
          </a:p>
          <a:p>
            <a:r>
              <a:t>【插图提示词】示例图就是用下面这段提示词生成的。点图下方链接会自动填好：</a:t>
            </a:r>
          </a:p>
          <a:p>
            <a:r>
              <a:t>绘制一张研究背景示意图，说明“睡眠剥夺可能通过小胶质细胞吞噬突触影响记忆巩固”，扁平矢量风格，白色背景，深蓝、青绿配色，少量琥珀色强调。从左到右四步，用深蓝色箭头连接：①“睡眠剥夺”，画一个时钟和睁眼的小鼠；②“小胶质细胞活化”，画一个伸出突起的小胶质细胞；③“突触被吞噬”，画小胶质细胞包裹一个突触；④“记忆巩固受损”，画一个海马体轮廓和向下的箭头。每个标签只出现一次，使用简体中文，图中不要写标题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分钟：把整篇文章的实验逻辑讲清楚，后面逐图解读就是在填这张表。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 分钟：按右侧“看什么 → 关键对比 → 说明了什么”三步读图，最后给出证据强度。</a:t>
            </a:r>
          </a:p>
          <a:p>
            <a:r>
              <a:t>【提示】左侧示意图表只用于展示版式，请换成原文 Figure 2 截图，并注明来源。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 分钟：这是全文最关键的一张图，注意“部分逆转”——说明还有其他机制参与。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分钟：说完结论后，主动提出药物脱靶的可能——这正是讨论环节的好问题。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分钟：把“文章说了什么”和“数据证明了什么”分开，这是文献汇报最有价值的部分。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分钟：局限不是挑刺，而是说清“如果我们来做，会怎么补上这一步”。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分钟：这一页让文献汇报从“介绍别人的工作”变成“推进我们自己的课题”。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【这一页】停在这一页组织讨论。问题要具体、能回答，最好和本组课题相关。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【这一页】汇报结束，把原文引用留在屏幕上，方便大家会后查阅。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【这一页】隐藏页，放映时不出现。被问到方法细节时按页码调出。</a:t>
            </a:r>
          </a:p>
          <a:p/>
          <a:p>
            <a:r>
              <a:t>SciDraw AI 科研模板 · sci-draw.com · 示例版：示例论文为虚构，仅用于演示每页的写法。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/ai-drawing?prompt=journal-club-background&amp;utm_source=template&amp;utm_medium=pptx&amp;utm_campaign=journal-club-zh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/sci-vis?utm_source=template&amp;utm_medium=pptx&amp;utm_campaign=journal-club-zh&amp;utm_content=figure-2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zh/sci-vis?utm_source=template&amp;utm_medium=pptx&amp;utm_campaign=journal-club-zh&amp;utm_content=figure-3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hyperlink" Target="https://sci-draw.com/zh/sci-vis?utm_source=template&amp;utm_medium=pptx&amp;utm_campaign=journal-club-zh&amp;utm_content=figure-4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文献汇报 · Journal Club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睡眠剥夺通过小胶质细胞吞噬突触损害记忆巩固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原文</a:t>
            </a:r>
            <a:r>
              <a:rPr lang="zh-CN" altLang="en-US" sz="1500"/>
              <a:t>	Sleep deprivation impairs memory consolidation via microglial synapse engulfment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出处</a:t>
            </a:r>
            <a:r>
              <a:rPr lang="zh-CN" altLang="en-US"/>
              <a:t>	示例作者等，期刊名称，2026（示例论文）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汇报人</a:t>
            </a:r>
            <a:r>
              <a:rPr lang="zh-CN" altLang="en-US"/>
              <a:t>	XXX	</a:t>
            </a:r>
            <a:r>
              <a:rPr lang="zh-CN" altLang="en-US">
                <a:solidFill>
                  <a:srgbClr val="5F6B78"/>
                </a:solidFill>
              </a:rPr>
              <a:t>日期</a:t>
            </a:r>
            <a:r>
              <a:rPr lang="zh-CN" altLang="en-US"/>
              <a:t>	2026 年 X 月 X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使用说明 · 本页放映时自动隐藏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文献汇报怎么用这套模板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1  时长与页数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组会文献汇报一般 20–30 分钟，12–16 页。逐图解读占一半时间，不要把摘要逐句翻译一遍。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2  原文图片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逐图解读页左侧的示意图表请换成原文截图，并在图下注明来源；不要把原文图片改画后当成自己的结果。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3"/>
                </a:solidFill>
              </a:rPr>
              <a:t>3  评价而不复述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“证据强度”“亮点与局限”两页决定这次汇报的质量：说清哪些结论证据充分、哪些还只是推测。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6"/>
                </a:solidFill>
              </a:rPr>
              <a:t>4  落到本组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最后两页写“对我们的启示”和“讨论问题”，组会讨论才有抓手。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文献概况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文献基本信息与选读理由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603504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63040"/>
                <a:gridCol w="4572000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项目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内容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期刊与年份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期刊名称，2026（示例）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研究团队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示例作者等，XX 大学神经科学研究所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研究对象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小鼠；海马 CA1 区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主要方法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睡眠剥夺模型、突触标记成像、行为学测试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903720" y="1737360"/>
            <a:ext cx="4736592" cy="4297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269480" y="2011680"/>
            <a:ext cx="40233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1800" b="1">
                <a:solidFill>
                  <a:srgbClr val="F2C66D"/>
                </a:solidFill>
              </a:rPr>
              <a:t>为什么选这篇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zh-CN" altLang="en-US" sz="1800">
                <a:solidFill>
                  <a:srgbClr val="FFFFFF"/>
                </a:solidFill>
              </a:rPr>
              <a:t>1．与本组“睡眠与突触可塑性”课题直接相关。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CN" altLang="en-US" sz="1800">
                <a:solidFill>
                  <a:srgbClr val="FFFFFF"/>
                </a:solidFill>
              </a:rPr>
              <a:t>2．提出了一个可检验的细胞机制：小胶质细胞吞噬突触。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CN" altLang="en-US" sz="1800">
                <a:solidFill>
                  <a:srgbClr val="FFFFFF"/>
                </a:solidFill>
              </a:rPr>
              <a:t>3．突触定量方法可以直接借鉴到我们的实验。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研究问题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研究背景：睡眠不足为什么会损害记忆？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 b="1">
                <a:solidFill>
                  <a:schemeClr val="accent1"/>
                </a:solidFill>
              </a:rPr>
              <a:t>已知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睡眠剥夺会削弱记忆巩固，并伴随海马突触数量下降。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5"/>
                </a:solidFill>
              </a:rPr>
              <a:t>未知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突触减少是“生成变少”还是“被主动清除”？由哪类细胞完成？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2"/>
                </a:solidFill>
              </a:rPr>
              <a:t>本文的问题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小胶质细胞吞噬突触，是否是睡眠剥夺损害记忆的原因？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463051"/>
            <a:ext cx="6565392" cy="2434817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1　本文提出的假设示意（汇报人绘制，非原文图）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用一张示意图讲清文章的假设，提示词已预填。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研究问题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研究设计：从相关到因果的三步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828800"/>
            <a:ext cx="32461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1"/>
                </a:solidFill>
              </a:rPr>
              <a:t>现象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 b="1">
                <a:solidFill>
                  <a:srgbClr val="5F6B78"/>
                </a:solidFill>
              </a:rPr>
              <a:t>Figure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700"/>
              <a:t>睡眠剥夺 6 h 后，海马突触密度下降，小胶质细胞内突触蛋白增多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867911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288536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288536" y="1828800"/>
            <a:ext cx="324612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08575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2"/>
                </a:solidFill>
              </a:rPr>
              <a:t>干预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5896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 b="1">
                <a:solidFill>
                  <a:srgbClr val="5F6B78"/>
                </a:solidFill>
              </a:rPr>
              <a:t>Figure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8575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700"/>
              <a:t>抑制小胶质细胞吞噬后，突触丢失与记忆受损均被部分逆转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7607807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028431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028431" y="1828800"/>
            <a:ext cx="324612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348471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chemeClr val="accent3"/>
                </a:solidFill>
              </a:rPr>
              <a:t>验证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65792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500" b="1">
                <a:solidFill>
                  <a:srgbClr val="5F6B78"/>
                </a:solidFill>
              </a:rPr>
              <a:t>Figure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48471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700"/>
              <a:t>只激活小胶质细胞吞噬、不剥夺睡眠，也能诱导记忆下降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784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548640" y="557784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914400" y="557784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逻辑　</a:t>
            </a:r>
            <a:r>
              <a:rPr lang="zh-CN" altLang="en-US" sz="1800"/>
              <a:t>先证明“相关”，再用干预证明“必要”，最后用独立操作证明“充分”。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逐图解读 · Figure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现象：睡眠剥夺后突触变少，而小胶质细胞“吃进”了更多突触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示意：此处换成原文 Figure 2 截图，并注明“图片来源：作者，期刊，年份”。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想把原文数据重新画成统一风格的图？可以在 SciVis 中出图。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看什么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突触密度和小胶质细胞内突触蛋白两个指标，均以对照组为 100%。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关键对比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睡眠剥夺组突触密度下降约 22%，而小胶质细胞内突触蛋白增加约 60%。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说明了什么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突触减少与小胶质细胞吞噬同时发生，但此时还只是相关。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 b="1">
                <a:solidFill>
                  <a:srgbClr val="A86F10"/>
                </a:solidFill>
              </a:rPr>
              <a:t>证据强度　</a:t>
            </a:r>
            <a:r>
              <a:rPr lang="zh-CN" altLang="en-US" sz="1600"/>
              <a:t>中：相关性证据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逐图解读 · Figure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干预：抑制吞噬后，记忆受损被部分逆转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示意：此处换成原文 Figure 3 截图，并注明“图片来源：作者，期刊，年份”。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想把原文数据重新画成统一风格的图？可以在 SciVis 中出图。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看什么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三组小鼠在 5 天训练中的正确率变化。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关键对比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睡眠剥夺组第 5 天正确率约 60%；抑制吞噬后回升到约 78%，接近对照组。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说明了什么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小胶质细胞吞噬是睡眠剥夺损害记忆所“必要”的环节之一。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 b="1">
                <a:solidFill>
                  <a:srgbClr val="A86F10"/>
                </a:solidFill>
              </a:rPr>
              <a:t>证据强度　</a:t>
            </a:r>
            <a:r>
              <a:rPr lang="zh-CN" altLang="en-US" sz="1600"/>
              <a:t>较强：干预证据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逐图解读 · Figure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验证：不剥夺睡眠、只激活吞噬，也能导致记忆下降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示意：此处换成原文 Figure 4 截图，并注明“图片来源：作者，期刊，年份”。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想把原文数据重新画成统一风格的图？可以在 SciVis 中出图。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看什么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在正常睡眠的小鼠中，用药物单独激活小胶质细胞吞噬。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关键对比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突触密度下降约 19%，记忆测试正确率由 84% 降至 63%。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 b="1">
                <a:solidFill>
                  <a:schemeClr val="accent1"/>
                </a:solidFill>
              </a:rPr>
              <a:t>说明了什么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/>
              <a:t>吞噬增加“足以”诱导记忆受损，支持因果关系。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 b="1">
                <a:solidFill>
                  <a:srgbClr val="A86F10"/>
                </a:solidFill>
              </a:rPr>
              <a:t>证据强度　</a:t>
            </a:r>
            <a:r>
              <a:rPr lang="zh-CN" altLang="en-US" sz="1600"/>
              <a:t>较强，但药物可能脱靶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评价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主要结论与证据强度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244632"/>
                <a:gridCol w="3630899"/>
                <a:gridCol w="2218883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本文结论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支撑证据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证据强度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睡眠剥夺导致海马突触减少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Figure 2：突触标记定量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★★★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小胶质细胞吞噬是必要环节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Figure 3：抑制吞噬后部分逆转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吞噬增加足以损害记忆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Figure 4：单独激活吞噬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该机制同样适用于人类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讨论部分推测，无直接数据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★☆☆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★★★ 证据充分　★★☆ 证据较强，但有替代解释　★☆☆ 推测，缺少直接证据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评价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亮点与局限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2"/>
                </a:solidFill>
              </a:rPr>
              <a:t>亮点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实验逻辑完整：相关 → 必要 → 充分。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1800">
                <a:solidFill>
                  <a:schemeClr val="dk1"/>
                </a:solidFill>
              </a:rPr>
              <a:t>突触定量方法细致，同时统计了突触前、后标记。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1800">
                <a:solidFill>
                  <a:schemeClr val="dk1"/>
                </a:solidFill>
              </a:rPr>
              <a:t>行为学与细胞层面证据相互印证。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5"/>
                </a:solidFill>
              </a:rPr>
              <a:t>局限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只使用雄性小鼠，性别差异未知。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1800">
                <a:solidFill>
                  <a:schemeClr val="dk1"/>
                </a:solidFill>
              </a:rPr>
              <a:t>吞噬抑制剂与激活剂可能有脱靶效应，缺少遗传学验证。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1800">
                <a:solidFill>
                  <a:schemeClr val="dk1"/>
                </a:solidFill>
              </a:rPr>
              <a:t>“部分逆转”说明还有其他机制，文中讨论不足。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05 启示与讨论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对本组课题的启示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可以借鉴的方法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突触前、后标记共定位定量，可直接用于我们的睡眠片段化模型。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可以验证的想法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在我们的模型中检测小胶质细胞吞噬，看是否出现同样的变化。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可以补上的空白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用小胶质细胞特异性敲除小鼠替代药物，排除脱靶效应。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05 启示与讨论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讨论问题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600" b="1">
                <a:solidFill>
                  <a:srgbClr val="FFFFFF"/>
                </a:solidFill>
              </a:rPr>
              <a:t>Q1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7830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/>
              <a:t>“部分逆转”意味着还有哪些机制？我们有办法区分吗？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600" b="1">
                <a:solidFill>
                  <a:srgbClr val="FFFFFF"/>
                </a:solidFill>
              </a:rPr>
              <a:t>Q2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31546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/>
              <a:t>药物脱靶的可能性有多大？遗传学实验应该怎么设计？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600" b="1">
                <a:solidFill>
                  <a:srgbClr val="FFFFFF"/>
                </a:solidFill>
              </a:rPr>
              <a:t>Q3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11680" y="45262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/>
              <a:t>这一机制在慢性睡眠不足中是否同样成立？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谢谢，欢迎讨论！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文献：示例作者等，Sleep deprivation impairs memory consolidation via microglial synapse engulfment，期刊名称，2026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备用页 · 放映时隐藏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补充材料：原文补充图与方法细节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S1　（原文补充图，注明来源）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/>
              <a:t>放大家可能追问的补充图（Supplementary Figure）或方法细节。</a:t>
            </a:r>
          </a:p>
          <a:p>
            <a:pPr eaLnBrk="1" hangingPunct="1">
              <a:spcBef>
                <a:spcPts val="1400"/>
              </a:spcBef>
            </a:pPr>
            <a:r>
              <a:rPr lang="zh-CN" altLang="en-US" sz="1700">
                <a:solidFill>
                  <a:srgbClr val="5F6B78"/>
                </a:solidFill>
              </a:rPr>
              <a:t>例如：</a:t>
            </a:r>
            <a:r>
              <a:rPr lang="zh-CN" altLang="en-US" sz="1700"/>
              <a:t>睡眠剥夺方法、统计方法、样本量。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文献汇报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文献汇报 PPT 模板 · SciDraw AI</dc:title>
  <dc:subject>文献汇报 / Journal Club 模板（示例版）</dc:subject>
  <dc:creator>SciDraw AI</dc:creator>
  <cp:keywords>SciDraw AI; 文献汇报; Journal Club; 组会;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