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空白铜箔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plus>
            <c:min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成核过电位</c:v>
                </c:pt>
                <c:pt idx="1">
                  <c:v>平台过电位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富 LiF 界面层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plus>
            <c:min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成核过电位</c:v>
                </c:pt>
                <c:pt idx="1">
                  <c:v>平台过电位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27</c:v>
                </c:pt>
                <c:pt idx="1">
                  <c:v>13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过电位（mV）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空白锂负极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88</c:v>
                </c:pt>
                <c:pt idx="2">
                  <c:v>74</c:v>
                </c:pt>
                <c:pt idx="3">
                  <c:v>62</c:v>
                </c:pt>
                <c:pt idx="4">
                  <c:v>51</c:v>
                </c:pt>
                <c:pt idx="5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富 LiF 界面层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92</c:v>
                </c:pt>
                <c:pt idx="4">
                  <c:v>89</c:v>
                </c:pt>
                <c:pt idx="5">
                  <c:v>86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循环圈数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5.0"/>
          <c:min val="3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容量保持率（%）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【这一页】15 秒：报题目、姓名、单位即可，主持人通常已经介绍过你。</a:t>
            </a:r>
          </a:p>
          <a:p>
            <a:r>
              <a:t>【提示】会议报告的题目可以比论文题目更口语，但要包含核心结论或方法关键词。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本页为使用说明，已设为隐藏幻灯片，读完可以删除。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【这一页】30 秒：先说结论再讲过程，这是会议报告和答辩最大的不同——听众注意力最集中的是开头。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分钟：按“为什么重要 → 卡在哪里 → 我们的思路”三句讲，右图对比一眼就能看懂。</a:t>
            </a:r>
          </a:p>
          <a:p>
            <a:r>
              <a:t>【插图提示词】示例图就是用下面这段提示词生成的。点图下方链接会自动填好，换成你的体系即可：</a:t>
            </a:r>
          </a:p>
          <a:p>
            <a:r>
              <a:t>绘制一张锂金属负极问题的对比示意图，扁平矢量风格，白色背景，深蓝、青绿配色，少量琥珀色强调。左右两栏并排：左栏标注“常规 SEI 膜”，画锂负极表面 SEI 膜破裂、锂枝晶向上生长、脱落形成“死锂”，旁边标注“枝晶生长”“SEI 破裂”“死锂”；右栏标注“富 LiF 人工界面层”，画一层致密均匀的界面层，下方锂均匀致密沉积，标注“均匀沉积”。两栏底部都是铜集流体，标注“铜集流体”。每个标签只出现一次，使用简体中文，图中不要写标题。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秒：不必讲全领域，只讲和你最相关的两三类方法，以及它们留下的空白。</a:t>
            </a:r>
          </a:p>
          <a:p>
            <a:r>
              <a:t>【提示】需要引用具体文献时，在表格里补上“作者，年份”，完整信息放在备用页。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【这一页】30 秒：告诉听众接下来每一页在回答哪一步，后面的结果页顺序和这里一致。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秒：只讲听众理解结果所必需的条件，详细参数放在论文或备用页。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分钟：先念标题里的结论，再指左图的数字，最后用右侧 SEM 图让听众“看见”差别。</a:t>
            </a:r>
          </a:p>
          <a:p>
            <a:r>
              <a:t>【提示】SEM、TEM 等实验图像必须用你自己的原始图片，不要用 AI 生成。右侧两个框是占位，删掉后插入真实图像即可。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分钟：这是最重要的一张图。先说两条线分别是什么，再停在 500 圈的对比上。</a:t>
            </a:r>
          </a:p>
          <a:p>
            <a:r>
              <a:t>【提示】右侧三个数字是听众最可能记住的内容，务必和图、正文一致。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分钟：用左侧机制图把前两页结果解释成“为什么会这样”。</a:t>
            </a:r>
          </a:p>
          <a:p>
            <a:r>
              <a:t>【插图提示词】示例图就是用下面这段提示词生成的。点图下方链接会自动填好：</a:t>
            </a:r>
          </a:p>
          <a:p>
            <a:r>
              <a:t>绘制一张机制示意图，说明富 LiF 人工界面层如何稳定锂金属负极，扁平矢量风格，白色背景，深蓝、青绿、琥珀配色。画面从上到下分三层，占满整个画面宽度：顶部为“碳酸酯电解液”，其中分布着锂离子；中间为“富 LiF 界面层”，画成致密的晶粒层，锂离子以均匀平行的深蓝色箭头向下穿过；底部为“致密锂沉积层”。只保留这三处简体中文标签，每个标签只出现一次，放在各层左侧。不要画图例、编号要点或其他文字，图中不要写标题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【这一页】30–45 秒：会议听众常会问“和某某工作比怎么样”，提前放一张比较表能省掉很多解释。</a:t>
            </a:r>
          </a:p>
          <a:p>
            <a:r>
              <a:t>【提示】与文献比较时，电流密度、面容量、电解液要一致，否则数字没有可比性。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秒：结论逐条念，最后回到开场那句话，前后呼应。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【这一页】15 秒，快速带过；会议报告的致谢比答辩短得多。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【这一页】停在这一页回答提问。右侧单击图标插入论文或课题组主页的二维码。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【这一页】隐藏页，放映时不出现。提问环节按页码跳转（放映时输入页码后回车）。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/ai-drawing?prompt=conference-background&amp;utm_source=template&amp;utm_medium=pptx&amp;utm_campaign=conference-presentation-zh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zh/ai-drawing?prompt=conference-roadmap&amp;utm_source=template&amp;utm_medium=pptx&amp;utm_campaign=conference-presentation-zh&amp;utm_content=roadmap" TargetMode="Externa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/sci-vis?utm_source=template&amp;utm_medium=pptx&amp;utm_campaign=conference-presentation-zh&amp;utm_content=result-1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zh/sci-vis?utm_source=template&amp;utm_medium=pptx&amp;utm_campaign=conference-presentation-zh&amp;utm_content=result-2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zh/ai-drawing?prompt=conference-mechanism&amp;utm_source=template&amp;utm_medium=pptx&amp;utm_campaign=conference-presentation-zh&amp;utm_content=mechanis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学术会议报告 · 分会场口头报告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富 LiF 人工界面层提升锂金属负极在碳酸酯电解液中的循环稳定性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报告人</a:t>
            </a:r>
            <a:r>
              <a:rPr lang="zh-CN" altLang="en-US"/>
              <a:t>	XXX	</a:t>
            </a:r>
            <a:r>
              <a:rPr lang="zh-CN" altLang="en-US">
                <a:solidFill>
                  <a:srgbClr val="5F6B78"/>
                </a:solidFill>
              </a:rPr>
              <a:t>单位</a:t>
            </a:r>
            <a:r>
              <a:rPr lang="zh-CN" altLang="en-US"/>
              <a:t>	XX 大学材料科学与工程学院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会议</a:t>
            </a:r>
            <a:r>
              <a:rPr lang="zh-CN" altLang="en-US"/>
              <a:t>	第 X 届全国储能材料学术会议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时间</a:t>
            </a:r>
            <a:r>
              <a:rPr lang="zh-CN" altLang="en-US"/>
              <a:t>	2026 年 X 月 X 日 · 分会场 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使用说明 · 本页放映时自动隐藏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会议报告怎么用这套模板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1  控制时长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分会场报告一般 12–15 分钟、含 3 分钟提问，约 1 分钟一页。页数超过 14 页，通常就讲不完。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2"/>
                </a:solidFill>
              </a:rPr>
              <a:t>2  一页一个结论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每个结果页标题写成一句结论，正文只放支撑这句话的一张图和两三个数字。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3"/>
                </a:solidFill>
              </a:rPr>
              <a:t>3  插图与图表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单击图片框图标插图；示意图下方的链接可打开 SciDraw AI 并自动填好提示词。图表右键“编辑数据”即可改数。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6"/>
                </a:solidFill>
              </a:rPr>
              <a:t>4  结尾留联系方式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最后一页放邮箱和论文二维码，方便会后交流；备用页已隐藏，被问到时按页码调出。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OVERVIEW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报告提纲与核心结论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83080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研究背景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203704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>
                <a:solidFill>
                  <a:srgbClr val="5F6B78"/>
                </a:solidFill>
              </a:rPr>
              <a:t>锂金属负极的机遇与瓶颈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807208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研究思路与方法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227832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>
                <a:solidFill>
                  <a:srgbClr val="5F6B78"/>
                </a:solidFill>
              </a:rPr>
              <a:t>构筑富 LiF 界面层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831336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主要结果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251960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>
                <a:solidFill>
                  <a:srgbClr val="5F6B78"/>
                </a:solidFill>
              </a:rPr>
              <a:t>沉积行为 · 循环性能 · 作用机制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855464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结论与展望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276088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>
                <a:solidFill>
                  <a:srgbClr val="5F6B78"/>
                </a:solidFill>
              </a:rPr>
              <a:t>适用范围与下一步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1783080"/>
            <a:ext cx="5239512" cy="3931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766560" y="2057400"/>
            <a:ext cx="457200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2200" b="1">
                <a:solidFill>
                  <a:srgbClr val="F2C66D"/>
                </a:solidFill>
              </a:rPr>
              <a:t>一句话结论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zh-CN" altLang="en-US" sz="2200">
                <a:solidFill>
                  <a:srgbClr val="FFFFFF"/>
                </a:solidFill>
              </a:rPr>
              <a:t>在锂负极表面预先构筑富 LiF 界面层，可使碳酸酯电解液中的循环寿命提升约 2 倍。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zh-CN" altLang="en-US" sz="1400">
                <a:solidFill>
                  <a:srgbClr val="C9D6E8"/>
                </a:solidFill>
              </a:rPr>
              <a:t>听众只记得住一句话——开场就把它说出来。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研究背景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锂金属负极：比容量最高，但枝晶与副反应限制了寿命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1700" b="1">
                <a:solidFill>
                  <a:schemeClr val="accent1"/>
                </a:solidFill>
              </a:rPr>
              <a:t>为什么是锂金属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理论比容量 3860 mAh/g，约为石墨负极的 10 倍，是高比能电池的关键。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5"/>
                </a:solidFill>
              </a:rPr>
              <a:t>卡在哪里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常规 SEI 膜不均匀，反复破裂引发枝晶生长和“死锂”，库仑效率快速衰减。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2"/>
                </a:solidFill>
              </a:rPr>
              <a:t>本工作的思路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预先构筑致密、均匀的富 LiF 人工界面层，替代不稳定的原生 SEI。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486418" y="1691640"/>
            <a:ext cx="5742395" cy="3977640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 1　常规 SEI 与富 LiF 人工界面层下的锂沉积对比（示意）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同款对比示意图可以用 SciDraw AI 生成，提示词已预填。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研究背景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现有策略各有取舍，碳酸酯电解液体系仍缺少简便的界面方案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4236049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策略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优势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局限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电解液添加剂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操作简单，易于放大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添加剂持续消耗，长循环后失效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物理 / 化学气相沉积人工 SEI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界面层致密、可控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设备昂贵，难以大面积制备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三维集流体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降低局部电流密度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增加非活性质量，降低能量密度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A86F10"/>
                </a:solidFill>
              </a:rPr>
              <a:t>本工作的切入点　</a:t>
            </a:r>
            <a:r>
              <a:rPr lang="zh-CN" altLang="en-US" sz="1800"/>
              <a:t>用常温溶液浸渍法在锂表面原位生成富 LiF 界面层：工艺简单，并与商用碳酸酯电解液兼容。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研究思路与方法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研究思路：构筑界面层 → 观察沉积 → 验证循环 → 解释机制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920240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chemeClr val="accent1"/>
                </a:solidFill>
              </a:rPr>
              <a:t>构筑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/>
              <a:t>溶液浸渍法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1700"/>
              <a:t>锂片浸入含氟前驱体溶液，原位生成富 LiF 层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99923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338328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3383280" y="1920240"/>
            <a:ext cx="237744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365760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chemeClr val="accent2"/>
                </a:solidFill>
              </a:rPr>
              <a:t>观察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/>
              <a:t>沉积行为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760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1700"/>
              <a:t>成核过电位、沉积形貌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583387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621792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17920" y="1920240"/>
            <a:ext cx="237744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49224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chemeClr val="accent3"/>
                </a:solidFill>
              </a:rPr>
              <a:t>验证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9224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/>
              <a:t>循环性能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9224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1700"/>
              <a:t>对称电池与全电池长循环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866851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05256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9052560" y="1920240"/>
            <a:ext cx="2377440" cy="640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932688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chemeClr val="accent6"/>
                </a:solidFill>
              </a:rPr>
              <a:t>解释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2688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/>
              <a:t>作用机制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1700"/>
              <a:t>XPS 深度剖析、离子电导测试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85216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本页为可编辑形状，直接改字即可；想要图片版研究路线图，提示词已预填。</a:t>
            </a:r>
            <a:r>
              <a:rPr lang="zh-CN" altLang="en-US" sz="1200" b="1">
                <a:solidFill>
                  <a:schemeClr val="accent1"/>
                </a:solidFill>
                <a:hlinkClick r:id="rId2"/>
              </a:rPr>
              <a:t>  打开 SciDraw AI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研究思路与方法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实验方法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chemeClr val="accent1"/>
                </a:solidFill>
              </a:rPr>
              <a:t>界面层制备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锂片浸入含氟前驱体溶液（示例条件：25 ℃，10 min）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浸渍后用溶剂冲洗并干燥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手套箱中操作，H₂O、O₂ &lt; 0.1 ppm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chemeClr val="accent2"/>
                </a:solidFill>
              </a:rPr>
              <a:t>表征手段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SEM：沉积形貌与界面层厚度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XPS 深度剖析：界面层组成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电化学阻抗谱：界面离子电导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rgbClr val="A86F10"/>
                </a:solidFill>
              </a:rPr>
              <a:t>电化学测试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Li||Cu 电池：成核过电位、库仑效率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Li||Li 对称电池：1 mA/cm²，1 mAh/cm²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Li||LFP 全电池：1C 长循环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主要结果 · 沉积行为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界面层使锂成核过电位降低约 40%，沉积更均匀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0350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0350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图 2　Li||Cu 电池在 0.5 mA/cm² 下的过电位（示例数据，均值 ± 标准差，n = 3）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右键“编辑数据”即可改数；原始数据也可以在 SciVis 中重新出图。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3720" y="1737360"/>
            <a:ext cx="4736592" cy="39776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178040" y="1920240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沉积形貌（SEM）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插入 SEM 图像
空白铜箔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插入 SEM 图像
富 LiF 界面层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663440"/>
            <a:ext cx="4206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界面层上锂呈致密块状沉积；空白铜箔上可见明显枝晶。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主要结果 · 循环性能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全电池循环 500 圈后容量保持率由 41% 提升至 86%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7315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图 3　Li||LFP 全电池 1C 循环性能（示例数据）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7315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图表可右键“编辑数据”；也可以把循环数据上传到 SciVis 出图。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0" y="17373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503920" y="18288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chemeClr val="accent1"/>
                </a:solidFill>
              </a:rPr>
              <a:t>86%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450591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>
                <a:solidFill>
                  <a:srgbClr val="5F6B78"/>
                </a:solidFill>
              </a:rPr>
              <a:t>500 圈容量保持率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31089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503920" y="32004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chemeClr val="accent2"/>
                </a:solidFill>
              </a:rPr>
              <a:t>99.3%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822191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>
                <a:solidFill>
                  <a:srgbClr val="5F6B78"/>
                </a:solidFill>
              </a:rPr>
              <a:t>平均库仑效率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44805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503920" y="45720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A86F10"/>
                </a:solidFill>
              </a:rPr>
              <a:t>约 2 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519379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>
                <a:solidFill>
                  <a:srgbClr val="5F6B78"/>
                </a:solidFill>
              </a:rPr>
              <a:t>循环寿命提升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主要结果 · 作用机制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富 LiF 界面层均匀化锂离子通量，并抑制电解液持续分解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1097280" y="1691640"/>
            <a:ext cx="5303520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 4　富 LiF 界面层稳定锂金属负极的机制示意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1700" b="1">
                <a:solidFill>
                  <a:schemeClr val="accent1"/>
                </a:solidFill>
              </a:rPr>
              <a:t>组成</a:t>
            </a:r>
          </a:p>
          <a:p>
            <a:pPr eaLnBrk="1" hangingPunct="1"/>
            <a:r>
              <a:rPr lang="zh-CN" altLang="en-US" sz="1700"/>
              <a:t>XPS 深度剖析显示界面层以 LiF 为主，厚度约 50 nm。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1"/>
                </a:solidFill>
              </a:rPr>
              <a:t>离子传输</a:t>
            </a:r>
          </a:p>
          <a:p>
            <a:pPr eaLnBrk="1" hangingPunct="1"/>
            <a:r>
              <a:rPr lang="zh-CN" altLang="en-US" sz="1700"/>
              <a:t>界面离子电导提高，锂离子通量更均匀。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2"/>
                </a:solidFill>
              </a:rPr>
              <a:t>稳定性</a:t>
            </a:r>
          </a:p>
          <a:p>
            <a:pPr eaLnBrk="1" hangingPunct="1"/>
            <a:r>
              <a:rPr lang="zh-CN" altLang="en-US" sz="1700"/>
              <a:t>界面层抑制电解液持续分解，循环后阻抗增长更慢。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同款机制图可以用 SciDraw AI 生成，提示词已预填。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SciDraw AI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结论与展望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与现有策略相比：工艺简单，且兼容商用碳酸酯电解液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27466"/>
                <a:gridCol w="2622316"/>
                <a:gridCol w="2622316"/>
                <a:gridCol w="262231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策略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制备难度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兼容碳酸酯电解液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规模化潜力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电解液添加剂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低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部分兼容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气相沉积人工 SEI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高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兼容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低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本工作：溶液浸渍法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低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兼容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较高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5F6B78"/>
                </a:solidFill>
              </a:rPr>
              <a:t>说明　</a:t>
            </a:r>
            <a:r>
              <a:rPr lang="zh-CN" altLang="en-US" sz="1800"/>
              <a:t>定性比较仅作版式示例；正式报告请换成与文献可比条件下的定量指标，并注明出处。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结论与展望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结论与展望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434760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434760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886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结论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886120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1．溶液浸渍法可在锂表面原位构筑富 LiF 界面层。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CN" altLang="en-US" sz="1800">
                <a:solidFill>
                  <a:schemeClr val="dk1"/>
                </a:solidFill>
              </a:rPr>
              <a:t>2．界面层降低成核过电位约 40%，锂沉积更致密。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CN" altLang="en-US" sz="1800">
                <a:solidFill>
                  <a:schemeClr val="dk1"/>
                </a:solidFill>
              </a:rPr>
              <a:t>3．全电池 500 圈容量保持率由 41% 提升至 86%。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3440" y="1737360"/>
            <a:ext cx="4339614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303440" y="1737360"/>
            <a:ext cx="4339614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577760" y="1965960"/>
            <a:ext cx="379097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4"/>
                </a:solidFill>
              </a:rPr>
              <a:t>局限与下一步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77760" y="2514600"/>
            <a:ext cx="3790974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高面容量（&gt; 3 mAh/cm²）下的稳定性尚待验证。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700">
                <a:solidFill>
                  <a:schemeClr val="dk1"/>
                </a:solidFill>
              </a:rPr>
              <a:t>界面层在高温下的演变仍不清楚。</a:t>
            </a:r>
          </a:p>
          <a:p>
            <a:pPr eaLnBrk="1" hangingPunct="1">
              <a:lnSpc>
                <a:spcPct val="130000"/>
              </a:lnSpc>
              <a:spcBef>
                <a:spcPts val="1800"/>
              </a:spcBef>
            </a:pPr>
            <a:r>
              <a:rPr lang="zh-CN" altLang="en-US" sz="1700" b="1">
                <a:solidFill>
                  <a:schemeClr val="dk1"/>
                </a:solidFill>
              </a:rPr>
              <a:t>下一步：</a:t>
            </a:r>
            <a:r>
              <a:rPr lang="zh-CN" altLang="en-US" sz="1700">
                <a:solidFill>
                  <a:schemeClr val="dk1"/>
                </a:solidFill>
              </a:rPr>
              <a:t>软包电池验证与原位表征。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120640"/>
            <a:ext cx="1109441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960120" y="5120640"/>
            <a:ext cx="1027145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rgbClr val="F2C66D"/>
                </a:solidFill>
              </a:rPr>
              <a:t>一句话结论　</a:t>
            </a:r>
            <a:r>
              <a:rPr lang="zh-CN" altLang="en-US" sz="1900">
                <a:solidFill>
                  <a:srgbClr val="FFFFFF"/>
                </a:solidFill>
              </a:rPr>
              <a:t>富 LiF 界面层让锂金属负极在碳酸酯电解液中的循环寿命提升约 2 倍。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致谢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致谢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1"/>
                </a:solidFill>
              </a:rPr>
              <a:t>指导教师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感谢 XXX 教授的指导与支持。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2"/>
                </a:solidFill>
              </a:rPr>
              <a:t>合作者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感谢 XXX 课题组在 XPS 表征方面的帮助。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3"/>
                </a:solidFill>
              </a:rPr>
              <a:t>测试平台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感谢 XX 大学分析测试中心。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4"/>
                </a:solidFill>
              </a:rPr>
              <a:t>基金资助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国家自然科学基金（编号 XXXXXXXX）等。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谢谢！欢迎提问与交流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solidFill>
                  <a:srgbClr val="C9D6E8"/>
                </a:solidFill>
              </a:rPr>
              <a:t>报告人　</a:t>
            </a:r>
            <a:r>
              <a:rPr lang="zh-CN" altLang="en-US">
                <a:solidFill>
                  <a:srgbClr val="FFFFFF"/>
                </a:solidFill>
              </a:rPr>
              <a:t>XXX · XX 大学</a:t>
            </a:r>
          </a:p>
          <a:p>
            <a:pPr eaLnBrk="1" hangingPunct="1"/>
            <a:r>
              <a:rPr lang="zh-CN" altLang="en-US">
                <a:solidFill>
                  <a:srgbClr val="C9D6E8"/>
                </a:solidFill>
              </a:rPr>
              <a:t>邮　箱　</a:t>
            </a:r>
            <a:r>
              <a:rPr lang="zh-CN" altLang="en-US">
                <a:solidFill>
                  <a:srgbClr val="FFFFFF"/>
                </a:solidFill>
              </a:rPr>
              <a:t>name@university.edu.cn</a:t>
            </a:r>
          </a:p>
          <a:p>
            <a:pPr eaLnBrk="1" hangingPunct="1"/>
            <a:r>
              <a:rPr lang="zh-CN" altLang="en-US">
                <a:solidFill>
                  <a:srgbClr val="C9D6E8"/>
                </a:solidFill>
              </a:rPr>
              <a:t>论　文　</a:t>
            </a:r>
            <a:r>
              <a:rPr lang="zh-CN" altLang="en-US">
                <a:solidFill>
                  <a:srgbClr val="FFFFFF"/>
                </a:solidFill>
              </a:rPr>
              <a:t>期刊名称, 2026（扫码阅读）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论文 / 课题组主页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备用页 · 放映时隐藏，被问到时按页码调出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可能的提问与回答要点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第 X 届全国储能材料学术会议 · 分会场报告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可能的提问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回答要点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证据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界面层厚度如何控制？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由浸渍时间决定；10 min 约 50 nm，继续延长阻抗明显增加。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补充图 S2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高面容量下还有效吗？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3 mAh/cm² 以下稳定；更高面容量是下一步工作。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12 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与氟代碳酸乙烯酯（FEC）添加剂相比？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界面层可与 FEC 叠加使用，二者作用互补。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补充图 S5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学术会议汇报 PPT 模板 · SciDraw AI</dc:title>
  <dc:subject>学术会议报告模板（示例版）</dc:subject>
  <dc:creator>SciDraw AI</dc:creator>
  <cp:keywords>SciDraw AI; 学术会议; 会议报告;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