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對照組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週</c:v>
                </c:pt>
                <c:pt idx="1">
                  <c:v>第 8 週</c:v>
                </c:pt>
                <c:pt idx="2">
                  <c:v>第 12 週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週</c:v>
                </c:pt>
                <c:pt idx="1">
                  <c:v>第 8 週</c:v>
                </c:pt>
                <c:pt idx="2">
                  <c:v>第 12 週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肝臟三酸甘油酯（mg/g）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厚壁菌門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擬桿菌門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變形菌門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其他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相對豐度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結合型膽酸比例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38</c:v>
                </c:pt>
              </c:numCache>
            </c:numRef>
          </c:val>
        </c:ser>
        <c:gapWidth val="1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占總膽酸比例（%）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【這一頁】開場 30 秒以內：向口試委員問好，報出姓名、系所、指導教授與論文題目。</a:t>
            </a:r>
          </a:p>
          <a:p>
            <a:r>
              <a:t>【提示】題目較長時可分兩行，但字級不要小於 30 pt；按一下左上角圖示插入校徽。</a:t>
            </a:r>
          </a:p>
          <a:p>
            <a:r>
              <a:t>【提示】口試前一至兩週把論文口試本送交委員；簡報的章節順序與口試本一致，委員翻閱時才對得上。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本頁為使用說明，已設為隱藏投影片，讀完即可刪除。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【這一頁】20 秒帶過架構，並把右側的核心問題唸出來——它是整場口試的主軸。</a:t>
            </a:r>
          </a:p>
          <a:p>
            <a:r>
              <a:t>【提示】大綱的五個部分對應論文第一章到第五章，委員可以直接對照口試本。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【這一頁】過場頁，停留 3–5 秒即可，可以說「首先說明本研究的背景與動機」。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分鐘：依「問題背景 → 已知 → 尚待釐清 → 研究動機」四句話講，最後一句自然帶出研究目的。</a:t>
            </a:r>
          </a:p>
          <a:p>
            <a:r>
              <a:t>【委員常問】「這個研究的實際應用價值是什麼？」——準備一個具體的族群或應用情境。</a:t>
            </a:r>
          </a:p>
          <a:p>
            <a:r>
              <a:t>【插圖提示詞】範例圖就是用下面這段提示詞產生的。點圖下方的連結會自動填好；也可以複製這段文字，把研究對象、步驟與標籤換成你自己的：</a:t>
            </a:r>
          </a:p>
          <a:p>
            <a:r>
              <a:t>繪製一張「腸–肝軸」研究背景示意圖，扁平向量風格，白色背景，以深藍與青綠為主色，少量琥珀色強調。由左至右共四個步驟，以箭頭連接：①「高脂飲食」；②「腸道菌相失調」，旁邊以小字標註「有益菌減少」「伺機菌增加」；③「膽酸組成改變」；④經「門靜脈」進入肝臟，標註「肝細胞脂滴堆積」。左側畫腸道與菌群，右側畫肝臟及一個放大的肝細胞。圖中不要寫標題，只保留上述繁體中文標籤，每個標籤只出現一次，字數精簡、字體清晰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【這一頁】30–45 秒：先唸研究問題，再說「為回答這個問題，本研究設定三個研究目的，結果分別在第四章 4.1 到 4.3 節」。</a:t>
            </a:r>
          </a:p>
          <a:p>
            <a:r>
              <a:t>【委員常問】「三個研究目的之間是什麼關係？」——回答「現象 → 機制 → 驗證」的遞進關係。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【這一頁】過場頁，一句話帶過。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【這一頁】1–1.5 分鐘：不要逐格唸表格，每一列用「做到什麼 → 還缺什麼」兩句話概括，最後停在研究缺口上。</a:t>
            </a:r>
          </a:p>
          <a:p>
            <a:r>
              <a:t>【提示】表格中保留作者與年份（如「Chen et al., 2023」）即可，完整文獻列在論文參考文獻。範例版未列出具體文獻，請換成你實際引用的研究。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【這一頁】過場頁，一句話帶過。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分鐘，是全場最重要的「地圖」：依 1 → 2 → 3 說明每一步回答了什麼，並指出結果在第四章哪一節。</a:t>
            </a:r>
          </a:p>
          <a:p>
            <a:r>
              <a:t>【提示】本頁全部是 PowerPoint 圖形，改字、增減模組都不必重畫。</a:t>
            </a:r>
          </a:p>
          <a:p>
            <a:r>
              <a:t>【想要圖片版研究架構圖】點頁面下方連結，或複製這段文字並替換方括號內容：</a:t>
            </a:r>
          </a:p>
          <a:p>
            <a:r>
              <a:t>繪製一張碩士論文的研究架構圖，橫向流程配置，白色背景，扁平向量風格。分為三個研究模組：[模組一及方法]；[模組二及方法]；[模組三及方法]。模組之間以箭頭連接，最右側匯總為結論：[你的結論]。下方標註各模組對應的論文章節。標籤使用繁體中文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分鐘：講清楚「研究對象、測了什麼、怎麼比較」，細節留在論文第三章。</a:t>
            </a:r>
          </a:p>
          <a:p>
            <a:r>
              <a:t>【委員常問】「為什麼只用雄性小鼠？」「樣本數怎麼決定的？」——答案準備在最後的備用頁。</a:t>
            </a:r>
          </a:p>
          <a:p>
            <a:r>
              <a:t>【提示】動物或人體研究請寫上 IACUC／IRB 核准編號，口試委員常會確認。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【這一頁】過場頁。結果與討論約占全場一半的時間。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【這一頁】1–1.5 分鐘：標題就是結論，先唸標題，再指著圖說「這是對照組，這是高脂組」。</a:t>
            </a:r>
          </a:p>
          <a:p>
            <a:r>
              <a:t>【提示】結果頁標題寫成一句結論，比寫「結果一」更容易讓委員記住。</a:t>
            </a:r>
          </a:p>
          <a:p>
            <a:r>
              <a:t>【圖表】這是 PowerPoint 原生圖表：按右鍵 → 編輯資料，換成你的平均值；誤差線可在「誤差線格式 → 自訂」中修改。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【這一頁】1–1.5 分鐘：左圖講「菌相變了」，右圖講「膽酸也變了」，下方重點把兩者串起來。</a:t>
            </a:r>
          </a:p>
          <a:p>
            <a:r>
              <a:t>【委員常問】「門層級的變化足以說明問題嗎？屬層級呢？」——屬層級結果放在備用頁或論文附錄。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【這一頁】1.5 分鐘：先講兩組介入實驗各證明了什麼，再用左側機制圖把所有結果串成一條鏈。</a:t>
            </a:r>
          </a:p>
          <a:p>
            <a:r>
              <a:t>【插圖提示詞】範例圖就是用下面這段提示詞產生的。點圖下方的連結會自動填好；也可以複製這段文字，換成你的路徑與分子：</a:t>
            </a:r>
          </a:p>
          <a:p>
            <a:r>
              <a:t>繪製一張機制模型圖，扁平向量風格，白色背景，深藍、青綠、琥珀配色。畫面分為上下兩部分。上半部「腸道」：「高脂飲食」→「腸道菌相失調」→「膽鹽水解酶活性下降」→「結合型膽酸比例上升」。下半部「肝細胞」：「FXR 活化減弱」→「SHP 表現下降」→「SREBP-1c 上調」→「脂肪酸合成增加」→「脂滴堆積」。上下兩部分以一個向下的箭頭相連，標註「門靜脈」。所有箭頭一律用深藍色表示「促進／導致」，不要使用抑制符號，也不要畫圖例。每個標籤只出現一次，使用繁體中文，圖中不要寫標題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【這一頁】45 秒：用這張表收束第四章，讓委員看到每個研究目的都有對應的證據，並說明與文獻相比的異同。</a:t>
            </a:r>
          </a:p>
          <a:p>
            <a:r>
              <a:t>【委員常問】「你的結果和某某研究不一致，怎麼解釋？」——把不一致之處主動列出來，比被問到再解釋從容。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【這一頁】過場頁。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分鐘，委員會仔細聽：每一點都說清楚「過去怎麼做 → 本研究多做了什麼」。</a:t>
            </a:r>
          </a:p>
          <a:p>
            <a:r>
              <a:t>【提示】貢獻要具體、在論文中找得到證據，避免「首創」「國際領先」等無法證實的說法。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【這一頁】45 秒：結論逐條唸，研究限制主動說出來——委員通常會追問，自己先講更從容。</a:t>
            </a:r>
          </a:p>
          <a:p>
            <a:r>
              <a:t>【提示】台灣論文第五章常寫成「結論與建議」，建議可以分成「對後續研究的建議」與「對實務的建議」。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【這一頁】20 秒簡單報告即可。與論文直接相關的成果放在前面。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【這一頁】20–30 秒，真誠簡短即可。想放實驗室合照，可以刪掉一張卡片後插入圖片。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【這一頁】停在這一頁等候委員提問。回答時可依頁碼跳到後面的備用頁（放映時輸入頁碼後按 Enter）。</a:t>
            </a:r>
          </a:p>
          <a:p>
            <a:r>
              <a:t>【提示】請同學幫忙逐條記下委員意見；口試後依意見修改論文，並整理成「論文修改對照表」送委員確認。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【這一頁】隱藏頁，放映時不會出現。事先把委員可能問的問題寫下來，回答時知道該翻到哪一頁。</a:t>
            </a:r>
          </a:p>
          <a:p>
            <a:r>
              <a:t>【如何隱藏】在投影片縮圖上按右鍵 → 隱藏投影片；放映中輸入頁碼後按 Enter 即可跳轉。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【這一頁】隱藏的備用頁：按一下圖片框中的圖示，插入你自己的圖。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學位論文口試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論文題目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章節標題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 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 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 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区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 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論文／實驗室網頁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按一下以編輯母片標題樣式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按一下以編輯母片文字樣式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TW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zh-TW/ai-drawing?prompt=thesis-defense-background&amp;utm_source=template&amp;utm_medium=pptx&amp;utm_campaign=thesis-defense-zh-TW-example&amp;utm_content=background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zh-TW/ai-drawing?prompt=thesis-defense-roadmap&amp;utm_source=template&amp;utm_medium=pptx&amp;utm_campaign=thesis-defense-zh-TW-example&amp;utm_content=roadmap" TargetMode="Externa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zh-TW/sci-vis?example=thesis-defense-liver-tg&amp;utm_source=template&amp;utm_medium=pptx&amp;utm_campaign=thesis-defense-zh-TW-example&amp;utm_content=result-1" TargetMode="Externa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zh-TW/ai-drawing?prompt=thesis-defense-mechanism&amp;utm_source=template&amp;utm_medium=pptx&amp;utm_campaign=thesis-defense-zh-TW-example&amp;utm_content=mechanism" TargetMode="External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zh-TW/ai-drawing?prompt=thesis-defense-backup&amp;utm_source=template&amp;utm_medium=pptx&amp;utm_campaign=thesis-defense-zh-TW-example&amp;utm_content=backup" TargetMode="Externa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碩士學位論文口試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高脂飲食誘發之腸道菌相失調經膽酸–FXR 軸調控肝臟脂質代謝之機制探討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研究生</a:t>
            </a:r>
            <a:r>
              <a:rPr lang="zh-TW" altLang="en-US"/>
              <a:t>	XXX</a:t>
            </a:r>
            <a:r>
              <a:rPr lang="zh-TW" altLang="en-US"/>
              <a:t>	</a:t>
            </a:r>
            <a:r>
              <a:rPr lang="zh-TW" altLang="en-US">
                <a:solidFill>
                  <a:srgbClr val="5F6B78"/>
                </a:solidFill>
              </a:rPr>
              <a:t>指導教授</a:t>
            </a:r>
            <a:r>
              <a:rPr lang="zh-TW" altLang="en-US"/>
              <a:t>	XXX 教授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系所</a:t>
            </a:r>
            <a:r>
              <a:rPr lang="zh-TW" altLang="en-US"/>
              <a:t>	營養科學研究所</a:t>
            </a:r>
            <a:r>
              <a:rPr lang="zh-TW" altLang="en-US"/>
              <a:t>	</a:t>
            </a:r>
            <a:r>
              <a:rPr lang="zh-TW" altLang="en-US">
                <a:solidFill>
                  <a:srgbClr val="5F6B78"/>
                </a:solidFill>
              </a:rPr>
              <a:t>學院</a:t>
            </a:r>
            <a:r>
              <a:rPr lang="zh-TW" altLang="en-US"/>
              <a:t>	醫學院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口試日期</a:t>
            </a:r>
            <a:r>
              <a:rPr lang="zh-TW" altLang="en-US"/>
              <a:t>	2026 年 6 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使用說明 · 本頁放映時自動隱藏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開始編輯前，請先看這一頁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1  替換內容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所有研究內容、人名與資料皆為虛構範例，圖表標有「範例資料」。請逐頁換成你自己的研究。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2"/>
                </a:solidFill>
              </a:rPr>
              <a:t>2  插入圖片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按一下圖片框中的圖示插入圖片，圖片會自動置入框內。想要同風格的示意圖，點圖下方的連結，提示詞會自動填好。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749039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3"/>
                </a:solidFill>
              </a:rPr>
              <a:t>3  修改圖表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長條圖與堆疊圖都是 PowerPoint 原生圖表：按右鍵 →「編輯資料」，改完數字圖表會自動更新。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749039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6"/>
                </a:solidFill>
              </a:rPr>
              <a:t>4  統一換色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設計 → 變化 → 色彩，整份簡報一起換色。字型為微軟正黑體，Windows 與 Mac 版 PowerPoint 皆可正常顯示。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806440"/>
            <a:ext cx="110944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 b="1"/>
              <a:t>時間參考　</a:t>
            </a:r>
            <a:r>
              <a:rPr lang="zh-TW" altLang="en-US" sz="1400">
                <a:solidFill>
                  <a:srgbClr val="5F6B78"/>
                </a:solidFill>
              </a:rPr>
              <a:t>碩士口試簡報一般 20–30 分鐘，約 1 分鐘一頁；博士口試依系所規定。本頁與最後兩張備用頁已隱藏，放映時不會出現。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OUTLINE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簡報大綱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緒論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研究背景、動機與目的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文獻探討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已知什麼、還缺什麼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研究方法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研究架構與實驗設計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研究結果與討論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依 4.1–4.3 節呈現主要發現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結論與建議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研究貢獻、限制與未來展望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2000" b="1">
                <a:solidFill>
                  <a:schemeClr val="accent1"/>
                </a:solidFill>
              </a:rPr>
              <a:t>本研究的核心問題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zh-TW" altLang="en-US" sz="2000"/>
              <a:t>高脂飲食造成的腸道菌相失調，是否透過改變膽酸組成、抑制肝臟 FXR 訊息，進而促進肝臟脂質堆積？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zh-TW" altLang="en-US" sz="1400">
                <a:solidFill>
                  <a:srgbClr val="5F6B78"/>
                </a:solidFill>
              </a:rPr>
              <a:t>口試時先把這個問題講清楚，之後每一章都回扣到它。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緒論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研究背景與動機、研究目的與研究問題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01 緒論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研究背景與動機：從高脂飲食到肝臟脂質堆積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zh-TW" altLang="en-US" sz="1700" b="1">
                <a:solidFill>
                  <a:schemeClr val="accent1"/>
                </a:solidFill>
              </a:rPr>
              <a:t>問題背景</a:t>
            </a:r>
          </a:p>
          <a:p>
            <a:pPr eaLnBrk="1" hangingPunct="1">
              <a:spcBef>
                <a:spcPts val="200"/>
              </a:spcBef>
            </a:pPr>
            <a:r>
              <a:rPr lang="zh-TW" altLang="en-US" sz="1700"/>
              <a:t>非酒精性脂肪肝病是國人常見的慢性肝病之一，與高脂飲食關係密切。</a:t>
            </a:r>
          </a:p>
          <a:p>
            <a:pPr eaLnBrk="1" hangingPunct="1">
              <a:spcBef>
                <a:spcPts val="1400"/>
              </a:spcBef>
            </a:pPr>
            <a:r>
              <a:rPr lang="zh-TW" altLang="en-US" sz="1700" b="1">
                <a:solidFill>
                  <a:schemeClr val="accent1"/>
                </a:solidFill>
              </a:rPr>
              <a:t>已知</a:t>
            </a:r>
          </a:p>
          <a:p>
            <a:pPr eaLnBrk="1" hangingPunct="1">
              <a:spcBef>
                <a:spcPts val="200"/>
              </a:spcBef>
            </a:pPr>
            <a:r>
              <a:rPr lang="zh-TW" altLang="en-US" sz="1700"/>
              <a:t>腸道菌相可改變膽酸組成，經門靜脈影響肝臟代謝，即「腸–肝軸」。</a:t>
            </a:r>
          </a:p>
          <a:p>
            <a:pPr eaLnBrk="1" hangingPunct="1">
              <a:spcBef>
                <a:spcPts val="1400"/>
              </a:spcBef>
            </a:pPr>
            <a:r>
              <a:rPr lang="zh-TW" altLang="en-US" sz="1700" b="1">
                <a:solidFill>
                  <a:schemeClr val="accent5"/>
                </a:solidFill>
              </a:rPr>
              <a:t>尚待釐清</a:t>
            </a:r>
          </a:p>
          <a:p>
            <a:pPr eaLnBrk="1" hangingPunct="1">
              <a:spcBef>
                <a:spcPts val="200"/>
              </a:spcBef>
            </a:pPr>
            <a:r>
              <a:rPr lang="zh-TW" altLang="en-US" sz="1700"/>
              <a:t>菌相改變如何經膽酸訊息作用於肝臟脂質代謝，因果關係仍不明確。</a:t>
            </a:r>
          </a:p>
          <a:p>
            <a:pPr eaLnBrk="1" hangingPunct="1">
              <a:spcBef>
                <a:spcPts val="1400"/>
              </a:spcBef>
            </a:pPr>
            <a:r>
              <a:rPr lang="zh-TW" altLang="en-US" sz="1700" b="1">
                <a:solidFill>
                  <a:schemeClr val="accent2"/>
                </a:solidFill>
              </a:rPr>
              <a:t>研究動機</a:t>
            </a:r>
          </a:p>
          <a:p>
            <a:pPr eaLnBrk="1" hangingPunct="1">
              <a:spcBef>
                <a:spcPts val="200"/>
              </a:spcBef>
            </a:pPr>
            <a:r>
              <a:rPr lang="zh-TW" altLang="en-US" sz="1700"/>
              <a:t>為以菌相或膽酸為標的的脂肪肝介入策略提供實驗證據。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2295289"/>
            <a:ext cx="6565392" cy="2770341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圖 1-1　高脂飲食經「腸–肝軸」促進肝臟脂質堆積之示意圖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同款示意圖可用 SciDraw AI 產生，提示詞已預先填好。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開啟 SciDraw AI →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01 緒論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研究目的與研究問題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234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2000" b="1">
                <a:solidFill>
                  <a:srgbClr val="F2C66D"/>
                </a:solidFill>
              </a:rPr>
              <a:t>研究問題　</a:t>
            </a:r>
            <a:r>
              <a:rPr lang="zh-TW" altLang="en-US" sz="2000">
                <a:solidFill>
                  <a:srgbClr val="FFFFFF"/>
                </a:solidFill>
              </a:rPr>
              <a:t>高脂飲食造成的腸道菌相失調，是否透過改變膽酸組成、抑制肝臟 FXR 訊息，進而促進肝臟脂質堆積？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2461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1"/>
                </a:solidFill>
              </a:rPr>
              <a:t>研究目的一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描述高脂飲食下腸道菌相與膽酸組成的變化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結果見 4.1 節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53458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4353458" y="32461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4627778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2"/>
                </a:solidFill>
              </a:rPr>
              <a:t>研究目的二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27778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釐清膽酸–FXR 訊息在肝臟脂質堆積中的角色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27778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結果見 4.2 節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58276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158276" y="32461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432596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3"/>
                </a:solidFill>
              </a:rPr>
              <a:t>研究目的三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32596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以 FXR 促效劑與糞便菌叢移植驗證因果關係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32596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結果見 4.3 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文獻探討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相關研究已經回答了什麼、還留下哪些缺口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02 文獻探討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文獻探討：關聯已相當明確，因果與機制仍不足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03580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19741"/>
                <a:gridCol w="4740340"/>
                <a:gridCol w="40343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研究面向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已知發現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不足之處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菌相與脂肪肝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人體與動物研究皆觀察到脂肪肝伴隨菌相組成改變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多為橫斷性關聯，難以區分因果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膽酸訊息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膽酸可活化 FXR、TGR5 等受體，參與醣類與脂質代謝調控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菌相來源的膽酸變化與肝臟表型的對應仍不清楚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菌相介入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益生菌、糞便菌叢移植在部分模式中可減輕肝臟脂質堆積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作用路徑缺少直接驗證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rgbClr val="A86F10"/>
                </a:solidFill>
              </a:rPr>
              <a:t>研究缺口  </a:t>
            </a:r>
            <a:r>
              <a:rPr lang="zh-TW" altLang="en-US" sz="1800"/>
              <a:t>缺少「菌相改變 → 膽酸組成 → 肝臟 FXR 訊息 → 脂質代謝」的完整證據鏈，本研究據此提出研究問題。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研究方法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研究架構、實驗設計與統計分析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 研究方法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研究架構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研究問題：</a:t>
            </a:r>
            <a:r>
              <a:rPr lang="zh-TW" altLang="en-US" sz="1800"/>
              <a:t>腸道菌相失調是否經膽酸–FXR 軸促進肝臟脂質堆積？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2651760"/>
            <a:ext cx="2697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548640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900" b="1">
                <a:solidFill>
                  <a:srgbClr val="FFFFFF"/>
                </a:solidFill>
              </a:rPr>
              <a:t>1  現象觀察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7" y="3493008"/>
            <a:ext cx="224028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TW" altLang="en-US" sz="1700"/>
              <a:t>•  高脂飲食小鼠模式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TW" altLang="en-US" sz="1700"/>
              <a:t>•  16S rRNA 定序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TW" altLang="en-US" sz="1700"/>
              <a:t>•  肝臟表型分析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500" b="1">
                <a:solidFill>
                  <a:srgbClr val="5F6B78"/>
                </a:solidFill>
              </a:rPr>
              <a:t>4.1 節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3337560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3749039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3749039" y="2651760"/>
            <a:ext cx="2697480" cy="640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3749039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900" b="1">
                <a:solidFill>
                  <a:srgbClr val="FFFFFF"/>
                </a:solidFill>
              </a:rPr>
              <a:t>2  機制探討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41648" y="3493008"/>
            <a:ext cx="224028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TW" altLang="en-US" sz="1700"/>
              <a:t>•  膽酸標的代謝體學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TW" altLang="en-US" sz="1700"/>
              <a:t>•  FXR–SHP 路徑檢測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TW" altLang="en-US" sz="1700"/>
              <a:t>•  相關與路徑分析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49039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500" b="1">
                <a:solidFill>
                  <a:srgbClr val="5F6B78"/>
                </a:solidFill>
              </a:rPr>
              <a:t>4.2 節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6537959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6949440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Rectangle 36"/>
          <p:cNvSpPr/>
          <p:nvPr/>
        </p:nvSpPr>
        <p:spPr>
          <a:xfrm>
            <a:off x="6949440" y="2651760"/>
            <a:ext cx="2697480" cy="64008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TextBox 37"/>
          <p:cNvSpPr txBox="1"/>
          <p:nvPr/>
        </p:nvSpPr>
        <p:spPr>
          <a:xfrm>
            <a:off x="6949440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900" b="1">
                <a:solidFill>
                  <a:srgbClr val="FFFFFF"/>
                </a:solidFill>
              </a:rPr>
              <a:t>3  介入驗證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42048" y="3493008"/>
            <a:ext cx="224028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TW" altLang="en-US" sz="1700"/>
              <a:t>•  FXR 促效劑介入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TW" altLang="en-US" sz="1700"/>
              <a:t>•  糞便菌叢移植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TW" altLang="en-US" sz="1700"/>
              <a:t>•  表型與路徑再檢測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49440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500" b="1">
                <a:solidFill>
                  <a:srgbClr val="5F6B78"/>
                </a:solidFill>
              </a:rPr>
              <a:t>4.3 節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9738360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2" name="Rectangle 41"/>
          <p:cNvSpPr/>
          <p:nvPr/>
        </p:nvSpPr>
        <p:spPr>
          <a:xfrm>
            <a:off x="10149840" y="2651760"/>
            <a:ext cx="1493215" cy="2697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TextBox 42"/>
          <p:cNvSpPr txBox="1"/>
          <p:nvPr/>
        </p:nvSpPr>
        <p:spPr>
          <a:xfrm>
            <a:off x="10259567" y="2651760"/>
            <a:ext cx="1273759" cy="2697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35000"/>
              </a:lnSpc>
            </a:pPr>
            <a:r>
              <a:rPr lang="zh-TW" altLang="en-US" sz="1700" b="1">
                <a:solidFill>
                  <a:srgbClr val="F2C66D"/>
                </a:solidFill>
              </a:rPr>
              <a:t>結論</a:t>
            </a:r>
          </a:p>
          <a:p>
            <a:pPr eaLnBrk="1" hangingPunct="1" algn="ctr">
              <a:lnSpc>
                <a:spcPct val="135000"/>
              </a:lnSpc>
              <a:spcBef>
                <a:spcPts val="800"/>
              </a:spcBef>
            </a:pPr>
            <a:r>
              <a:rPr lang="zh-TW" altLang="en-US" sz="1700" b="1">
                <a:solidFill>
                  <a:srgbClr val="FFFFFF"/>
                </a:solidFill>
              </a:rPr>
              <a:t>菌相–膽酸–FXR 軸調控肝脂代謝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94360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本頁為可編輯圖形，直接改字即可；想要圖片版研究架構圖，提示詞已預先填好。</a:t>
            </a:r>
            <a:r>
              <a:rPr lang="zh-TW" altLang="en-US" sz="1200" b="1">
                <a:solidFill>
                  <a:schemeClr val="accent1"/>
                </a:solidFill>
                <a:hlinkClick r:id="rId2"/>
              </a:rPr>
              <a:t>  開啟 SciDraw AI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 研究方法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實驗設計與分析方法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2000" b="1">
                <a:solidFill>
                  <a:schemeClr val="accent1"/>
                </a:solidFill>
              </a:rPr>
              <a:t>實驗動物與分組</a:t>
            </a:r>
          </a:p>
          <a:p>
            <a:pPr eaLnBrk="1" hangingPunct="1">
              <a:spcBef>
                <a:spcPts val="1000"/>
              </a:spcBef>
            </a:pPr>
            <a:r>
              <a:rPr lang="zh-TW" altLang="en-US" sz="1700"/>
              <a:t>C57BL/6J 雄性小鼠，隨機分為 3 組，每組 n = 10：</a:t>
            </a:r>
          </a:p>
          <a:p>
            <a:pPr eaLnBrk="1" hangingPunct="1" lvl="1"/>
            <a:r>
              <a:rPr lang="zh-TW" altLang="en-US" sz="1700"/>
              <a:t>對照組：一般飼料</a:t>
            </a:r>
          </a:p>
          <a:p>
            <a:pPr eaLnBrk="1" hangingPunct="1" lvl="1"/>
            <a:r>
              <a:rPr lang="zh-TW" altLang="en-US" sz="1700"/>
              <a:t>高脂組：60% 熱量來自脂肪</a:t>
            </a:r>
          </a:p>
          <a:p>
            <a:pPr eaLnBrk="1" hangingPunct="1" lvl="1"/>
            <a:r>
              <a:rPr lang="zh-TW" altLang="en-US" sz="1700"/>
              <a:t>高脂 + FXR 促效劑組</a:t>
            </a:r>
          </a:p>
          <a:p>
            <a:pPr eaLnBrk="1" hangingPunct="1">
              <a:spcBef>
                <a:spcPts val="600"/>
              </a:spcBef>
            </a:pPr>
            <a:r>
              <a:rPr lang="zh-TW" altLang="en-US" sz="1700"/>
              <a:t>介入 12 週；動物實驗經本校 IACUC 核准（範例）。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zh-TW" altLang="en-US" sz="2000" b="1">
                <a:solidFill>
                  <a:schemeClr val="accent2"/>
                </a:solidFill>
              </a:rPr>
              <a:t>檢測項目與方法</a:t>
            </a:r>
          </a:p>
          <a:p>
            <a:pPr eaLnBrk="1" hangingPunct="1" lvl="1"/>
            <a:r>
              <a:rPr lang="zh-TW" altLang="en-US" sz="1700"/>
              <a:t>糞便 16S rRNA 定序</a:t>
            </a:r>
          </a:p>
          <a:p>
            <a:pPr eaLnBrk="1" hangingPunct="1" lvl="1"/>
            <a:r>
              <a:rPr lang="zh-TW" altLang="en-US" sz="1700"/>
              <a:t>膽酸標的代謝體學（LC-MS/MS）</a:t>
            </a:r>
          </a:p>
          <a:p>
            <a:pPr eaLnBrk="1" hangingPunct="1" lvl="1"/>
            <a:r>
              <a:rPr lang="zh-TW" altLang="en-US" sz="1700"/>
              <a:t>肝臟組織 H&amp;E 與油紅 O 染色</a:t>
            </a:r>
          </a:p>
          <a:p>
            <a:pPr eaLnBrk="1" hangingPunct="1" lvl="1"/>
            <a:r>
              <a:rPr lang="zh-TW" altLang="en-US" sz="1700"/>
              <a:t>qPCR、西方墨點法檢測 FXR、SHP、SREBP-1c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zh-TW" altLang="en-US" sz="2000" b="1">
                <a:solidFill>
                  <a:srgbClr val="A86F10"/>
                </a:solidFill>
              </a:rPr>
              <a:t>統計分析</a:t>
            </a:r>
          </a:p>
          <a:p>
            <a:pPr eaLnBrk="1" hangingPunct="1" lvl="1"/>
            <a:r>
              <a:rPr lang="zh-TW" altLang="en-US" sz="1700"/>
              <a:t>單因子變異數分析 + Tukey 事後檢定</a:t>
            </a:r>
          </a:p>
          <a:p>
            <a:pPr eaLnBrk="1" hangingPunct="1" lvl="1"/>
            <a:r>
              <a:rPr lang="zh-TW" altLang="en-US" sz="1700"/>
              <a:t>菌相多樣性：Shannon 指數、PERMANOVA</a:t>
            </a:r>
          </a:p>
          <a:p>
            <a:pPr eaLnBrk="1" hangingPunct="1" lvl="1"/>
            <a:r>
              <a:rPr lang="zh-TW" altLang="en-US" sz="1700"/>
              <a:t>樣本數依前導實驗效果量估算</a:t>
            </a:r>
          </a:p>
          <a:p>
            <a:pPr eaLnBrk="1" hangingPunct="1">
              <a:spcBef>
                <a:spcPts val="600"/>
              </a:spcBef>
            </a:pPr>
            <a:r>
              <a:rPr lang="zh-TW" altLang="en-US" sz="1700"/>
              <a:t>P &lt; 0.05 視為具統計顯著差異。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研究結果與討論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依第四章各節呈現：現象 → 機制 → 驗證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研究結果與討論 · 4.1 節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高脂飲食使肝臟三酸甘油酯持續上升，第 12 週約為對照組的 1.8 倍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4114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2000" b="1">
                <a:solidFill>
                  <a:schemeClr val="accent1"/>
                </a:solidFill>
              </a:rPr>
              <a:t>主要發現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zh-TW" altLang="en-US" sz="1800"/>
              <a:t>第 12 週時，高脂組肝臟三酸甘油酯為 33.1 ± 3.4 mg/g，對照組為 18.2 ± 2.1 mg/g（P &lt; 0.001）。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zh-TW" altLang="en-US" sz="1800"/>
              <a:t>差異自第 8 週起達統計顯著。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zh-TW" altLang="en-US" sz="1800"/>
              <a:t>油紅 O 染色顯示肝細胞內脂滴明顯增加（論文圖 4-2）。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4892040" y="1645920"/>
          <a:ext cx="6748272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92040" y="5742432"/>
            <a:ext cx="674827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>
                <a:solidFill>
                  <a:srgbClr val="5F6B78"/>
                </a:solidFill>
              </a:rPr>
              <a:t>圖 4-1　各時間點肝臟三酸甘油酯含量（範例資料，平均值 ± 標準差，n = 10）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0" y="6071616"/>
            <a:ext cx="674827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按右鍵「編輯資料」即可改數字；也可以用原始資料在 SciVis 重新繪圖。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在 SciVis 中開啟 →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研究結果與討論 · 4.2 節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菌相失調伴隨結合型膽酸比例上升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>
                <a:solidFill>
                  <a:srgbClr val="5F6B78"/>
                </a:solidFill>
              </a:rPr>
              <a:t>圖 4-3　門層級菌相組成（範例資料）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6324447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324447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>
                <a:solidFill>
                  <a:srgbClr val="5F6B78"/>
                </a:solidFill>
              </a:rPr>
              <a:t>圖 4-4　血清結合型膽酸比例（範例資料，平均值 ± 標準差）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486400"/>
            <a:ext cx="11094415" cy="6583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5486400"/>
            <a:ext cx="82296" cy="6583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914400" y="5486400"/>
            <a:ext cx="10545775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chemeClr val="accent2"/>
                </a:solidFill>
              </a:rPr>
              <a:t>重點  </a:t>
            </a:r>
            <a:r>
              <a:rPr lang="zh-TW" altLang="en-US" sz="1800"/>
              <a:t>厚壁菌門比例上升、擬桿菌門下降；結合型膽酸比例由 21% 升至 38%。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研究結果與討論 · 4.3 節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介入驗證：恢復 FXR 訊息可部分逆轉肝臟脂質堆積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825374" y="1691640"/>
            <a:ext cx="5847332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圖 4-6　菌相–膽酸–FXR 軸調控肝臟脂質代謝之機制模型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1700" b="1">
                <a:solidFill>
                  <a:schemeClr val="accent1"/>
                </a:solidFill>
              </a:rPr>
              <a:t>FXR 促效劑</a:t>
            </a:r>
          </a:p>
          <a:p>
            <a:pPr eaLnBrk="1" hangingPunct="1"/>
            <a:r>
              <a:rPr lang="zh-TW" altLang="en-US" sz="1700"/>
              <a:t>SHP 表現回升、SREBP-1c 下降，肝臟三酸甘油酯降低約 32%。</a:t>
            </a:r>
          </a:p>
          <a:p>
            <a:pPr eaLnBrk="1" hangingPunct="1">
              <a:spcBef>
                <a:spcPts val="1600"/>
              </a:spcBef>
            </a:pPr>
            <a:r>
              <a:rPr lang="zh-TW" altLang="en-US" sz="1700" b="1">
                <a:solidFill>
                  <a:schemeClr val="accent1"/>
                </a:solidFill>
              </a:rPr>
              <a:t>糞便菌叢移植</a:t>
            </a:r>
          </a:p>
          <a:p>
            <a:pPr eaLnBrk="1" hangingPunct="1"/>
            <a:r>
              <a:rPr lang="zh-TW" altLang="en-US" sz="1700"/>
              <a:t>一般飼料小鼠接受高脂小鼠糞菌後，出現相似的膽酸改變與肝臟脂質堆積。</a:t>
            </a:r>
          </a:p>
          <a:p>
            <a:pPr eaLnBrk="1" hangingPunct="1">
              <a:spcBef>
                <a:spcPts val="1600"/>
              </a:spcBef>
            </a:pPr>
            <a:r>
              <a:rPr lang="zh-TW" altLang="en-US" sz="1700" b="1">
                <a:solidFill>
                  <a:schemeClr val="accent2"/>
                </a:solidFill>
              </a:rPr>
              <a:t>小結</a:t>
            </a:r>
          </a:p>
          <a:p>
            <a:pPr eaLnBrk="1" hangingPunct="1"/>
            <a:r>
              <a:rPr lang="zh-TW" altLang="en-US" sz="1700"/>
              <a:t>菌相–膽酸–FXR 軸是高脂飲食造成肝臟脂質堆積的關鍵環節。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同款機制圖可用 SciDraw AI 產生，提示詞已預先填好。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開啟 SciDraw AI →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研究結果與討論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綜合討論：三個研究目的皆獲得回答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14591"/>
                <a:gridCol w="4639482"/>
                <a:gridCol w="3328324"/>
                <a:gridCol w="141201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研究目的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主要發現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與文獻比較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章節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目的一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高脂飲食改變腸道菌相組成與膽酸組成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與過去動物研究一致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4.1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目的二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結合型膽酸增加與肝臟 FXR–SHP 訊息減弱相關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補上菌相與 FXR 之間的環節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4.2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目的三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FXR 促效劑與糞便菌叢移植支持因果關係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由關聯推進到因果驗證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4.3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868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868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一句話總結  </a:t>
            </a:r>
            <a:r>
              <a:rPr lang="zh-TW" altLang="en-US" sz="1800"/>
              <a:t>菌相失調 → 結合型膽酸增加 → 肝臟 FXR 訊息減弱 → 脂質合成增加。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結論與建議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研究貢獻、研究限制與未來展望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05 結論與建議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本研究的貢獻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研究觀點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800"/>
              <a:t>以「菌相–膽酸–FXR」完整路徑探討高脂飲食造成的肝臟脂質堆積，而非只停留在單一環節的關聯。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研究方法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800"/>
              <a:t>結合 16S 定序、膽酸標的代謝體學與糞便菌叢移植，由關聯分析推進到因果驗證。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應用價值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800"/>
              <a:t>提示 FXR 訊息可作為飲食相關脂肪肝的潛在介入標的。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05 結論與建議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結論、研究限制與未來展望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10192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10192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553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1"/>
                </a:solidFill>
              </a:rPr>
              <a:t>結論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55328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1．高脂飲食可誘發腸道菌相失調，並改變膽酸組成。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zh-TW" altLang="en-US" sz="1800">
                <a:solidFill>
                  <a:schemeClr val="dk1"/>
                </a:solidFill>
              </a:rPr>
              <a:t>2．結合型膽酸比例上升與肝臟 FXR–SHP 訊息減弱相關。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zh-TW" altLang="en-US" sz="1800">
                <a:solidFill>
                  <a:schemeClr val="dk1"/>
                </a:solidFill>
              </a:rPr>
              <a:t>3．恢復 FXR 訊息可部分逆轉高脂飲食造成的肝臟脂質堆積。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70608" y="1737360"/>
            <a:ext cx="4672446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970608" y="1737360"/>
            <a:ext cx="4672446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244928" y="1965960"/>
            <a:ext cx="412380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4"/>
                </a:solidFill>
              </a:rPr>
              <a:t>研究限制與未來展望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44928" y="2514600"/>
            <a:ext cx="4123806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僅使用雄性小鼠，性別差異仍待驗證。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TW" altLang="en-US" sz="1700">
                <a:solidFill>
                  <a:schemeClr val="dk1"/>
                </a:solidFill>
              </a:rPr>
              <a:t>尚未以人體樣本驗證。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TW" altLang="en-US" sz="1700">
                <a:solidFill>
                  <a:schemeClr val="dk1"/>
                </a:solidFill>
              </a:rPr>
              <a:t>發揮作用的特定菌株尚未鑑定。</a:t>
            </a:r>
          </a:p>
          <a:p>
            <a:pPr eaLnBrk="1" hangingPunct="1">
              <a:lnSpc>
                <a:spcPct val="130000"/>
              </a:lnSpc>
              <a:spcBef>
                <a:spcPts val="1800"/>
              </a:spcBef>
            </a:pPr>
            <a:r>
              <a:rPr lang="zh-TW" altLang="en-US" sz="1700" b="1">
                <a:solidFill>
                  <a:schemeClr val="dk1"/>
                </a:solidFill>
              </a:rPr>
              <a:t>未來展望：</a:t>
            </a:r>
            <a:r>
              <a:rPr lang="zh-TW" altLang="en-US" sz="1700">
                <a:solidFill>
                  <a:schemeClr val="dk1"/>
                </a:solidFill>
              </a:rPr>
              <a:t>結合臨床世代研究與單一菌株定殖實驗進一步驗證。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在學期間發表著作與成果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16308"/>
                <a:gridCol w="7261798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類別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著作／成果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狀態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期刊論文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XXX, XXX. (2026). 論文題目. 期刊名稱, 卷(期), 頁碼.（第一作者）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已刊登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期刊論文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XXX, XXX. 論文題目. 期刊名稱.（共同第一作者）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審查中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研討會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XX 學會年會，海報發表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2025 年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參與計畫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國科會計畫（NSTC XXX-XXXX-B-XXX-XXX）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執行中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獲獎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研討會最佳海報獎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2025 年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致謝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致謝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1"/>
                </a:solidFill>
              </a:rPr>
              <a:t>指導教授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衷心感謝指導教授 XXX 教授在研究方向、實驗設計與論文撰寫上的悉心指導。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2"/>
                </a:solidFill>
              </a:rPr>
              <a:t>口試委員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感謝各位口試委員撥冗審閱論文，並提供寶貴的意見。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3"/>
                </a:solidFill>
              </a:rPr>
              <a:t>實驗室夥伴與家人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感謝實驗室學長姐與同學在實驗上的協助，也感謝家人一路以來的支持。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4"/>
                </a:solidFill>
              </a:rPr>
              <a:t>經費支持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本研究承蒙國科會計畫補助（NSTC XXX-XXXX-B-XXX-XXX）。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敬請各位口試委員指正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研究生：XXX　｜　指導教授：XXX 教授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備用頁 · 放映時隱藏，被問到時依頁碼叫出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委員可能提問與回答要點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530041"/>
                <a:gridCol w="5446349"/>
                <a:gridCol w="211802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可能的提問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回答要點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可叫出的證據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為什麼選 FXR，而不是 TGR5？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FXR 在肝臟高度表現，並直接調控 SHP–SREBP-1c 路徑；TGR5 列為未來方向。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15 頁、論文圖 4-5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糞菌移植如何排除飲食本身的影響？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受體小鼠一律餵一般飼料，並設有移植對照組糞菌的對照組。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論文 3.4 節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每組 n = 10 是否足夠？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依前導實驗效果量進行檢定力分析，檢定力大於 80%。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論文附表 S1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為什麼只用雄性小鼠？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排除動情週期對膽酸代謝的干擾；性別差異已列入研究限制。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19 頁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備用頁 · 補充資料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補充資料：屬層級差異菌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1700"/>
              <a:t>放委員可能追問、但正式報告中沒有展開的資料。</a:t>
            </a:r>
          </a:p>
          <a:p>
            <a:pPr eaLnBrk="1" hangingPunct="1">
              <a:spcBef>
                <a:spcPts val="1400"/>
              </a:spcBef>
            </a:pPr>
            <a:r>
              <a:rPr lang="zh-TW" altLang="en-US" sz="1700">
                <a:solidFill>
                  <a:srgbClr val="5F6B78"/>
                </a:solidFill>
              </a:rPr>
              <a:t>例如：</a:t>
            </a:r>
            <a:r>
              <a:rPr lang="zh-TW" altLang="en-US" sz="1700"/>
              <a:t>屬層級差異菌、補充統計結果、原始影像。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圖 S1　[圖說]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碩士學位論文口試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沒有合適的圖？描述你想要的圖，用 SciDraw AI 產生。</a:t>
            </a:r>
            <a:r>
              <a:rPr lang="zh-TW" altLang="en-US" sz="1200" b="1">
                <a:solidFill>
                  <a:schemeClr val="accent1"/>
                </a:solidFill>
                <a:hlinkClick r:id="rId2"/>
              </a:rPr>
              <a:t>  開啟 SciDraw AI →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JhengHei"/>
        <a:cs typeface=""/>
        <a:font script="Hant" typeface="Microsoft JhengHei"/>
      </a:majorFont>
      <a:minorFont>
        <a:latin typeface="Arial"/>
        <a:ea typeface="Microsoft JhengHei"/>
        <a:cs typeface=""/>
        <a:font script="Hant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論文口試簡報範本 · SciDraw AI</dc:title>
  <dc:subject>學位論文口試簡報範本（範例版）</dc:subject>
  <dc:creator>SciDraw AI</dc:creator>
  <cp:keywords>SciDraw AI; 論文口試; 碩士論文口試; 學位考試; 簡報範本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