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【這一頁】20 秒：報姓名、系所、指導教授與題目。計畫書階段題目還能調整，委員的意見往往從題目開始。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本頁為使用說明，已設為隱藏投影片，讀完即可刪除。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【這一頁】20 秒：帶過架構，把右側的核心問題唸出來。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分鐘：背景講「為什麼現有方法不夠用」，動機分學術面與實務面兩句說完。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分鐘：目的一句話，內容分三塊，並說明三塊之間「資料 → 模型 → 應用」的關係。</a:t>
            </a:r>
          </a:p>
          <a:p>
            <a:r>
              <a:t>【提示】台灣的計畫書通常把研究目的放在第一章；若你的系所習慣先講文獻再講目的，可把本頁與下一頁移到文獻探討之後。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分鐘：研究問題是委員最常追問的地方，每一題都要說得出「打算怎麼解決」。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【這一頁】1.5 分鐘：每一類方法講「做到了什麼、還缺什麼」，最後停在研究缺口，帶出你的題目。</a:t>
            </a:r>
          </a:p>
          <a:p>
            <a:r>
              <a:t>【提示】表格中請補上代表性文獻的「作者，年份」，完整文獻列在參考文獻頁。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【這一頁】1.5 分鐘：研究架構圖是計畫書口試最重要的一頁，依階段由左到右講，每一步說清楚輸入與輸出。</a:t>
            </a:r>
          </a:p>
          <a:p>
            <a:r>
              <a:t>【插圖提示詞】範例圖就是用下面這段提示詞產生的。點頁面下方連結會自動填好，換成你的研究內容即可：</a:t>
            </a:r>
          </a:p>
          <a:p>
            <a:r>
              <a:t>繪製一張論文計畫書用的「研究架構圖」，由左至右橫向配置，白色背景，扁平向量風格，深藍、青綠、琥珀配色。最左側一個方框寫「研究問題：如何提前 1 小時預測都市淹水深度」。中間依序排列三個階段模組，每個模組上方寫階段名稱，框內上半寫研究內容、下半寫方法：①階段「資料準備」——「多源資料整合」，方法「雷達降雨、雨水下水道、地形高程」；②階段「模型建立」——「時空預測模型」，方法「圖神經網路＋物理約束」；③階段「驗證應用」——「案例驗證」，方法「典型市區案例與警戒值」。模組之間以向右的深藍色箭頭連接，最右側一個方框寫「預期成果：淹水深度預測與預警系統」。每個方框要夠寬，讓「多源資料整合」「時空預測模型」「案例驗證」等詞各自排成完整一行，詞語不可從中間斷開，任何一行都不能只剩一個字；文字要大而清晰，每個標籤只出現一次，使用繁體中文，圖中不要寫標題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分鐘：資料從哪裡來、和誰比、用什麼指標判斷好壞，三件事講清楚。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【這一頁】45 秒：放你已經做出來的東西——即使只是跑通流程，也比空談可行性有說服力。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【這一頁】1 分鐘：計畫書階段叫「預期貢獻」，說清楚和現有方法相比新在哪裡即可，不要誇大。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【這一頁】45 秒：範圍與限制主動講清楚，委員就不會覺得題目太大；可行性要有具體依據，「條件完善」這種話不如一個具體事實。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【這一頁】45 秒：甘特圖由可編輯圖形組成，拖曳色條兩端即可調整時間。排程要預留投稿與修改的時間。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【這一頁】30 秒：成果要可檢核、可量化，並符合系所的畢業規定。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【這一頁】不用講，停 3 秒即可。完整參考文獻列在書面計畫書中。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【這一頁】停在這一頁聽取委員意見，建議當場記錄，會後整理成修正說明，併入正式論文。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【這一頁】隱藏頁。事先準備委員可能的提問，回答時依頁碼跳轉。</a:t>
            </a:r>
          </a:p>
          <a:p/>
          <a:p>
            <a:r>
              <a:t>SciDraw AI 學術簡報範本 · sci-draw.com · 範例版：研究內容為虛構，僅用於示範每頁的寫法。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學位論文口試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論文題目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章節標題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 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 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 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区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 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論文／實驗室網頁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按一下以編輯母片標題樣式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按一下以編輯母片文字樣式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TW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zh-TW/ai-drawing?prompt=proposal-roadmap&amp;utm_source=template&amp;utm_medium=pptx&amp;utm_campaign=thesis-proposal-zh-TW&amp;utm_content=roadmap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zh-TW/sci-vis?utm_source=template&amp;utm_medium=pptx&amp;utm_campaign=thesis-proposal-zh-TW&amp;utm_content=pilot" TargetMode="External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碩士論文計畫書口試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結合物理約束之圖神經網路於都市淹水深度短時預測之研究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研究生</a:t>
            </a:r>
            <a:r>
              <a:rPr lang="zh-TW" altLang="en-US"/>
              <a:t>	XXX	</a:t>
            </a:r>
            <a:r>
              <a:rPr lang="zh-TW" altLang="en-US">
                <a:solidFill>
                  <a:srgbClr val="5F6B78"/>
                </a:solidFill>
              </a:rPr>
              <a:t>指導教授</a:t>
            </a:r>
            <a:r>
              <a:rPr lang="zh-TW" altLang="en-US"/>
              <a:t>	XXX 教授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系所</a:t>
            </a:r>
            <a:r>
              <a:rPr lang="zh-TW" altLang="en-US"/>
              <a:t>	土木工程學系水利組	</a:t>
            </a:r>
            <a:r>
              <a:rPr lang="zh-TW" altLang="en-US">
                <a:solidFill>
                  <a:srgbClr val="5F6B78"/>
                </a:solidFill>
              </a:rPr>
              <a:t>學院</a:t>
            </a:r>
            <a:r>
              <a:rPr lang="zh-TW" altLang="en-US"/>
              <a:t>	工學院</a:t>
            </a:r>
          </a:p>
          <a:p>
            <a:pPr eaLnBrk="1" hangingPunct="1">
              <a:tabLst>
                <a:tab pos="1234440" algn="l"/>
                <a:tab pos="4937760" algn="l"/>
                <a:tab pos="6172200" algn="l"/>
              </a:tabLst>
            </a:pPr>
            <a:r>
              <a:rPr lang="zh-TW" altLang="en-US">
                <a:solidFill>
                  <a:srgbClr val="5F6B78"/>
                </a:solidFill>
              </a:rPr>
              <a:t>口試日期</a:t>
            </a:r>
            <a:r>
              <a:rPr lang="zh-TW" altLang="en-US"/>
              <a:t>	2026 年 X 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使用說明 · 本頁放映時自動隱藏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計畫書口試如何使用這份範本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1  時間與重點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計畫書口試簡報一般 15–20 分鐘。重點講「研究什麼、怎麼做、做不做得完」，不要讓文獻探討占掉一半時間。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2"/>
                </a:solidFill>
              </a:rPr>
              <a:t>2  與計畫書一致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研究目的、研究問題、研究架構與進度要和書面計畫書一致，委員會對照著看。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3"/>
                </a:solidFill>
              </a:rPr>
              <a:t>3  可行性要有根據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「前導研究」一頁放你已經做過的初步分析、資料或程式碼，比寫「條件完善」更有說服力。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800" b="1">
                <a:solidFill>
                  <a:schemeClr val="accent6"/>
                </a:solidFill>
              </a:rPr>
              <a:t>4  插圖與圖表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600">
                <a:solidFill>
                  <a:schemeClr val="dk1"/>
                </a:solidFill>
              </a:rPr>
              <a:t>研究架構圖可以直接替換；示意圖下方的連結可開啟 SciDraw AI 並自動填好提示詞。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OUTLINE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簡報大綱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緒論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研究背景、動機、目的與問題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文獻探討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相關研究與研究缺口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研究方法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研究架構、資料與評估方式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前導研究與預期貢獻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做得到嗎、貢獻在哪裡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754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100" b="1"/>
              <a:t>研究進度與預期成果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75488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400">
                <a:solidFill>
                  <a:srgbClr val="5F6B78"/>
                </a:solidFill>
              </a:rPr>
              <a:t>何時完成、產出什麼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2000" b="1">
                <a:solidFill>
                  <a:schemeClr val="accent1"/>
                </a:solidFill>
              </a:rPr>
              <a:t>本研究要回答的問題</a:t>
            </a:r>
          </a:p>
          <a:p>
            <a:pPr eaLnBrk="1" hangingPunct="1">
              <a:lnSpc>
                <a:spcPct val="145000"/>
              </a:lnSpc>
              <a:spcBef>
                <a:spcPts val="1400"/>
              </a:spcBef>
            </a:pPr>
            <a:r>
              <a:rPr lang="zh-TW" altLang="en-US" sz="2000"/>
              <a:t>能否在豪雨發生前 1 小時，較準確地預測都市各街廓的淹水深度？</a:t>
            </a:r>
          </a:p>
          <a:p>
            <a:pPr eaLnBrk="1" hangingPunct="1">
              <a:lnSpc>
                <a:spcPct val="145000"/>
              </a:lnSpc>
              <a:spcBef>
                <a:spcPts val="2200"/>
              </a:spcBef>
            </a:pPr>
            <a:r>
              <a:rPr lang="zh-TW" altLang="en-US" sz="1400">
                <a:solidFill>
                  <a:srgbClr val="5F6B78"/>
                </a:solidFill>
              </a:rPr>
              <a:t>計畫書口試時，委員最在意的是：問題是否清楚、方法是否可行。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01 緒論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研究背景與動機：淹水預警需要「提前量」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1"/>
                </a:solidFill>
              </a:rPr>
              <a:t>研究背景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短延時強降雨日益頻繁，都市淹水造成的交通中斷與財產損失逐年增加。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TW" altLang="en-US" sz="1800">
                <a:solidFill>
                  <a:schemeClr val="dk1"/>
                </a:solidFill>
              </a:rPr>
              <a:t>傳統二維淹水模式精度高，但一次模擬需要數十分鐘，難以支援即時預警。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zh-TW" altLang="en-US" sz="1800">
                <a:solidFill>
                  <a:schemeClr val="dk1"/>
                </a:solidFill>
              </a:rPr>
              <a:t>純資料驅動模型速度快，但在極端降雨下容易「不符合物理規律」。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2"/>
                </a:solidFill>
              </a:rPr>
              <a:t>研究動機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chemeClr val="accent2"/>
                </a:solidFill>
              </a:rPr>
              <a:t>學術面　</a:t>
            </a:r>
            <a:r>
              <a:rPr lang="zh-TW" altLang="en-US" sz="1800">
                <a:solidFill>
                  <a:schemeClr val="dk1"/>
                </a:solidFill>
              </a:rPr>
              <a:t>探索物理約束與深度學習結合的淹水預測方法。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zh-TW" altLang="en-US" sz="1800" b="1">
                <a:solidFill>
                  <a:schemeClr val="accent2"/>
                </a:solidFill>
              </a:rPr>
              <a:t>實務面　</a:t>
            </a:r>
            <a:r>
              <a:rPr lang="zh-TW" altLang="en-US" sz="1800">
                <a:solidFill>
                  <a:schemeClr val="dk1"/>
                </a:solidFill>
              </a:rPr>
              <a:t>提供防災單位提前 1 小時的街廓尺度淹水預警。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一句話  </a:t>
            </a:r>
            <a:r>
              <a:rPr lang="zh-TW" altLang="en-US" sz="1800"/>
              <a:t>需要一種既快又符合物理規律的淹水預測方法。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01 緒論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研究目的與研究內容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0058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900" b="1">
                <a:solidFill>
                  <a:srgbClr val="F2C66D"/>
                </a:solidFill>
              </a:rPr>
              <a:t>研究目的　</a:t>
            </a:r>
            <a:r>
              <a:rPr lang="zh-TW" altLang="en-US" sz="1900">
                <a:solidFill>
                  <a:srgbClr val="FFFFFF"/>
                </a:solidFill>
              </a:rPr>
              <a:t>建立結合物理約束的圖神經網路模型，達成提前 1 小時的街廓尺度淹水深度預測。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0175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1"/>
                </a:solidFill>
              </a:rPr>
              <a:t>研究內容一：多源資料整合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整合雷達降雨、雨水下水道與地形高程資料，建立都市排水圖結構。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3458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353458" y="30175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27778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2"/>
                </a:solidFill>
              </a:rPr>
              <a:t>研究內容二：時空預測模型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7778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設計納入質量守恆約束的圖神經網路，預測各節點淹水深度。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30175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32596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900" b="1">
                <a:solidFill>
                  <a:schemeClr val="accent3"/>
                </a:solidFill>
              </a:rPr>
              <a:t>研究內容三：案例驗證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32596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700">
                <a:solidFill>
                  <a:schemeClr val="dk1"/>
                </a:solidFill>
              </a:rPr>
              <a:t>以典型市區進行案例驗證，訂定分級警戒值。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01 緒論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研究問題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600" b="1">
                <a:solidFill>
                  <a:srgbClr val="FFFFFF"/>
                </a:solidFill>
              </a:rPr>
              <a:t>RQ1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92807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/>
              <a:t>如何把雨水下水道與地表表示成一張圖？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865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>
                <a:solidFill>
                  <a:srgbClr val="5F6B78"/>
                </a:solidFill>
              </a:rPr>
              <a:t>節點與邊的定義，決定模型能否學到水流的傳遞路徑。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600" b="1">
                <a:solidFill>
                  <a:srgbClr val="FFFFFF"/>
                </a:solidFill>
              </a:rPr>
              <a:t>RQ2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644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/>
              <a:t>如何在網路中納入物理約束？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581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>
                <a:solidFill>
                  <a:srgbClr val="5F6B78"/>
                </a:solidFill>
              </a:rPr>
              <a:t>在損失函數中加入質量守恆項，避免「憑空出水」。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600" b="1">
                <a:solidFill>
                  <a:srgbClr val="FFFFFF"/>
                </a:solidFill>
              </a:rPr>
              <a:t>RQ3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360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/>
              <a:t>極端降雨樣本太少怎麼辦？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297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700">
                <a:solidFill>
                  <a:srgbClr val="5F6B78"/>
                </a:solidFill>
              </a:rPr>
              <a:t>以水理模式產生情境資料，擴充訓練資料集。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02 文獻探討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文獻探討：精度與速度難以兼顧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437766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方法類別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代表性研究與進展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不足之處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水理模式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SWMM、二維淹水模式已廣泛用於都市淹水模擬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運算耗時，難以即時滾動預測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資料驅動模型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LSTM、CNN 等在測站水位預測上表現良好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缺乏空間關聯，極端情境外推能力弱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圖神經網路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已用於交通流量、河川流量預測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在都市淹水的應用較少，且未納入物理約束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rgbClr val="A86F10"/>
                </a:solidFill>
              </a:rPr>
              <a:t>研究缺口  </a:t>
            </a:r>
            <a:r>
              <a:rPr lang="zh-TW" altLang="en-US" sz="1800"/>
              <a:t>缺少既能在數分鐘內產出結果、又能在極端降雨下維持物理合理性的街廓尺度淹水預測方法。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 研究方法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研究架構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309" y="1691640"/>
            <a:ext cx="9193075" cy="28803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75488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 b="1">
                <a:solidFill>
                  <a:schemeClr val="accent2"/>
                </a:solidFill>
              </a:rPr>
              <a:t>階段一　資料準備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138928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500"/>
              <a:t>蒐集 2018–2025 年雷達降雨、下水道與地形資料，建立排水圖結構。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75488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 b="1">
                <a:solidFill>
                  <a:schemeClr val="accent1"/>
                </a:solidFill>
              </a:rPr>
              <a:t>階段二　模型建立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5138928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500"/>
              <a:t>建立圖神經網路並納入質量守恆約束，與 LSTM、水理模式比較。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75488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 b="1">
                <a:solidFill>
                  <a:srgbClr val="A86F10"/>
                </a:solidFill>
              </a:rPr>
              <a:t>階段三　驗證應用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5138928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500"/>
              <a:t>在典型市區驗證提前 1 小時的預測精度與運算時間。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研究架構圖可用 SciDraw AI 產生，提示詞已預先填好；也可以在 PowerPoint 中按右鍵「變更圖片」替換。</a:t>
            </a:r>
            <a:r>
              <a:rPr lang="zh-TW" altLang="en-US" sz="1200" b="1">
                <a:solidFill>
                  <a:schemeClr val="accent1"/>
                </a:solidFill>
                <a:hlinkClick r:id="rId3"/>
              </a:rPr>
              <a:t>  開啟 SciDraw AI 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03 研究方法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資料、比較基準與評估指標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2000" b="1">
                <a:solidFill>
                  <a:schemeClr val="accent1"/>
                </a:solidFill>
              </a:rPr>
              <a:t>資料來源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雷達定量降雨估計：1 km × 1 km，10 min 間隔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下水道人孔：約 3000 個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淹水感測器實測資料：XX 市政府水利局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zh-TW" altLang="en-US" sz="2000" b="1">
                <a:solidFill>
                  <a:schemeClr val="accent2"/>
                </a:solidFill>
              </a:rPr>
              <a:t>模型與比較基準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本研究：物理約束圖神經網路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比較一：LSTM 測站模型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比較二：二維淹水模式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zh-TW" altLang="en-US" sz="2000" b="1">
                <a:solidFill>
                  <a:srgbClr val="A86F10"/>
                </a:solidFill>
              </a:rPr>
              <a:t>評估指標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淹水深度：RMSE、NSE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淹水範圍：命中率、誤報率</a:t>
            </a:r>
          </a:p>
          <a:p>
            <a:pPr eaLnBrk="1" hangingPunct="1" lvl="1">
              <a:spcBef>
                <a:spcPts val="1000"/>
              </a:spcBef>
            </a:pPr>
            <a:r>
              <a:rPr lang="zh-TW" altLang="en-US" sz="1700"/>
              <a:t>運算時間：單次預測秒數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前導研究與預期貢獻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前導研究：資料處理流程已經跑通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sz="1700" b="1">
                <a:solidFill>
                  <a:schemeClr val="accent2"/>
                </a:solidFill>
              </a:rPr>
              <a:t>已完成</a:t>
            </a:r>
          </a:p>
          <a:p>
            <a:pPr eaLnBrk="1" hangingPunct="1">
              <a:spcBef>
                <a:spcPts val="400"/>
              </a:spcBef>
            </a:pPr>
            <a:r>
              <a:rPr lang="zh-TW" altLang="en-US" sz="1700"/>
              <a:t>完成 2 個排水分區的資料清理與建圖。</a:t>
            </a:r>
          </a:p>
          <a:p>
            <a:pPr eaLnBrk="1" hangingPunct="1">
              <a:spcBef>
                <a:spcPts val="600"/>
              </a:spcBef>
            </a:pPr>
            <a:r>
              <a:rPr lang="zh-TW" altLang="en-US" sz="1700"/>
              <a:t>以 LSTM 基準模型完成初步分析，RMSE 為 0.12 m（範例資料）。</a:t>
            </a:r>
          </a:p>
          <a:p>
            <a:pPr eaLnBrk="1" hangingPunct="1">
              <a:spcBef>
                <a:spcPts val="1600"/>
              </a:spcBef>
            </a:pPr>
            <a:r>
              <a:rPr lang="zh-TW" altLang="en-US" sz="1700" b="1">
                <a:solidFill>
                  <a:schemeClr val="accent1"/>
                </a:solidFill>
              </a:rPr>
              <a:t>相關經驗</a:t>
            </a:r>
          </a:p>
          <a:p>
            <a:pPr eaLnBrk="1" hangingPunct="1">
              <a:spcBef>
                <a:spcPts val="400"/>
              </a:spcBef>
            </a:pPr>
            <a:r>
              <a:rPr lang="zh-TW" altLang="en-US" sz="1700"/>
              <a:t>參與指導教授主持的都市淹水預警計畫，熟悉 SWMM 建模。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圖　前導研究結果或資料示意（插入你自己的圖）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200" b="1">
                <a:solidFill>
                  <a:schemeClr val="accent2"/>
                </a:solidFill>
              </a:rPr>
              <a:t>✦ </a:t>
            </a:r>
            <a:r>
              <a:rPr lang="zh-TW" altLang="en-US" sz="1200">
                <a:solidFill>
                  <a:srgbClr val="5F6B78"/>
                </a:solidFill>
              </a:rPr>
              <a:t>前導研究的資料可以在 SciVis 繪圖。</a:t>
            </a:r>
            <a:r>
              <a:rPr lang="zh-TW" altLang="en-US" sz="1200" b="1">
                <a:solidFill>
                  <a:schemeClr val="accent1"/>
                </a:solidFill>
                <a:hlinkClick r:id="rId2"/>
              </a:rPr>
              <a:t>  在 SciVis 中開啟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前導研究與預期貢獻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預期貢獻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200" b="1"/>
              <a:t>學術貢獻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566160"/>
            <a:ext cx="4632807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900"/>
              <a:t>在圖神經網路的訓練中納入質量守恆約束，提升極端降雨下預測的合理性。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200" b="1"/>
              <a:t>實務貢獻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566160"/>
            <a:ext cx="4632807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900"/>
              <a:t>將街廓尺度淹水預測的運算時間由數十分鐘縮短到一分鐘以內，支援即時預警。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chemeClr val="accent1"/>
                </a:solidFill>
              </a:rPr>
              <a:t>與既有研究的差異  </a:t>
            </a:r>
            <a:r>
              <a:rPr lang="zh-TW" altLang="en-US" sz="1800"/>
              <a:t>現有圖神經網路淹水研究多為純資料驅動；本研究把物理守恆寫進訓練目標。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04 前導研究與預期貢獻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研究範圍、限制與可行性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400" b="1">
                <a:solidFill>
                  <a:schemeClr val="accent1"/>
                </a:solidFill>
              </a:rPr>
              <a:t>研究範圍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743200"/>
            <a:ext cx="2844698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800"/>
              <a:t>以 XX 市 2 個排水分區為研究區，聚焦提前 1 小時的短時預測。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400" b="1">
                <a:solidFill>
                  <a:schemeClr val="accent2"/>
                </a:solidFill>
              </a:rPr>
              <a:t>資料與設備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743200"/>
            <a:ext cx="2844698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800"/>
              <a:t>實驗室已與 XX 市政府水利局簽訂資料共享協議，並有 GPU 伺服器與水理模式軟體授權。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400" b="1">
                <a:solidFill>
                  <a:srgbClr val="A86F10"/>
                </a:solidFill>
              </a:rPr>
              <a:t>研究限制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743200"/>
            <a:ext cx="2844698" cy="3108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</a:pPr>
            <a:r>
              <a:rPr lang="zh-TW" altLang="en-US" sz="1800"/>
              <a:t>不考慮河川溢堤與潮位影響；下水道阻塞等即時狀態無法取得。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rgbClr val="5F6B78"/>
                </a:solidFill>
              </a:rPr>
              <a:t>風險因應  </a:t>
            </a:r>
            <a:r>
              <a:rPr lang="zh-TW" altLang="en-US" sz="1800"/>
              <a:t>若資料取得延遲，先以公開雷達資料與模擬情境資料完成模型開發。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05 研究進度與預期成果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研究進度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384048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2026.09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4048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4955133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2026.12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55133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6069787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2027.03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69787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18444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2027.06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8444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8299094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2027.09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99094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413748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2027.12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13748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10528401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2028.03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528401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548640" y="219456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685800" y="224028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/>
              <a:t>文獻回顧與資料蒐集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40480" y="2331720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85800" y="2807208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/>
              <a:t>圖結構建立與基準模型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5133" y="2898648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548640" y="3328416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685800" y="3374136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/>
              <a:t>物理約束圖神經網路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69787" y="3465576"/>
            <a:ext cx="2786634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85800" y="3941064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/>
              <a:t>案例驗證與警戒值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99094" y="4032504"/>
            <a:ext cx="1671980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6" name="Rectangle 45"/>
          <p:cNvSpPr/>
          <p:nvPr/>
        </p:nvSpPr>
        <p:spPr>
          <a:xfrm>
            <a:off x="548640" y="4462272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TextBox 46"/>
          <p:cNvSpPr txBox="1"/>
          <p:nvPr/>
        </p:nvSpPr>
        <p:spPr>
          <a:xfrm>
            <a:off x="685800" y="4507992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/>
              <a:t>研討會／期刊論文投稿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1767" y="4599431"/>
            <a:ext cx="2229307" cy="2926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685800" y="507492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600"/>
              <a:t>學位論文撰寫與口試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413748" y="5166360"/>
            <a:ext cx="2229307" cy="2926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Rectangle 50"/>
          <p:cNvSpPr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548640" y="5806440"/>
            <a:ext cx="82296" cy="457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914400" y="5806440"/>
            <a:ext cx="10545775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 b="1">
                <a:solidFill>
                  <a:srgbClr val="A86F10"/>
                </a:solidFill>
              </a:rPr>
              <a:t>里程碑  </a:t>
            </a:r>
            <a:r>
              <a:rPr lang="zh-TW" altLang="en-US" sz="1800"/>
              <a:t>2027 年 6 月完成研究內容一、二，並投稿國內研討會。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05 研究進度與預期成果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預期成果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1"/>
                </a:solidFill>
              </a:rPr>
              <a:t>學術論文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國內研討會論文 1 篇、SCI／EI 期刊論文 1 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2"/>
                </a:solidFill>
              </a:rPr>
              <a:t>模型與程式碼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物理約束圖神經網路淹水預測模型 1 套（開源）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3"/>
                </a:solidFill>
              </a:rPr>
              <a:t>實務應用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典型市區淹水預警示範 1 案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000" b="1">
                <a:solidFill>
                  <a:schemeClr val="accent6"/>
                </a:solidFill>
              </a:rPr>
              <a:t>學位論文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1800">
                <a:solidFill>
                  <a:schemeClr val="dk1"/>
                </a:solidFill>
              </a:rPr>
              <a:t>完成碩士學位論文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參考文獻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主要參考文獻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TW" altLang="en-US" sz="1600"/>
              <a:t>作者 A、作者 B（年份）。文獻題目。期刊名稱，卷（期），起訖頁碼。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TW" altLang="en-US" sz="1600"/>
              <a:t>作者 A、作者 B（年份）。文獻題目。期刊名稱，卷（期），起訖頁碼。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TW" altLang="en-US" sz="1600"/>
              <a:t>作者 A、作者 B（年份）。文獻題目。期刊名稱，卷（期），起訖頁碼。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TW" altLang="en-US" sz="1600"/>
              <a:t>Author, A., &amp; Author, B. (Year). Title of the article. Journal Name, Volume(Issue), pages.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TW" altLang="en-US" sz="1600"/>
              <a:t>Author, A., &amp; Author, B. (Year). Title of the article. Journal Name, Volume(Issue), pages.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zh-TW" altLang="en-US" sz="1600"/>
              <a:t>Author, A., &amp; Author, B. (Year). Title of the article. Journal Name, Volume(Issue), pages.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1300">
                <a:solidFill>
                  <a:srgbClr val="5F6B78"/>
                </a:solidFill>
              </a:rPr>
              <a:t>依系所規定格式（如 APA 第 7 版）列出 10 篇以內的核心文獻，中文文獻在前、英文文獻在後。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敬請各位口試委員指正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研究生：XXX　｜　指導教授：XXX 教授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備用頁 · 放映時隱藏，被問到時依頁碼叫出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委員可能提問與回答要點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zh-TW" altLang="en-US"/>
              <a:t>XX 大學 · 碩士論文計畫書口試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zh-TW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可能的提問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回答要點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rgbClr val="FFFFFF"/>
                          </a:solidFill>
                        </a:rPr>
                        <a:t>對應頁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題目會不會太大？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研究範圍限定在 2 個排水分區、提前 1 小時的短時預測。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12 頁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資料取得有保障嗎？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已簽資料共享協議；公開雷達資料可作為備案。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12 頁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物理約束具體怎麼加？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在損失函數中加入節點水量平衡殘差項。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6 頁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 b="1">
                          <a:solidFill>
                            <a:schemeClr val="dk1"/>
                          </a:solidFill>
                        </a:rPr>
                        <a:t>和水理模式相比，優勢在哪裡？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在精度相近的前提下，運算時間縮短到一分鐘以內。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1500">
                          <a:solidFill>
                            <a:schemeClr val="dk1"/>
                          </a:solidFill>
                        </a:rPr>
                        <a:t>第 11 頁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JhengHei"/>
        <a:cs typeface=""/>
        <a:font script="Hant" typeface="Microsoft JhengHei"/>
      </a:majorFont>
      <a:minorFont>
        <a:latin typeface="Arial"/>
        <a:ea typeface="Microsoft JhengHei"/>
        <a:cs typeface=""/>
        <a:font script="Hant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論文計畫書口試簡報範本 · SciDraw AI</dc:title>
  <dc:subject>研究所論文計畫書口試簡報範本（範例版）</dc:subject>
  <dc:creator>SciDraw AI</dc:creator>
  <cp:keywords>SciDraw AI; 論文計畫書; 計畫書口試; 研究架構; 簡報範本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