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對照組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高脂組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第 4 週</c:v>
                </c:pt>
                <c:pt idx="1">
                  <c:v>第 8 週</c:v>
                </c:pt>
                <c:pt idx="2">
                  <c:v>第 12 週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肝臟三酸甘油酯（mg/g）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厚壁菌門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擬桿菌門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變形菌門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其他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對照組</c:v>
                </c:pt>
                <c:pt idx="1">
                  <c:v>高脂組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相對豐度</a:t>
                </a:r>
              </a:p>
            </c:rich>
          </c:tx>
          <c:layout/>
          <c:overlay val="0"/>
        </c:title>
        <c:numFmt formatCode="0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結合型膽酸比例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plus>
            <c:minus>
              <c:numLit>
                <c:formatCode>General</c:formatCode>
                <c:ptCount val="3"/>
                <c:pt idx="0">
                  <c:v>4</c:v>
                </c:pt>
                <c:pt idx="1">
                  <c:v>5</c:v>
                </c:pt>
                <c:pt idx="2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對照組</c:v>
                </c:pt>
                <c:pt idx="1">
                  <c:v>高脂組</c:v>
                </c:pt>
                <c:pt idx="2">
                  <c:v>高脂 + 促效劑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</c:v>
                </c:pt>
                <c:pt idx="1">
                  <c:v>38</c:v>
                </c:pt>
                <c:pt idx="2">
                  <c:v>35</c:v>
                </c:pt>
              </c:numCache>
            </c:numRef>
          </c:val>
        </c:ser>
        <c:gapWidth val="1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占總膽酸比例（%）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2600">
          <a:solidFill>
            <a:srgbClr val="1F2329"/>
          </a:solidFill>
          <a:latin typeface="Microsoft JhengHei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SciDraw AI 學術海報範本 · 四欄版 · A0 直式（841 × 1189 mm） · 藏青配色</a:t>
            </a:r>
          </a:p>
          <a:p>
            <a:r>
              <a:t>範例版：研究內容與資料皆為虛構。第 2 頁為使用說明，列印時只印第 1 頁。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校徽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學位論文口試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論文題目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章節標題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按一下圖示插入圖片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圖說：用一句話說明圖中呈現的內容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章節 · 小標題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按一下以新增標題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TW"/>
              <a:t>敬請指正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按一下以新增文字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TW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論文／實驗室網頁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按一下以編輯母片標題樣式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>按一下以編輯母片文字樣式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zh-TW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zh-TW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chart" Target="../charts/chart3.xml"/><Relationship Id="rId6" Type="http://schemas.openxmlformats.org/officeDocument/2006/relationships/image" Target="../media/image2.jpg"/><Relationship Id="rId7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zh-TW/ai-drawing?prompt=poster-background&amp;utm_source=template&amp;utm_medium=pptx&amp;utm_campaign=poster-column4-zh-TW&amp;utm_content=column4-background" TargetMode="External"/><Relationship Id="rId3" Type="http://schemas.openxmlformats.org/officeDocument/2006/relationships/hyperlink" Target="https://sci-draw.com/zh-TW/ai-drawing?prompt=poster-mechanism&amp;utm_source=template&amp;utm_medium=pptx&amp;utm_campaign=poster-column4-zh-TW&amp;utm_content=column4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TW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zh-TW" altLang="en-US">
                <a:solidFill>
                  <a:schemeClr val="accent4"/>
                </a:solidFill>
              </a:rPr>
              <a:t>校徽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zh-TW" altLang="en-US" sz="8800" b="1">
                <a:solidFill>
                  <a:srgbClr val="FFFFFF"/>
                </a:solidFill>
              </a:rPr>
              <a:t>高脂飲食誘發腸道菌相失調經膽酸–FXR 軸促進肝脂堆積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4000">
                <a:solidFill>
                  <a:srgbClr val="FFFFFF"/>
                </a:solidFill>
              </a:rPr>
              <a:t>陳 XX¹、林 XX¹、王 XX²*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3000">
                <a:solidFill>
                  <a:srgbClr val="C9D6E8"/>
                </a:solidFill>
              </a:rPr>
              <a:t>¹ XX 大學營養科學研究所　² XX 大學附設醫院胃腸肝膽科　* 通訊作者：name@university.edu.tw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2200">
                <a:solidFill>
                  <a:srgbClr val="5F6B78"/>
                </a:solidFill>
              </a:rPr>
              <a:t>SciDraw AI 學術海報範本 · sci-draw.com　｜　範例版：研究內容與資料皆為虛構，僅用於示範版面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6597396" cy="1221166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研究背景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5500116" cy="2320836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1664988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1　高脂飲食經「腸–肝軸」促進肝臟脂質堆積之假說（示意圖）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2777508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非酒精性脂肪肝病與高脂飲食關係密切。腸道菌相可改變膽酸組成，經門靜脈影響肝臟代謝，但其中的因果關係仍不明確。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20377260"/>
            <a:ext cx="6597396" cy="7587051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20377260"/>
            <a:ext cx="6597396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20377260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研究目的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21967300"/>
            <a:ext cx="5500116" cy="54483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600"/>
              <a:t>驗證：腸道菌相失調是否透過膽酸–FXR 訊息促進肝臟脂質堆積？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8650112"/>
            <a:ext cx="6597396" cy="12324151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865011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865011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研究方法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0240152"/>
            <a:ext cx="5500116" cy="690879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動物模式　</a:t>
            </a:r>
            <a:r>
              <a:rPr lang="zh-TW" altLang="en-US" sz="3200"/>
              <a:t>C57BL/6J 小鼠分為對照組、高脂組、高脂 + FXR 促效劑組，每組 n = 10，介入 12 週。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檢測項目　</a:t>
            </a:r>
            <a:r>
              <a:rPr lang="zh-TW" altLang="en-US" sz="3200"/>
              <a:t>16S rRNA 定序；膽酸標的代謝體學；肝臟三酸甘油酯與油紅 O 染色；FXR、SHP、SREBP-1c 表現。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TW" altLang="en-US" sz="3200" b="1">
                <a:solidFill>
                  <a:schemeClr val="accent1"/>
                </a:solidFill>
              </a:rPr>
              <a:t>驗證實驗　</a:t>
            </a:r>
            <a:r>
              <a:rPr lang="zh-TW" altLang="en-US" sz="3200"/>
              <a:t>FXR 促效劑介入；將高脂小鼠糞菌移植給一般飼料小鼠。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197596" y="7479792"/>
            <a:ext cx="6597396" cy="974581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8197596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8746236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實驗設計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746236" y="9069832"/>
            <a:ext cx="5500116" cy="636711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746236" y="9069832"/>
            <a:ext cx="5500116" cy="636711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400">
                <a:solidFill>
                  <a:schemeClr val="accent4"/>
                </a:solidFill>
              </a:rPr>
              <a:t>插入實驗流程圖（插入 → 圖片）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46236" y="157112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2　實驗設計與分組（可用 SciDraw AI 產生流程圖）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197596" y="17911402"/>
            <a:ext cx="6597396" cy="1138665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8197596" y="1791140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8746236" y="1791140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結果一：肝脂持續上升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8746236" y="19501442"/>
          <a:ext cx="5500116" cy="6367111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8746236" y="26142874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3　肝臟三酸甘油酯（範例資料，平均值 ± 標準差，n = 10）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746236" y="2725539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第 12 週時高脂組約為對照組的 1.8 倍（P &lt; 0.001）。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97596" y="29983853"/>
            <a:ext cx="6597396" cy="1099041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8197596" y="29983853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8746236" y="29983853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結果二：菌相組成改變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8746236" y="31573893"/>
          <a:ext cx="5500116" cy="6367111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8746236" y="38215324"/>
            <a:ext cx="5500116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4　門層級菌相組成（範例資料）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46236" y="38931604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厚壁菌門比例上升、擬桿菌門下降。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5480792" y="7479792"/>
            <a:ext cx="6597396" cy="12393729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5480792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6029432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結果三：膽酸組成改變</a:t>
            </a:r>
          </a:p>
        </p:txBody>
      </p:sp>
      <p:graphicFrame>
        <p:nvGraphicFramePr>
          <p:cNvPr id="46" name="Chart 45"/>
          <p:cNvGraphicFramePr>
            <a:graphicFrameLocks noGrp="1"/>
          </p:cNvGraphicFramePr>
          <p:nvPr/>
        </p:nvGraphicFramePr>
        <p:xfrm>
          <a:off x="16029432" y="9069832"/>
          <a:ext cx="5500116" cy="6367111"/>
        </p:xfrm>
        <a:graphic>
          <a:graphicData uri="http://schemas.openxmlformats.org/drawingml/2006/chart">
            <c:chart xmlns:c="http://schemas.openxmlformats.org/drawingml/2006/chart" r:id="rId5"/>
          </a:graphicData>
        </a:graphic>
      </p:graphicFrame>
      <p:sp>
        <p:nvSpPr>
          <p:cNvPr id="47" name="TextBox 46"/>
          <p:cNvSpPr txBox="1"/>
          <p:nvPr/>
        </p:nvSpPr>
        <p:spPr>
          <a:xfrm>
            <a:off x="16029432" y="15711263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5　血清結合型膽酸比例（範例資料，平均值 ± 標準差）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6029432" y="16823783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結合型膽酸比例由 21% 升至 38%。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15480792" y="20559321"/>
            <a:ext cx="6597396" cy="937179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15480792" y="20559321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16029432" y="20559321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主要結果彙整</a:t>
            </a: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16029432" y="22149361"/>
          <a:ext cx="5500115" cy="354990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09657"/>
                <a:gridCol w="1163486"/>
                <a:gridCol w="1163486"/>
                <a:gridCol w="116348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rgbClr val="FFFFFF"/>
                          </a:solidFill>
                        </a:rPr>
                        <a:t>指標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rgbClr val="FFFFFF"/>
                          </a:solidFill>
                        </a:rPr>
                        <a:t>對照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rgbClr val="FFFFFF"/>
                          </a:solidFill>
                        </a:rPr>
                        <a:t>高脂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rgbClr val="FFFFFF"/>
                          </a:solidFill>
                        </a:rPr>
                        <a:t>介入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chemeClr val="dk1"/>
                          </a:solidFill>
                        </a:rPr>
                        <a:t>TG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18.2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33.1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22.5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chemeClr val="dk1"/>
                          </a:solidFill>
                        </a:rPr>
                        <a:t>結合膽酸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21%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38%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35%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chemeClr val="dk1"/>
                          </a:solidFill>
                        </a:rPr>
                        <a:t>FXR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0.46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0.88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59459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 b="1">
                          <a:solidFill>
                            <a:schemeClr val="dk1"/>
                          </a:solidFill>
                        </a:rPr>
                        <a:t>SREBP-1c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1.00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2.10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zh-TW" altLang="en-US" sz="2300">
                          <a:solidFill>
                            <a:schemeClr val="dk1"/>
                          </a:solidFill>
                        </a:rPr>
                        <a:t>1.24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53" name="TextBox 52"/>
          <p:cNvSpPr txBox="1"/>
          <p:nvPr/>
        </p:nvSpPr>
        <p:spPr>
          <a:xfrm>
            <a:off x="16029432" y="26220981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表 1　第 12 週主要指標（範例資料，平均值，n = 10）。TG 為肝臟三酸甘油酯（mg/g）；結合膽酸為占總膽酸比例；FXR、SREBP-1c 為相對 mRNA 表現量；介入 = 高脂 + FXR 促效劑組。</a:t>
            </a:r>
          </a:p>
        </p:txBody>
      </p:sp>
      <p:sp>
        <p:nvSpPr>
          <p:cNvPr id="54" name="Rectangle 53"/>
          <p:cNvSpPr/>
          <p:nvPr/>
        </p:nvSpPr>
        <p:spPr>
          <a:xfrm>
            <a:off x="15480792" y="30616919"/>
            <a:ext cx="6597396" cy="1035734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Rectangle 54"/>
          <p:cNvSpPr/>
          <p:nvPr/>
        </p:nvSpPr>
        <p:spPr>
          <a:xfrm>
            <a:off x="15480792" y="30616919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6" name="TextBox 55"/>
          <p:cNvSpPr txBox="1"/>
          <p:nvPr/>
        </p:nvSpPr>
        <p:spPr>
          <a:xfrm>
            <a:off x="16029432" y="30616919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結果四：作用機制</a:t>
            </a:r>
          </a:p>
        </p:txBody>
      </p:sp>
      <p:pic>
        <p:nvPicPr>
          <p:cNvPr id="57" name="Picture 56" descr="mechanism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29432" y="32206959"/>
            <a:ext cx="5500116" cy="3741446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16029432" y="36222725"/>
            <a:ext cx="5500116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圖 6　菌相–膽酸–FXR 軸調控肝臟脂質代謝之機制模型（示意圖）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16029432" y="37335245"/>
            <a:ext cx="5500116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FXR 促效劑使 SHP 回升、SREBP-1c 下降，肝臟三酸甘油酯降低約 32%。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2763988" y="7479792"/>
            <a:ext cx="6597396" cy="847211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1" name="Rectangle 60"/>
          <p:cNvSpPr/>
          <p:nvPr/>
        </p:nvSpPr>
        <p:spPr>
          <a:xfrm>
            <a:off x="22763988" y="7479792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TextBox 61"/>
          <p:cNvSpPr txBox="1"/>
          <p:nvPr/>
        </p:nvSpPr>
        <p:spPr>
          <a:xfrm>
            <a:off x="23312628" y="7479792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討論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3312628" y="9069832"/>
            <a:ext cx="5500116" cy="4409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200"/>
              <a:t>糞便菌叢移植重現了膽酸改變與肝臟脂質堆積，支持菌相變化是上游原因，而非高脂飲食的伴隨現象。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zh-TW" altLang="en-US" sz="3200"/>
              <a:t>FXR 促效劑只部分逆轉肝臟脂質堆積，顯示可能還有其他路徑（如 TGR5 訊息）參與。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2763988" y="16637709"/>
            <a:ext cx="6597396" cy="8588957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Rectangle 64"/>
          <p:cNvSpPr/>
          <p:nvPr/>
        </p:nvSpPr>
        <p:spPr>
          <a:xfrm>
            <a:off x="22763988" y="16637709"/>
            <a:ext cx="6597396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6" name="TextBox 65"/>
          <p:cNvSpPr txBox="1"/>
          <p:nvPr/>
        </p:nvSpPr>
        <p:spPr>
          <a:xfrm>
            <a:off x="23312628" y="16637709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結論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3312628" y="18227749"/>
            <a:ext cx="5500116" cy="6450277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zh-TW" altLang="en-US" sz="3600"/>
              <a:t>1．高脂飲食誘發菌相失調並改變膽酸組成。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TW" altLang="en-US" sz="3600"/>
              <a:t>2．結合型膽酸增加會抑制肝臟 FXR 訊息。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zh-TW" altLang="en-US" sz="3600"/>
              <a:t>3．恢復 FXR 訊息可部分逆轉肝脂堆積。</a:t>
            </a:r>
          </a:p>
        </p:txBody>
      </p:sp>
      <p:sp>
        <p:nvSpPr>
          <p:cNvPr id="68" name="Rectangle 67"/>
          <p:cNvSpPr/>
          <p:nvPr/>
        </p:nvSpPr>
        <p:spPr>
          <a:xfrm>
            <a:off x="22763988" y="25912467"/>
            <a:ext cx="6597396" cy="7232597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9" name="Rectangle 68"/>
          <p:cNvSpPr/>
          <p:nvPr/>
        </p:nvSpPr>
        <p:spPr>
          <a:xfrm>
            <a:off x="22763988" y="25912467"/>
            <a:ext cx="6597396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0" name="TextBox 69"/>
          <p:cNvSpPr txBox="1"/>
          <p:nvPr/>
        </p:nvSpPr>
        <p:spPr>
          <a:xfrm>
            <a:off x="23312628" y="25912467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參考文獻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23312628" y="27502507"/>
            <a:ext cx="5500116" cy="3169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zh-TW" altLang="en-US" sz="2200">
                <a:solidFill>
                  <a:srgbClr val="5F6B78"/>
                </a:solidFill>
              </a:rPr>
              <a:t>[1] Author, A., &amp; Author, B. (Year). Title. Journal, Volume(Issue), pages.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2200">
                <a:solidFill>
                  <a:srgbClr val="5F6B78"/>
                </a:solidFill>
              </a:rPr>
              <a:t>[2] Author, A., &amp; Author, B. (Year). Title. Journal, Volume(Issue), pages.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zh-TW" altLang="en-US" sz="2200">
                <a:solidFill>
                  <a:srgbClr val="5F6B78"/>
                </a:solidFill>
              </a:rPr>
              <a:t>[3] 作者 A、作者 B（年份）。文獻題目。期刊名稱，卷（期），頁碼。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2763988" y="33830865"/>
            <a:ext cx="6597396" cy="714339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3" name="Rectangle 72"/>
          <p:cNvSpPr/>
          <p:nvPr/>
        </p:nvSpPr>
        <p:spPr>
          <a:xfrm>
            <a:off x="22763988" y="33830865"/>
            <a:ext cx="6597396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4" name="TextBox 73"/>
          <p:cNvSpPr txBox="1"/>
          <p:nvPr/>
        </p:nvSpPr>
        <p:spPr>
          <a:xfrm>
            <a:off x="23312628" y="33830865"/>
            <a:ext cx="5500116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zh-TW" altLang="en-US" sz="4000" b="1">
                <a:solidFill>
                  <a:srgbClr val="FFFFFF"/>
                </a:solidFill>
              </a:rPr>
              <a:t>致謝與聯絡</a:t>
            </a:r>
          </a:p>
        </p:txBody>
      </p:sp>
      <p:sp>
        <p:nvSpPr>
          <p:cNvPr id="75" name="Rectangle 74"/>
          <p:cNvSpPr/>
          <p:nvPr/>
        </p:nvSpPr>
        <p:spPr>
          <a:xfrm>
            <a:off x="23312628" y="35420905"/>
            <a:ext cx="5500116" cy="1617681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76" name="TextBox 75"/>
          <p:cNvSpPr txBox="1"/>
          <p:nvPr/>
        </p:nvSpPr>
        <p:spPr>
          <a:xfrm>
            <a:off x="23312628" y="35420905"/>
            <a:ext cx="5500116" cy="161768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zh-TW" altLang="en-US" sz="2400">
                <a:solidFill>
                  <a:schemeClr val="accent4"/>
                </a:solidFill>
              </a:rPr>
              <a:t>插入 QR Code：論文／實驗室網頁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23312628" y="37312906"/>
            <a:ext cx="5500116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TW" altLang="en-US" sz="2400">
                <a:solidFill>
                  <a:srgbClr val="5F6B78"/>
                </a:solidFill>
              </a:rPr>
              <a:t>本研究承蒙國科會計畫補助（NSTC XXX-XXXX-B-XXX-XXX）。聯絡作者：name@university.edu.tw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7040" b="1">
                <a:solidFill>
                  <a:srgbClr val="FFFFFF"/>
                </a:solidFill>
              </a:rPr>
              <a:t>使用說明（本頁不列印）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尺寸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A0 直式（841 × 1189 mm）。需要其他尺寸請下載對應檔案，不要直接縮放頁面，否則字級比例會跑掉。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字級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標題約 88 pt，區塊標題約 40 pt，內文約 32 pt，圖說約 24 pt；在 1–2 公尺外可以看清內文。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換色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所有顏色都綁定佈景主題色彩：設計 → 變化 → 色彩，選一套配色即可整體更換。也可以直接下載其他預設配色的檔案。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替換內容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研究內容與資料皆為虛構範例。圖表與表格都是 PowerPoint 原生物件：圖表按右鍵 →「編輯資料」即可改數字。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插入圖片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範例圖按右鍵 →「變更圖片」即可替換；虛線框處刪除外框後，插入你的流程圖或 QR Code。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zh-TW" altLang="en-US" sz="3200" b="1">
                <a:solidFill>
                  <a:schemeClr val="accent1"/>
                </a:solidFill>
              </a:rPr>
              <a:t>列印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zh-TW" altLang="en-US" sz="3200"/>
              <a:t>檔案 → 匯出 → 建立 PDF，列印時只選第 1 頁；交給輸出中心時請註明成品尺寸。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zh-TW" altLang="en-US" sz="3200" b="1">
                <a:solidFill>
                  <a:schemeClr val="accent2"/>
                </a:solidFill>
              </a:rPr>
              <a:t>範例圖的生成提示詞（點連結開啟 SciDraw AI，提示詞會自動填好）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2400" b="1"/>
              <a:t>研究背景示意圖　</a:t>
            </a:r>
            <a:r>
              <a:rPr lang="zh-TW" altLang="en-US" sz="2400" b="1">
                <a:solidFill>
                  <a:schemeClr val="accent1"/>
                </a:solidFill>
                <a:hlinkClick r:id="rId2"/>
              </a:rPr>
              <a:t>開啟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TW" altLang="en-US" sz="2400">
                <a:solidFill>
                  <a:srgbClr val="5F6B78"/>
                </a:solidFill>
              </a:rPr>
              <a:t>繪製一張「腸–肝軸」研究背景示意圖，扁平向量風格，白色背景，以深藍與青綠為主色，少量琥珀色強調。由左至右共四個步驟，以箭頭連接：①「高脂飲食」；②「腸道菌相失調」，旁邊以小字標註「有益菌減少」「伺機菌增加」；③「膽酸組成改變」；④經「門靜脈」進入肝臟，標註「肝細胞脂滴堆積」。左側畫腸道與菌群，右側畫肝臟及一個放大的肝細胞。圖中不要寫標題，只保留上述繁體中文標籤，每個標籤只出現一次，字數精簡、字體清晰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zh-TW" altLang="en-US" sz="2400" b="1"/>
              <a:t>機制模型圖　</a:t>
            </a:r>
            <a:r>
              <a:rPr lang="zh-TW" altLang="en-US" sz="2400" b="1">
                <a:solidFill>
                  <a:schemeClr val="accent1"/>
                </a:solidFill>
                <a:hlinkClick r:id="rId3"/>
              </a:rPr>
              <a:t>開啟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zh-TW" altLang="en-US" sz="2400">
                <a:solidFill>
                  <a:srgbClr val="5F6B78"/>
                </a:solidFill>
              </a:rPr>
              <a:t>繪製一張機制模型圖，扁平向量風格，白色背景，深藍、青綠、琥珀配色。畫面分為上下兩部分。上半部「腸道」：「高脂飲食」→「腸道菌相失調」→「膽鹽水解酶活性下降」→「結合型膽酸比例上升」。下半部「肝細胞」：「FXR 活化減弱」→「SHP 表現下降」→「SREBP-1c 上調」→「脂肪酸合成增加」→「脂滴堆積」。上下兩部分以一個向下的箭頭相連，標註「門靜脈」。所有箭頭一律用深藍色表示「促進／導致」，不要使用抑制符號，也不要畫圖例。每個標籤只出現一次，使用繁體中文，圖中不要寫標題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Microsoft JhengHei"/>
        <a:cs typeface=""/>
        <a:font script="Hant" typeface="Microsoft JhengHei"/>
      </a:majorFont>
      <a:minorFont>
        <a:latin typeface="Arial"/>
        <a:ea typeface="Microsoft JhengHei"/>
        <a:cs typeface=""/>
        <a:font script="Hant" typeface="Microsoft Jheng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學術海報範本（四欄版，A0 直式（841 × 1189 mm））· SciDraw AI</dc:title>
  <dc:subject/>
  <dc:creator>SciDraw AI</dc:creator>
  <cp:keywords>SciDraw AI; 學術海報; 海報發表; poster; 簡報範本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