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</p:sldIdLst>
  <p:sldSz cx="30275784" cy="42803064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對照組</c:v>
                </c:pt>
              </c:strCache>
            </c:strRef>
          </c:tx>
          <c:spPr>
            <a:solidFill>
              <a:srgbClr val="9AA4AF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3"/>
                <c:pt idx="0">
                  <c:v>1.8</c:v>
                </c:pt>
                <c:pt idx="1">
                  <c:v>2.0</c:v>
                </c:pt>
                <c:pt idx="2">
                  <c:v>2.1</c:v>
                </c:pt>
              </c:numLit>
            </c:plus>
            <c:minus>
              <c:numLit>
                <c:formatCode>General</c:formatCode>
                <c:ptCount val="3"/>
                <c:pt idx="0">
                  <c:v>1.8</c:v>
                </c:pt>
                <c:pt idx="1">
                  <c:v>2.0</c:v>
                </c:pt>
                <c:pt idx="2">
                  <c:v>2.1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Sheet1!$A$2:$A$4</c:f>
              <c:strCache>
                <c:ptCount val="3"/>
                <c:pt idx="0">
                  <c:v>第 4 週</c:v>
                </c:pt>
                <c:pt idx="1">
                  <c:v>第 8 週</c:v>
                </c:pt>
                <c:pt idx="2">
                  <c:v>第 12 週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16.9</c:v>
                </c:pt>
                <c:pt idx="1">
                  <c:v>17.6</c:v>
                </c:pt>
                <c:pt idx="2">
                  <c:v>18.2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高脂組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3"/>
                <c:pt idx="0">
                  <c:v>2.4</c:v>
                </c:pt>
                <c:pt idx="1">
                  <c:v>3.0</c:v>
                </c:pt>
                <c:pt idx="2">
                  <c:v>3.4</c:v>
                </c:pt>
              </c:numLit>
            </c:plus>
            <c:minus>
              <c:numLit>
                <c:formatCode>General</c:formatCode>
                <c:ptCount val="3"/>
                <c:pt idx="0">
                  <c:v>2.4</c:v>
                </c:pt>
                <c:pt idx="1">
                  <c:v>3.0</c:v>
                </c:pt>
                <c:pt idx="2">
                  <c:v>3.4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Sheet1!$A$2:$A$4</c:f>
              <c:strCache>
                <c:ptCount val="3"/>
                <c:pt idx="0">
                  <c:v>第 4 週</c:v>
                </c:pt>
                <c:pt idx="1">
                  <c:v>第 8 週</c:v>
                </c:pt>
                <c:pt idx="2">
                  <c:v>第 12 週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19.8</c:v>
                </c:pt>
                <c:pt idx="1">
                  <c:v>26.5</c:v>
                </c:pt>
                <c:pt idx="2">
                  <c:v>33.1</c:v>
                </c:pt>
              </c:numCache>
            </c:numRef>
          </c:val>
        </c:ser>
        <c:gapWidth val="9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26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2600" b="0"/>
                  <a:t>肝臟三酸甘油酯（mg/g）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600"/>
            </a:pPr>
          </a:p>
        </c:txPr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2600"/>
          </a:pPr>
        </a:p>
      </c:txPr>
    </c:legend>
    <c:dispBlanksAs val="gap"/>
  </c:chart>
  <c:txPr>
    <a:bodyPr/>
    <a:lstStyle/>
    <a:p>
      <a:pPr>
        <a:defRPr sz="2600">
          <a:solidFill>
            <a:srgbClr val="1F2329"/>
          </a:solidFill>
          <a:latin typeface="Microsoft JhengHei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percentStacked"/>
        <c:ser>
          <c:idx val="0"/>
          <c:order val="0"/>
          <c:tx>
            <c:strRef>
              <c:f>Sheet1!$B$1</c:f>
              <c:strCache>
                <c:ptCount val="1"/>
                <c:pt idx="0">
                  <c:v>厚壁菌門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對照組</c:v>
                </c:pt>
                <c:pt idx="1">
                  <c:v>高脂組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48</c:v>
                </c:pt>
                <c:pt idx="1">
                  <c:v>63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擬桿菌門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對照組</c:v>
                </c:pt>
                <c:pt idx="1">
                  <c:v>高脂組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40</c:v>
                </c:pt>
                <c:pt idx="1">
                  <c:v>22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變形菌門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對照組</c:v>
                </c:pt>
                <c:pt idx="1">
                  <c:v>高脂組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5</c:v>
                </c:pt>
                <c:pt idx="1">
                  <c:v>9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其他</c:v>
                </c:pt>
              </c:strCache>
            </c:strRef>
          </c:tx>
          <c:spPr>
            <a:solidFill>
              <a:srgbClr val="C5CCD4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對照組</c:v>
                </c:pt>
                <c:pt idx="1">
                  <c:v>高脂組</c:v>
                </c:pt>
              </c:strCache>
            </c:strRef>
          </c:cat>
          <c:val>
            <c:numRef>
              <c:f>Sheet1!$E$2:$E$3</c:f>
              <c:numCache>
                <c:formatCode>General</c:formatCode>
                <c:ptCount val="2"/>
                <c:pt idx="0">
                  <c:v>7</c:v>
                </c:pt>
                <c:pt idx="1">
                  <c:v>6</c:v>
                </c:pt>
              </c:numCache>
            </c:numRef>
          </c:val>
        </c:ser>
        <c:gapWidth val="60"/>
        <c:overlap val="10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26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2600" b="0"/>
                  <a:t>相對豐度</a:t>
                </a:r>
              </a:p>
            </c:rich>
          </c:tx>
          <c:layout/>
          <c:overlay val="0"/>
        </c:title>
        <c:numFmt formatCode="0%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600"/>
            </a:pPr>
          </a:p>
        </c:txPr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2600"/>
          </a:pPr>
        </a:p>
      </c:txPr>
    </c:legend>
    <c:dispBlanksAs val="gap"/>
  </c:chart>
  <c:txPr>
    <a:bodyPr/>
    <a:lstStyle/>
    <a:p>
      <a:pPr>
        <a:defRPr sz="2600">
          <a:solidFill>
            <a:srgbClr val="1F2329"/>
          </a:solidFill>
          <a:latin typeface="Microsoft JhengHei"/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SciDraw AI 學術海報範本 · 標準版 · A0 直式（841 × 1189 mm） · 藏青配色</a:t>
            </a:r>
          </a:p>
          <a:p>
            <a:r>
              <a:t>範例版：研究內容與資料皆為虛構。第 2 頁為使用說明，列印時只印第 1 頁。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de Band"/>
          <p:cNvSpPr/>
          <p:nvPr userDrawn="1"/>
        </p:nvSpPr>
        <p:spPr>
          <a:xfrm>
            <a:off x="0" y="0"/>
            <a:ext cx="2926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3" name="Logo"/>
          <p:cNvSpPr>
            <a:spLocks noGrp="1"/>
          </p:cNvSpPr>
          <p:nvPr>
            <p:ph type="pic" idx="10" hasCustomPrompt="1"/>
          </p:nvPr>
        </p:nvSpPr>
        <p:spPr>
          <a:xfrm>
            <a:off x="960120" y="685800"/>
            <a:ext cx="1005840" cy="10058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校徽</a:t>
            </a:r>
          </a:p>
        </p:txBody>
      </p:sp>
      <p:sp>
        <p:nvSpPr>
          <p:cNvPr id="4" name="Degree"/>
          <p:cNvSpPr>
            <a:spLocks noGrp="1"/>
          </p:cNvSpPr>
          <p:nvPr>
            <p:ph type="body" idx="13" hasCustomPrompt="1"/>
          </p:nvPr>
        </p:nvSpPr>
        <p:spPr>
          <a:xfrm>
            <a:off x="960120" y="2103120"/>
            <a:ext cx="10058400" cy="41148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6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學位論文口試</a:t>
            </a:r>
          </a:p>
        </p:txBody>
      </p:sp>
      <p:sp>
        <p:nvSpPr>
          <p:cNvPr id="5" name="Title"/>
          <p:cNvSpPr>
            <a:spLocks noGrp="1"/>
          </p:cNvSpPr>
          <p:nvPr>
            <p:ph type="ctrTitle" hasCustomPrompt="1"/>
          </p:nvPr>
        </p:nvSpPr>
        <p:spPr>
          <a:xfrm>
            <a:off x="960120" y="2606040"/>
            <a:ext cx="10332720" cy="173736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lnSpc>
                <a:spcPct val="110000"/>
              </a:lnSpc>
              <a:defRPr sz="3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/>
              <a:t>論文題目</a:t>
            </a:r>
          </a:p>
        </p:txBody>
      </p:sp>
      <p:sp>
        <p:nvSpPr>
          <p:cNvPr id="6" name="Rule"/>
          <p:cNvSpPr/>
          <p:nvPr userDrawn="1"/>
        </p:nvSpPr>
        <p:spPr>
          <a:xfrm>
            <a:off x="960120" y="4572000"/>
            <a:ext cx="1033272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7" name="Meta"/>
          <p:cNvSpPr>
            <a:spLocks noGrp="1"/>
          </p:cNvSpPr>
          <p:nvPr>
            <p:ph type="body" idx="1" hasCustomPrompt="1"/>
          </p:nvPr>
        </p:nvSpPr>
        <p:spPr>
          <a:xfrm>
            <a:off x="960120" y="4754880"/>
            <a:ext cx="10332720" cy="1463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按一下以新增文字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umber"/>
          <p:cNvSpPr>
            <a:spLocks noGrp="1"/>
          </p:cNvSpPr>
          <p:nvPr>
            <p:ph type="body" idx="13" hasCustomPrompt="1"/>
          </p:nvPr>
        </p:nvSpPr>
        <p:spPr>
          <a:xfrm>
            <a:off x="914400" y="1737360"/>
            <a:ext cx="3657600" cy="137160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8000" b="1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/>
              <a:t>01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914400" y="3246120"/>
            <a:ext cx="10058400" cy="91440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 sz="36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/>
              <a:t>章節標題</a:t>
            </a:r>
          </a:p>
        </p:txBody>
      </p:sp>
      <p:sp>
        <p:nvSpPr>
          <p:cNvPr id="4" name="Rule"/>
          <p:cNvSpPr/>
          <p:nvPr userDrawn="1"/>
        </p:nvSpPr>
        <p:spPr>
          <a:xfrm>
            <a:off x="960120" y="4297680"/>
            <a:ext cx="73152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5" name="Subtitle"/>
          <p:cNvSpPr>
            <a:spLocks noGrp="1"/>
          </p:cNvSpPr>
          <p:nvPr>
            <p:ph type="body" idx="1" hasCustomPrompt="1"/>
          </p:nvPr>
        </p:nvSpPr>
        <p:spPr>
          <a:xfrm>
            <a:off x="914400" y="4526280"/>
            <a:ext cx="10058400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按一下以新增文字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/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章節 · 小標題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按一下以新增標題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548640" y="1691640"/>
            <a:ext cx="4160520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按一下以新增文字</a:t>
            </a:r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074920" y="1691640"/>
            <a:ext cx="6565392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按一下圖示插入圖片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074920" y="5760720"/>
            <a:ext cx="6565392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圖說：用一句話說明圖中呈現的內容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/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gur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章節 · 小標題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按一下以新增標題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6400800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按一下圖示插入圖片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760720"/>
            <a:ext cx="6400800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圖說：用一句話說明圖中呈現的內容</a:t>
            </a:r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7315200" y="1691640"/>
            <a:ext cx="4325112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按一下以新增文字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/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-width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章節 · 小標題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按一下以新增標題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11094415" cy="406908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按一下圖示插入圖片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833872"/>
            <a:ext cx="11094415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圖說：用一句話說明圖中呈現的內容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/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章節 · 小標題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按一下以新增標題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6" name="Column Band 1"/>
          <p:cNvSpPr/>
          <p:nvPr userDrawn="1"/>
        </p:nvSpPr>
        <p:spPr>
          <a:xfrm>
            <a:off x="548640" y="1737360"/>
            <a:ext cx="3484778" cy="548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7" name="Column Band 2"/>
          <p:cNvSpPr/>
          <p:nvPr userDrawn="1"/>
        </p:nvSpPr>
        <p:spPr>
          <a:xfrm>
            <a:off x="4353458" y="1737360"/>
            <a:ext cx="3484778" cy="548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8" name="Column Band 3"/>
          <p:cNvSpPr/>
          <p:nvPr userDrawn="1"/>
        </p:nvSpPr>
        <p:spPr>
          <a:xfrm>
            <a:off x="8158277" y="1737360"/>
            <a:ext cx="3484778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10" name="Column 1"/>
          <p:cNvSpPr>
            <a:spLocks noGrp="1"/>
          </p:cNvSpPr>
          <p:nvPr>
            <p:ph type="body" idx="1" hasCustomPrompt="1"/>
          </p:nvPr>
        </p:nvSpPr>
        <p:spPr>
          <a:xfrm>
            <a:off x="548640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按一下以新增文字</a:t>
            </a:r>
          </a:p>
        </p:txBody>
      </p:sp>
      <p:sp>
        <p:nvSpPr>
          <p:cNvPr id="11" name="Column 2"/>
          <p:cNvSpPr>
            <a:spLocks noGrp="1"/>
          </p:cNvSpPr>
          <p:nvPr>
            <p:ph type="body" idx="2" hasCustomPrompt="1"/>
          </p:nvPr>
        </p:nvSpPr>
        <p:spPr>
          <a:xfrm>
            <a:off x="4353458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按一下以新增文字</a:t>
            </a:r>
          </a:p>
        </p:txBody>
      </p:sp>
      <p:sp>
        <p:nvSpPr>
          <p:cNvPr id="12" name="Column 3"/>
          <p:cNvSpPr>
            <a:spLocks noGrp="1"/>
          </p:cNvSpPr>
          <p:nvPr>
            <p:ph type="body" idx="3" hasCustomPrompt="1"/>
          </p:nvPr>
        </p:nvSpPr>
        <p:spPr>
          <a:xfrm>
            <a:off x="8158277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按一下以新增文字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/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章節 · 小標題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按一下以新增標題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/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548640" y="2377440"/>
            <a:ext cx="11094415" cy="1097280"/>
          </a:xfrm>
          <a:prstGeom prst="rect">
            <a:avLst/>
          </a:prstGeom>
        </p:spPr>
        <p:txBody>
          <a:bodyPr lIns="0" tIns="0" rIns="0" bIns="0" anchor="ctr" wrap="square">
            <a:normAutofit/>
          </a:bodyPr>
          <a:lstStyle>
            <a:lvl1pPr algn="ctr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/>
              <a:t>敬請指正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5638648" y="3611880"/>
            <a:ext cx="91440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4" name="Subtitle"/>
          <p:cNvSpPr>
            <a:spLocks noGrp="1"/>
          </p:cNvSpPr>
          <p:nvPr>
            <p:ph type="body" idx="1" hasCustomPrompt="1"/>
          </p:nvPr>
        </p:nvSpPr>
        <p:spPr>
          <a:xfrm>
            <a:off x="548640" y="3840480"/>
            <a:ext cx="11094415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ctr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按一下以新增文字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+ Contac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914400" y="2011680"/>
            <a:ext cx="7498080" cy="1097280"/>
          </a:xfrm>
          <a:prstGeom prst="rect">
            <a:avLst/>
          </a:prstGeom>
        </p:spPr>
        <p:txBody>
          <a:bodyPr lIns="0" tIns="0" rIns="0" bIns="0" anchor="b" wrap="square">
            <a:normAutofit/>
          </a:bodyPr>
          <a:lstStyle>
            <a:lvl1pPr algn="l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/>
              <a:t>敬請指正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960120" y="3291840"/>
            <a:ext cx="82296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4" name="Contact"/>
          <p:cNvSpPr>
            <a:spLocks noGrp="1"/>
          </p:cNvSpPr>
          <p:nvPr>
            <p:ph type="body" idx="1" hasCustomPrompt="1"/>
          </p:nvPr>
        </p:nvSpPr>
        <p:spPr>
          <a:xfrm>
            <a:off x="914400" y="3520440"/>
            <a:ext cx="7498080" cy="164592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按一下以新增文字</a:t>
            </a:r>
          </a:p>
        </p:txBody>
      </p:sp>
      <p:sp>
        <p:nvSpPr>
          <p:cNvPr id="5" name="QR Panel"/>
          <p:cNvSpPr/>
          <p:nvPr userDrawn="1"/>
        </p:nvSpPr>
        <p:spPr>
          <a:xfrm>
            <a:off x="8732520" y="1874520"/>
            <a:ext cx="2743200" cy="3108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6" name="QR Code"/>
          <p:cNvSpPr>
            <a:spLocks noGrp="1"/>
          </p:cNvSpPr>
          <p:nvPr>
            <p:ph type="pic" idx="10" hasCustomPrompt="1"/>
          </p:nvPr>
        </p:nvSpPr>
        <p:spPr>
          <a:xfrm>
            <a:off x="8961120" y="2057400"/>
            <a:ext cx="2286000" cy="228600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QR Code</a:t>
            </a:r>
          </a:p>
        </p:txBody>
      </p:sp>
      <p:sp>
        <p:nvSpPr>
          <p:cNvPr id="7" name="QR Caption"/>
          <p:cNvSpPr>
            <a:spLocks noGrp="1"/>
          </p:cNvSpPr>
          <p:nvPr>
            <p:ph type="body" idx="16" hasCustomPrompt="1"/>
          </p:nvPr>
        </p:nvSpPr>
        <p:spPr>
          <a:xfrm>
            <a:off x="8732520" y="4434840"/>
            <a:ext cx="2743200" cy="41148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ctr" eaLnBrk="1" hangingPunct="1">
              <a:defRPr sz="13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論文／實驗室網頁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/>
          <p:cNvSpPr>
            <a:spLocks noGrp="1"/>
          </p:cNvSpPr>
          <p:nvPr>
            <p:ph type="title"/>
          </p:nvPr>
        </p:nvSpPr>
        <p:spPr>
          <a:xfrm>
            <a:off x="548640" y="640080"/>
            <a:ext cx="11094415" cy="658368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按一下以編輯母片標題樣式</a:t>
            </a:r>
          </a:p>
        </p:txBody>
      </p:sp>
      <p:sp>
        <p:nvSpPr>
          <p:cNvPr id="3" name="Text Placeholder"/>
          <p:cNvSpPr>
            <a:spLocks noGrp="1"/>
          </p:cNvSpPr>
          <p:nvPr>
            <p:ph type="body" idx="1"/>
          </p:nvPr>
        </p:nvSpPr>
        <p:spPr>
          <a:xfrm>
            <a:off x="548640" y="1691640"/>
            <a:ext cx="11094415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按一下以編輯母片文字樣式</a:t>
            </a:r>
          </a:p>
        </p:txBody>
      </p:sp>
      <p:sp>
        <p:nvSpPr>
          <p:cNvPr id="1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/>
            </a:r>
          </a:p>
        </p:txBody>
      </p:sp>
      <p:sp>
        <p:nvSpPr>
          <p:cNvPr id="1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/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xStyles>
    <p:titleStyle>
      <a:lvl1pPr algn="l" eaLnBrk="1" hangingPunct="1">
        <a:lnSpc>
          <a:spcPct val="105000"/>
        </a:lnSpc>
        <a:defRPr sz="28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eaLnBrk="1" hangingPunct="1">
        <a:lnSpc>
          <a:spcPct val="125000"/>
        </a:lnSpc>
        <a:spcBef>
          <a:spcPts val="800"/>
        </a:spcBef>
        <a:buNone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285750" indent="-285750" algn="l" eaLnBrk="1" hangingPunct="1">
        <a:lnSpc>
          <a:spcPct val="125000"/>
        </a:lnSpc>
        <a:spcBef>
          <a:spcPts val="400"/>
        </a:spcBef>
        <a:buClr>
          <a:schemeClr val="accent1"/>
        </a:buClr>
        <a:buFont typeface="Arial"/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2pPr>
      <a:lvl3pPr marL="571500" indent="-285750" algn="l" eaLnBrk="1" hangingPunct="1">
        <a:lnSpc>
          <a:spcPct val="125000"/>
        </a:lnSpc>
        <a:spcBef>
          <a:spcPts val="300"/>
        </a:spcBef>
        <a:buClr>
          <a:schemeClr val="accent4"/>
        </a:buClr>
        <a:buFont typeface="Arial"/>
        <a:buChar char="–"/>
        <a:defRPr sz="1400">
          <a:solidFill>
            <a:schemeClr val="tx1"/>
          </a:solidFill>
          <a:latin typeface="+mn-lt"/>
          <a:ea typeface="+mn-ea"/>
          <a:cs typeface="+mn-cs"/>
        </a:defRPr>
      </a:lvl3pPr>
    </p:bodyStyle>
    <p:otherStyle>
      <a:defPPr eaLnBrk="1" hangingPunct="1">
        <a:defRPr lang="zh-TW"/>
      </a:def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jpg"/><Relationship Id="rId3" Type="http://schemas.openxmlformats.org/officeDocument/2006/relationships/chart" Target="../charts/chart1.xml"/><Relationship Id="rId4" Type="http://schemas.openxmlformats.org/officeDocument/2006/relationships/chart" Target="../charts/chart2.xml"/><Relationship Id="rId5" Type="http://schemas.openxmlformats.org/officeDocument/2006/relationships/image" Target="../media/image2.jpg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hyperlink" Target="https://sci-draw.com/zh-TW/ai-drawing?prompt=poster-background&amp;utm_source=template&amp;utm_medium=pptx&amp;utm_campaign=poster-classic-zh-TW&amp;utm_content=classic-background" TargetMode="External"/><Relationship Id="rId3" Type="http://schemas.openxmlformats.org/officeDocument/2006/relationships/hyperlink" Target="https://sci-draw.com/zh-TW/ai-drawing?prompt=poster-mechanism&amp;utm_source=template&amp;utm_medium=pptx&amp;utm_campaign=poster-classic-zh-TW&amp;utm_content=classic-mechanism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0275784" cy="658368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" name="Rectangle 2"/>
          <p:cNvSpPr/>
          <p:nvPr/>
        </p:nvSpPr>
        <p:spPr>
          <a:xfrm>
            <a:off x="0" y="6583680"/>
            <a:ext cx="30275784" cy="164592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" name="Rectangle 3"/>
          <p:cNvSpPr/>
          <p:nvPr/>
        </p:nvSpPr>
        <p:spPr>
          <a:xfrm>
            <a:off x="914400" y="1645920"/>
            <a:ext cx="3291840" cy="32918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r>
              <a:rPr sz="2200" lang="zh-TW" altLang="en-US">
                <a:solidFill>
                  <a:schemeClr val="accent4"/>
                </a:solidFill>
              </a:rPr>
              <a:t>校徽</a:t>
            </a:r>
          </a:p>
        </p:txBody>
      </p:sp>
      <p:sp>
        <p:nvSpPr>
          <p:cNvPr id="5" name="Rectangle 4"/>
          <p:cNvSpPr/>
          <p:nvPr/>
        </p:nvSpPr>
        <p:spPr>
          <a:xfrm>
            <a:off x="26069544" y="1645920"/>
            <a:ext cx="3291840" cy="32918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r>
              <a:rPr sz="2200" lang="zh-TW" altLang="en-US">
                <a:solidFill>
                  <a:schemeClr val="accent4"/>
                </a:solidFill>
              </a:rPr>
              <a:t>校徽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37759" y="320040"/>
            <a:ext cx="20400264" cy="39502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08000"/>
              </a:lnSpc>
            </a:pPr>
            <a:r>
              <a:rPr lang="zh-TW" altLang="en-US" sz="8800" b="1">
                <a:solidFill>
                  <a:srgbClr val="FFFFFF"/>
                </a:solidFill>
              </a:rPr>
              <a:t>高脂飲食誘發腸道菌相失調經膽酸–FXR 軸促進肝脂堆積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37759" y="4345228"/>
            <a:ext cx="20400264" cy="921715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zh-TW" altLang="en-US" sz="4000">
                <a:solidFill>
                  <a:srgbClr val="FFFFFF"/>
                </a:solidFill>
              </a:rPr>
              <a:t>陳 XX¹、林 XX¹、王 XX²*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37759" y="5332780"/>
            <a:ext cx="20400264" cy="921715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zh-TW" altLang="en-US" sz="3000">
                <a:solidFill>
                  <a:srgbClr val="C9D6E8"/>
                </a:solidFill>
              </a:rPr>
              <a:t>¹ XX 大學營養科學研究所　² XX 大學附設醫院胃腸肝膽科　* 通訊作者：name@university.edu.tw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41614344"/>
            <a:ext cx="30275784" cy="118872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10" name="TextBox 9"/>
          <p:cNvSpPr txBox="1"/>
          <p:nvPr/>
        </p:nvSpPr>
        <p:spPr>
          <a:xfrm>
            <a:off x="914400" y="41614344"/>
            <a:ext cx="28446984" cy="11887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2200">
                <a:solidFill>
                  <a:srgbClr val="5F6B78"/>
                </a:solidFill>
              </a:rPr>
              <a:t>SciDraw AI 學術海報範本 · sci-draw.com　｜　範例版：研究內容與資料皆為虛構，僅用於示範版面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14400" y="7479792"/>
            <a:ext cx="9025128" cy="8780845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12" name="Rectangle 11"/>
          <p:cNvSpPr/>
          <p:nvPr/>
        </p:nvSpPr>
        <p:spPr>
          <a:xfrm>
            <a:off x="914400" y="7479792"/>
            <a:ext cx="9025128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13" name="TextBox 12"/>
          <p:cNvSpPr txBox="1"/>
          <p:nvPr/>
        </p:nvSpPr>
        <p:spPr>
          <a:xfrm>
            <a:off x="1463040" y="7479792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zh-TW" altLang="en-US" sz="4000" b="1">
                <a:solidFill>
                  <a:srgbClr val="FFFFFF"/>
                </a:solidFill>
              </a:rPr>
              <a:t>研究背景</a:t>
            </a:r>
          </a:p>
        </p:txBody>
      </p:sp>
      <p:pic>
        <p:nvPicPr>
          <p:cNvPr id="14" name="Picture 13" descr="backgroun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3040" y="9069832"/>
            <a:ext cx="7927848" cy="3345245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463040" y="12689397"/>
            <a:ext cx="7927848" cy="792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TW" altLang="en-US" sz="2400">
                <a:solidFill>
                  <a:srgbClr val="5F6B78"/>
                </a:solidFill>
              </a:rPr>
              <a:t>圖 1　高脂飲食經「腸–肝軸」促進肝臟脂質堆積之假說（示意圖）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63040" y="13801917"/>
            <a:ext cx="7927848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zh-TW" altLang="en-US" sz="3200"/>
              <a:t>非酒精性脂肪肝病與高脂飲食關係密切。腸道菌相可改變膽酸組成，經門靜脈影響肝臟代謝，但其中的因果關係仍不明確。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914400" y="16946437"/>
            <a:ext cx="9025128" cy="3647439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18" name="Rectangle 17"/>
          <p:cNvSpPr/>
          <p:nvPr/>
        </p:nvSpPr>
        <p:spPr>
          <a:xfrm>
            <a:off x="914400" y="16946437"/>
            <a:ext cx="9025128" cy="1041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19" name="TextBox 18"/>
          <p:cNvSpPr txBox="1"/>
          <p:nvPr/>
        </p:nvSpPr>
        <p:spPr>
          <a:xfrm>
            <a:off x="1463040" y="16946437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zh-TW" altLang="en-US" sz="4000" b="1">
                <a:solidFill>
                  <a:srgbClr val="FFFFFF"/>
                </a:solidFill>
              </a:rPr>
              <a:t>研究目的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63040" y="18536477"/>
            <a:ext cx="7927848" cy="1508759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zh-TW" altLang="en-US" sz="3600"/>
              <a:t>驗證：腸道菌相失調是否透過膽酸–FXR 訊息促進肝臟脂質堆積？</a:t>
            </a:r>
          </a:p>
        </p:txBody>
      </p:sp>
      <p:sp>
        <p:nvSpPr>
          <p:cNvPr id="21" name="Rectangle 20"/>
          <p:cNvSpPr/>
          <p:nvPr/>
        </p:nvSpPr>
        <p:spPr>
          <a:xfrm>
            <a:off x="914400" y="21279677"/>
            <a:ext cx="9025128" cy="8011160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2" name="Rectangle 21"/>
          <p:cNvSpPr/>
          <p:nvPr/>
        </p:nvSpPr>
        <p:spPr>
          <a:xfrm>
            <a:off x="914400" y="21279677"/>
            <a:ext cx="9025128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TextBox 22"/>
          <p:cNvSpPr txBox="1"/>
          <p:nvPr/>
        </p:nvSpPr>
        <p:spPr>
          <a:xfrm>
            <a:off x="1463040" y="21279677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zh-TW" altLang="en-US" sz="4000" b="1">
                <a:solidFill>
                  <a:srgbClr val="FFFFFF"/>
                </a:solidFill>
              </a:rPr>
              <a:t>研究方法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463040" y="22869717"/>
            <a:ext cx="7927848" cy="5140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zh-TW" altLang="en-US" sz="3200" b="1">
                <a:solidFill>
                  <a:schemeClr val="accent1"/>
                </a:solidFill>
              </a:rPr>
              <a:t>動物模式　</a:t>
            </a:r>
            <a:r>
              <a:rPr lang="zh-TW" altLang="en-US" sz="3200"/>
              <a:t>C57BL/6J 小鼠分為對照組、高脂組、高脂 + FXR 促效劑組，每組 n = 10，介入 12 週。</a:t>
            </a:r>
          </a:p>
          <a:p>
            <a:pPr eaLnBrk="1" hangingPunct="1">
              <a:lnSpc>
                <a:spcPct val="145000"/>
              </a:lnSpc>
              <a:spcBef>
                <a:spcPts val="1120"/>
              </a:spcBef>
            </a:pPr>
            <a:r>
              <a:rPr lang="zh-TW" altLang="en-US" sz="3200" b="1">
                <a:solidFill>
                  <a:schemeClr val="accent1"/>
                </a:solidFill>
              </a:rPr>
              <a:t>檢測項目　</a:t>
            </a:r>
            <a:r>
              <a:rPr lang="zh-TW" altLang="en-US" sz="3200"/>
              <a:t>16S rRNA 定序；膽酸標的代謝體學；肝臟三酸甘油酯與油紅 O 染色；FXR、SHP、SREBP-1c 表現。</a:t>
            </a:r>
          </a:p>
          <a:p>
            <a:pPr eaLnBrk="1" hangingPunct="1">
              <a:lnSpc>
                <a:spcPct val="145000"/>
              </a:lnSpc>
              <a:spcBef>
                <a:spcPts val="1120"/>
              </a:spcBef>
            </a:pPr>
            <a:r>
              <a:rPr lang="zh-TW" altLang="en-US" sz="3200" b="1">
                <a:solidFill>
                  <a:schemeClr val="accent1"/>
                </a:solidFill>
              </a:rPr>
              <a:t>驗證實驗　</a:t>
            </a:r>
            <a:r>
              <a:rPr lang="zh-TW" altLang="en-US" sz="3200"/>
              <a:t>FXR 促效劑介入；將高脂小鼠糞菌移植給一般飼料小鼠。</a:t>
            </a:r>
          </a:p>
        </p:txBody>
      </p:sp>
      <p:sp>
        <p:nvSpPr>
          <p:cNvPr id="25" name="Rectangle 24"/>
          <p:cNvSpPr/>
          <p:nvPr/>
        </p:nvSpPr>
        <p:spPr>
          <a:xfrm>
            <a:off x="914400" y="29976637"/>
            <a:ext cx="9025128" cy="10997626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6" name="Rectangle 25"/>
          <p:cNvSpPr/>
          <p:nvPr/>
        </p:nvSpPr>
        <p:spPr>
          <a:xfrm>
            <a:off x="914400" y="29976637"/>
            <a:ext cx="9025128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TextBox 26"/>
          <p:cNvSpPr txBox="1"/>
          <p:nvPr/>
        </p:nvSpPr>
        <p:spPr>
          <a:xfrm>
            <a:off x="1463040" y="29976637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zh-TW" altLang="en-US" sz="4000" b="1">
                <a:solidFill>
                  <a:srgbClr val="FFFFFF"/>
                </a:solidFill>
              </a:rPr>
              <a:t>實驗設計</a:t>
            </a:r>
          </a:p>
        </p:txBody>
      </p:sp>
      <p:sp>
        <p:nvSpPr>
          <p:cNvPr id="28" name="Rectangle 27"/>
          <p:cNvSpPr/>
          <p:nvPr/>
        </p:nvSpPr>
        <p:spPr>
          <a:xfrm>
            <a:off x="1463040" y="31566677"/>
            <a:ext cx="7927848" cy="7792146"/>
          </a:xfrm>
          <a:prstGeom prst="rect">
            <a:avLst/>
          </a:prstGeom>
          <a:solidFill>
            <a:srgbClr val="FFFFFF"/>
          </a:solidFill>
          <a:ln w="25400">
            <a:solidFill>
              <a:srgbClr val="B8C1C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9" name="TextBox 28"/>
          <p:cNvSpPr txBox="1"/>
          <p:nvPr/>
        </p:nvSpPr>
        <p:spPr>
          <a:xfrm>
            <a:off x="1463040" y="31566677"/>
            <a:ext cx="7927848" cy="779214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zh-TW" altLang="en-US" sz="2400">
                <a:solidFill>
                  <a:schemeClr val="accent4"/>
                </a:solidFill>
              </a:rPr>
              <a:t>插入實驗流程圖（插入 → 圖片）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463040" y="39633144"/>
            <a:ext cx="7927848" cy="792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TW" altLang="en-US" sz="2400">
                <a:solidFill>
                  <a:srgbClr val="5F6B78"/>
                </a:solidFill>
              </a:rPr>
              <a:t>圖 2　實驗設計與分組（可用 SciDraw AI 產生流程圖）</a:t>
            </a:r>
          </a:p>
        </p:txBody>
      </p:sp>
      <p:sp>
        <p:nvSpPr>
          <p:cNvPr id="31" name="Rectangle 30"/>
          <p:cNvSpPr/>
          <p:nvPr/>
        </p:nvSpPr>
        <p:spPr>
          <a:xfrm>
            <a:off x="10625328" y="7479792"/>
            <a:ext cx="9025128" cy="11434582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Rectangle 31"/>
          <p:cNvSpPr/>
          <p:nvPr/>
        </p:nvSpPr>
        <p:spPr>
          <a:xfrm>
            <a:off x="10625328" y="7479792"/>
            <a:ext cx="9025128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3" name="TextBox 32"/>
          <p:cNvSpPr txBox="1"/>
          <p:nvPr/>
        </p:nvSpPr>
        <p:spPr>
          <a:xfrm>
            <a:off x="11173967" y="7479792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zh-TW" altLang="en-US" sz="4000" b="1">
                <a:solidFill>
                  <a:srgbClr val="FFFFFF"/>
                </a:solidFill>
              </a:rPr>
              <a:t>結果一：肝脂持續上升</a:t>
            </a:r>
          </a:p>
        </p:txBody>
      </p:sp>
      <p:graphicFrame>
        <p:nvGraphicFramePr>
          <p:cNvPr id="34" name="Chart 33"/>
          <p:cNvGraphicFramePr>
            <a:graphicFrameLocks noGrp="1"/>
          </p:cNvGraphicFramePr>
          <p:nvPr/>
        </p:nvGraphicFramePr>
        <p:xfrm>
          <a:off x="11173967" y="9069832"/>
          <a:ext cx="7927848" cy="6588262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11173967" y="15932414"/>
            <a:ext cx="7927848" cy="792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TW" altLang="en-US" sz="2400">
                <a:solidFill>
                  <a:srgbClr val="5F6B78"/>
                </a:solidFill>
              </a:rPr>
              <a:t>圖 3　肝臟三酸甘油酯（範例資料，平均值 ± 標準差，n = 10）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1173967" y="17044934"/>
            <a:ext cx="7927848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zh-TW" altLang="en-US" sz="3200"/>
              <a:t>第 12 週時高脂組約為對照組的 1.8 倍（P &lt; 0.001）。</a:t>
            </a:r>
          </a:p>
        </p:txBody>
      </p:sp>
      <p:sp>
        <p:nvSpPr>
          <p:cNvPr id="37" name="Rectangle 36"/>
          <p:cNvSpPr/>
          <p:nvPr/>
        </p:nvSpPr>
        <p:spPr>
          <a:xfrm>
            <a:off x="10625328" y="19600174"/>
            <a:ext cx="9025128" cy="10449062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8" name="Rectangle 37"/>
          <p:cNvSpPr/>
          <p:nvPr/>
        </p:nvSpPr>
        <p:spPr>
          <a:xfrm>
            <a:off x="10625328" y="19600174"/>
            <a:ext cx="9025128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9" name="TextBox 38"/>
          <p:cNvSpPr txBox="1"/>
          <p:nvPr/>
        </p:nvSpPr>
        <p:spPr>
          <a:xfrm>
            <a:off x="11173967" y="19600174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zh-TW" altLang="en-US" sz="4000" b="1">
                <a:solidFill>
                  <a:srgbClr val="FFFFFF"/>
                </a:solidFill>
              </a:rPr>
              <a:t>結果二：菌相組成改變</a:t>
            </a:r>
          </a:p>
        </p:txBody>
      </p:sp>
      <p:graphicFrame>
        <p:nvGraphicFramePr>
          <p:cNvPr id="40" name="Chart 39"/>
          <p:cNvGraphicFramePr>
            <a:graphicFrameLocks noGrp="1"/>
          </p:cNvGraphicFramePr>
          <p:nvPr/>
        </p:nvGraphicFramePr>
        <p:xfrm>
          <a:off x="11173967" y="21190214"/>
          <a:ext cx="7927848" cy="6588262"/>
        </p:xfrm>
        <a:graphic>
          <a:graphicData uri="http://schemas.openxmlformats.org/drawingml/2006/chart">
            <c:chart xmlns:c="http://schemas.openxmlformats.org/drawingml/2006/chart" r:id="rId4"/>
          </a:graphicData>
        </a:graphic>
      </p:graphicFrame>
      <p:sp>
        <p:nvSpPr>
          <p:cNvPr id="41" name="TextBox 40"/>
          <p:cNvSpPr txBox="1"/>
          <p:nvPr/>
        </p:nvSpPr>
        <p:spPr>
          <a:xfrm>
            <a:off x="11173967" y="28052796"/>
            <a:ext cx="7927848" cy="39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TW" altLang="en-US" sz="2400">
                <a:solidFill>
                  <a:srgbClr val="5F6B78"/>
                </a:solidFill>
              </a:rPr>
              <a:t>圖 4　門層級菌相組成（範例資料）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1173967" y="28769076"/>
            <a:ext cx="7927848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zh-TW" altLang="en-US" sz="3200"/>
              <a:t>厚壁菌門比例上升、擬桿菌門下降。</a:t>
            </a:r>
          </a:p>
        </p:txBody>
      </p:sp>
      <p:sp>
        <p:nvSpPr>
          <p:cNvPr id="43" name="Rectangle 42"/>
          <p:cNvSpPr/>
          <p:nvPr/>
        </p:nvSpPr>
        <p:spPr>
          <a:xfrm>
            <a:off x="10625328" y="30735036"/>
            <a:ext cx="9025128" cy="10239227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4" name="Rectangle 43"/>
          <p:cNvSpPr/>
          <p:nvPr/>
        </p:nvSpPr>
        <p:spPr>
          <a:xfrm>
            <a:off x="10625328" y="30735036"/>
            <a:ext cx="9025128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5" name="TextBox 44"/>
          <p:cNvSpPr txBox="1"/>
          <p:nvPr/>
        </p:nvSpPr>
        <p:spPr>
          <a:xfrm>
            <a:off x="11173967" y="30735036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zh-TW" altLang="en-US" sz="4000" b="1">
                <a:solidFill>
                  <a:srgbClr val="FFFFFF"/>
                </a:solidFill>
              </a:rPr>
              <a:t>結果四：作用機制</a:t>
            </a:r>
          </a:p>
        </p:txBody>
      </p:sp>
      <p:pic>
        <p:nvPicPr>
          <p:cNvPr id="46" name="Picture 45" descr="mechanism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73967" y="32325076"/>
            <a:ext cx="7927848" cy="5392908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11173967" y="37992304"/>
            <a:ext cx="7927848" cy="792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TW" altLang="en-US" sz="2400">
                <a:solidFill>
                  <a:srgbClr val="5F6B78"/>
                </a:solidFill>
              </a:rPr>
              <a:t>圖 6　菌相–膽酸–FXR 軸調控肝臟脂質代謝之機制模型（示意圖）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1173967" y="39104824"/>
            <a:ext cx="7927848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zh-TW" altLang="en-US" sz="3200"/>
              <a:t>FXR 促效劑使 SHP 回升、SREBP-1c 下降，肝臟三酸甘油酯降低約 32%。</a:t>
            </a:r>
          </a:p>
        </p:txBody>
      </p:sp>
      <p:sp>
        <p:nvSpPr>
          <p:cNvPr id="49" name="Rectangle 48"/>
          <p:cNvSpPr/>
          <p:nvPr/>
        </p:nvSpPr>
        <p:spPr>
          <a:xfrm>
            <a:off x="20336256" y="7479792"/>
            <a:ext cx="9025128" cy="8139302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0" name="Rectangle 49"/>
          <p:cNvSpPr/>
          <p:nvPr/>
        </p:nvSpPr>
        <p:spPr>
          <a:xfrm>
            <a:off x="20336256" y="7479792"/>
            <a:ext cx="9025128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1" name="TextBox 50"/>
          <p:cNvSpPr txBox="1"/>
          <p:nvPr/>
        </p:nvSpPr>
        <p:spPr>
          <a:xfrm>
            <a:off x="20884896" y="7479792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zh-TW" altLang="en-US" sz="4000" b="1">
                <a:solidFill>
                  <a:srgbClr val="FFFFFF"/>
                </a:solidFill>
              </a:rPr>
              <a:t>討論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20884896" y="9069832"/>
            <a:ext cx="7927848" cy="382015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zh-TW" altLang="en-US" sz="3200"/>
              <a:t>糞便菌叢移植重現了膽酸改變與肝臟脂質堆積，支持菌相變化是上游原因，而非高脂飲食的伴隨現象。</a:t>
            </a:r>
          </a:p>
          <a:p>
            <a:pPr eaLnBrk="1" hangingPunct="1">
              <a:lnSpc>
                <a:spcPct val="145000"/>
              </a:lnSpc>
              <a:spcBef>
                <a:spcPts val="1120"/>
              </a:spcBef>
            </a:pPr>
            <a:r>
              <a:rPr lang="zh-TW" altLang="en-US" sz="3200"/>
              <a:t>FXR 促效劑只部分逆轉肝臟脂質堆積，顯示可能還有其他路徑（如 TGR5 訊息）參與。</a:t>
            </a:r>
          </a:p>
        </p:txBody>
      </p:sp>
      <p:sp>
        <p:nvSpPr>
          <p:cNvPr id="53" name="Rectangle 52"/>
          <p:cNvSpPr/>
          <p:nvPr/>
        </p:nvSpPr>
        <p:spPr>
          <a:xfrm>
            <a:off x="20336256" y="16304894"/>
            <a:ext cx="9025128" cy="8845423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4" name="Rectangle 53"/>
          <p:cNvSpPr/>
          <p:nvPr/>
        </p:nvSpPr>
        <p:spPr>
          <a:xfrm>
            <a:off x="20336256" y="16304894"/>
            <a:ext cx="9025128" cy="1041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5" name="TextBox 54"/>
          <p:cNvSpPr txBox="1"/>
          <p:nvPr/>
        </p:nvSpPr>
        <p:spPr>
          <a:xfrm>
            <a:off x="20884896" y="16304894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zh-TW" altLang="en-US" sz="4000" b="1">
                <a:solidFill>
                  <a:srgbClr val="FFFFFF"/>
                </a:solidFill>
              </a:rPr>
              <a:t>結論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20884896" y="17894935"/>
            <a:ext cx="7927848" cy="670674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zh-TW" altLang="en-US" sz="3600"/>
              <a:t>1．高脂飲食誘發菌相失調並改變膽酸組成。</a:t>
            </a:r>
          </a:p>
          <a:p>
            <a:pPr eaLnBrk="1" hangingPunct="1">
              <a:lnSpc>
                <a:spcPct val="145000"/>
              </a:lnSpc>
              <a:spcBef>
                <a:spcPts val="1440"/>
              </a:spcBef>
            </a:pPr>
            <a:r>
              <a:rPr lang="zh-TW" altLang="en-US" sz="3600"/>
              <a:t>2．結合型膽酸增加會抑制肝臟 FXR 訊息。</a:t>
            </a:r>
          </a:p>
          <a:p>
            <a:pPr eaLnBrk="1" hangingPunct="1">
              <a:lnSpc>
                <a:spcPct val="145000"/>
              </a:lnSpc>
              <a:spcBef>
                <a:spcPts val="1440"/>
              </a:spcBef>
            </a:pPr>
            <a:r>
              <a:rPr lang="zh-TW" altLang="en-US" sz="3600"/>
              <a:t>3．恢復 FXR 訊息可部分逆轉肝脂堆積。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0336256" y="25836118"/>
            <a:ext cx="9025128" cy="6734683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8" name="Rectangle 57"/>
          <p:cNvSpPr/>
          <p:nvPr/>
        </p:nvSpPr>
        <p:spPr>
          <a:xfrm>
            <a:off x="20336256" y="25836118"/>
            <a:ext cx="9025128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9" name="TextBox 58"/>
          <p:cNvSpPr txBox="1"/>
          <p:nvPr/>
        </p:nvSpPr>
        <p:spPr>
          <a:xfrm>
            <a:off x="20884896" y="25836118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zh-TW" altLang="en-US" sz="4000" b="1">
                <a:solidFill>
                  <a:srgbClr val="FFFFFF"/>
                </a:solidFill>
              </a:rPr>
              <a:t>參考文獻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20884896" y="27426158"/>
            <a:ext cx="7927848" cy="24155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  <a:spcBef>
                <a:spcPts val="0"/>
              </a:spcBef>
            </a:pPr>
            <a:r>
              <a:rPr lang="zh-TW" altLang="en-US" sz="2200">
                <a:solidFill>
                  <a:srgbClr val="5F6B78"/>
                </a:solidFill>
              </a:rPr>
              <a:t>[1] Author, A., &amp; Author, B. (Year). Title. Journal, Volume(Issue), pages.</a:t>
            </a:r>
          </a:p>
          <a:p>
            <a:pPr eaLnBrk="1" hangingPunct="1">
              <a:lnSpc>
                <a:spcPct val="135000"/>
              </a:lnSpc>
              <a:spcBef>
                <a:spcPts val="400"/>
              </a:spcBef>
            </a:pPr>
            <a:r>
              <a:rPr lang="zh-TW" altLang="en-US" sz="2200">
                <a:solidFill>
                  <a:srgbClr val="5F6B78"/>
                </a:solidFill>
              </a:rPr>
              <a:t>[2] Author, A., &amp; Author, B. (Year). Title. Journal, Volume(Issue), pages.</a:t>
            </a:r>
          </a:p>
          <a:p>
            <a:pPr eaLnBrk="1" hangingPunct="1">
              <a:lnSpc>
                <a:spcPct val="135000"/>
              </a:lnSpc>
              <a:spcBef>
                <a:spcPts val="400"/>
              </a:spcBef>
            </a:pPr>
            <a:r>
              <a:rPr lang="zh-TW" altLang="en-US" sz="2200">
                <a:solidFill>
                  <a:srgbClr val="5F6B78"/>
                </a:solidFill>
              </a:rPr>
              <a:t>[3] 作者 A、作者 B（年份）。文獻題目。期刊名稱，卷（期），頁碼。</a:t>
            </a:r>
          </a:p>
        </p:txBody>
      </p:sp>
      <p:sp>
        <p:nvSpPr>
          <p:cNvPr id="61" name="Rectangle 60"/>
          <p:cNvSpPr/>
          <p:nvPr/>
        </p:nvSpPr>
        <p:spPr>
          <a:xfrm>
            <a:off x="20336256" y="33256600"/>
            <a:ext cx="9025128" cy="7717663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62" name="Rectangle 61"/>
          <p:cNvSpPr/>
          <p:nvPr/>
        </p:nvSpPr>
        <p:spPr>
          <a:xfrm>
            <a:off x="20336256" y="33256600"/>
            <a:ext cx="9025128" cy="1041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63" name="TextBox 62"/>
          <p:cNvSpPr txBox="1"/>
          <p:nvPr/>
        </p:nvSpPr>
        <p:spPr>
          <a:xfrm>
            <a:off x="20884896" y="33256600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zh-TW" altLang="en-US" sz="4000" b="1">
                <a:solidFill>
                  <a:srgbClr val="FFFFFF"/>
                </a:solidFill>
              </a:rPr>
              <a:t>致謝與聯絡</a:t>
            </a:r>
          </a:p>
        </p:txBody>
      </p:sp>
      <p:sp>
        <p:nvSpPr>
          <p:cNvPr id="64" name="Rectangle 63"/>
          <p:cNvSpPr/>
          <p:nvPr/>
        </p:nvSpPr>
        <p:spPr>
          <a:xfrm>
            <a:off x="20884896" y="34846640"/>
            <a:ext cx="7927848" cy="2331720"/>
          </a:xfrm>
          <a:prstGeom prst="rect">
            <a:avLst/>
          </a:prstGeom>
          <a:solidFill>
            <a:srgbClr val="FFFFFF"/>
          </a:solidFill>
          <a:ln w="25400">
            <a:solidFill>
              <a:srgbClr val="B8C1C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65" name="TextBox 64"/>
          <p:cNvSpPr txBox="1"/>
          <p:nvPr/>
        </p:nvSpPr>
        <p:spPr>
          <a:xfrm>
            <a:off x="20884896" y="34846640"/>
            <a:ext cx="7927848" cy="23317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zh-TW" altLang="en-US" sz="2400">
                <a:solidFill>
                  <a:schemeClr val="accent4"/>
                </a:solidFill>
              </a:rPr>
              <a:t>插入 QR Code：論文／實驗室網頁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20884896" y="37452680"/>
            <a:ext cx="7927848" cy="792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TW" altLang="en-US" sz="2400">
                <a:solidFill>
                  <a:srgbClr val="5F6B78"/>
                </a:solidFill>
              </a:rPr>
              <a:t>本研究承蒙國科會計畫補助（NSTC XXX-XXXX-B-XXX-XXX）。聯絡作者：name@university.edu.tw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0275784" cy="384048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" name="TextBox 2"/>
          <p:cNvSpPr txBox="1"/>
          <p:nvPr/>
        </p:nvSpPr>
        <p:spPr>
          <a:xfrm>
            <a:off x="914400" y="548640"/>
            <a:ext cx="28446984" cy="2743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7040" b="1">
                <a:solidFill>
                  <a:srgbClr val="FFFFFF"/>
                </a:solidFill>
              </a:rPr>
              <a:t>使用說明（本頁不列印）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4754880"/>
            <a:ext cx="28446984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zh-TW" altLang="en-US" sz="3200" b="1">
                <a:solidFill>
                  <a:schemeClr val="accent1"/>
                </a:solidFill>
              </a:rPr>
              <a:t>尺寸</a:t>
            </a:r>
          </a:p>
          <a:p>
            <a:pPr eaLnBrk="1" hangingPunct="1">
              <a:lnSpc>
                <a:spcPct val="140000"/>
              </a:lnSpc>
              <a:spcBef>
                <a:spcPts val="600"/>
              </a:spcBef>
            </a:pPr>
            <a:r>
              <a:rPr lang="zh-TW" altLang="en-US" sz="3200"/>
              <a:t>A0 直式（841 × 1189 mm）。需要其他尺寸請下載對應檔案，不要直接縮放頁面，否則字級比例會跑掉。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7498079"/>
            <a:ext cx="28446984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zh-TW" altLang="en-US" sz="3200" b="1">
                <a:solidFill>
                  <a:schemeClr val="accent1"/>
                </a:solidFill>
              </a:rPr>
              <a:t>字級</a:t>
            </a:r>
          </a:p>
          <a:p>
            <a:pPr eaLnBrk="1" hangingPunct="1">
              <a:lnSpc>
                <a:spcPct val="140000"/>
              </a:lnSpc>
              <a:spcBef>
                <a:spcPts val="600"/>
              </a:spcBef>
            </a:pPr>
            <a:r>
              <a:rPr lang="zh-TW" altLang="en-US" sz="3200"/>
              <a:t>標題約 88 pt，區塊標題約 40 pt，內文約 32 pt，圖說約 24 pt；在 1–2 公尺外可以看清內文。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10241280"/>
            <a:ext cx="28446984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zh-TW" altLang="en-US" sz="3200" b="1">
                <a:solidFill>
                  <a:schemeClr val="accent1"/>
                </a:solidFill>
              </a:rPr>
              <a:t>換色</a:t>
            </a:r>
          </a:p>
          <a:p>
            <a:pPr eaLnBrk="1" hangingPunct="1">
              <a:lnSpc>
                <a:spcPct val="140000"/>
              </a:lnSpc>
              <a:spcBef>
                <a:spcPts val="600"/>
              </a:spcBef>
            </a:pPr>
            <a:r>
              <a:rPr lang="zh-TW" altLang="en-US" sz="3200"/>
              <a:t>所有顏色都綁定佈景主題色彩：設計 → 變化 → 色彩，選一套配色即可整體更換。也可以直接下載其他預設配色的檔案。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12984480"/>
            <a:ext cx="28446984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zh-TW" altLang="en-US" sz="3200" b="1">
                <a:solidFill>
                  <a:schemeClr val="accent1"/>
                </a:solidFill>
              </a:rPr>
              <a:t>替換內容</a:t>
            </a:r>
          </a:p>
          <a:p>
            <a:pPr eaLnBrk="1" hangingPunct="1">
              <a:lnSpc>
                <a:spcPct val="140000"/>
              </a:lnSpc>
              <a:spcBef>
                <a:spcPts val="600"/>
              </a:spcBef>
            </a:pPr>
            <a:r>
              <a:rPr lang="zh-TW" altLang="en-US" sz="3200"/>
              <a:t>研究內容與資料皆為虛構範例。圖表與表格都是 PowerPoint 原生物件：圖表按右鍵 →「編輯資料」即可改數字。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15727680"/>
            <a:ext cx="28446984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zh-TW" altLang="en-US" sz="3200" b="1">
                <a:solidFill>
                  <a:schemeClr val="accent1"/>
                </a:solidFill>
              </a:rPr>
              <a:t>插入圖片</a:t>
            </a:r>
          </a:p>
          <a:p>
            <a:pPr eaLnBrk="1" hangingPunct="1">
              <a:lnSpc>
                <a:spcPct val="140000"/>
              </a:lnSpc>
              <a:spcBef>
                <a:spcPts val="600"/>
              </a:spcBef>
            </a:pPr>
            <a:r>
              <a:rPr lang="zh-TW" altLang="en-US" sz="3200"/>
              <a:t>範例圖按右鍵 →「變更圖片」即可替換；虛線框處刪除外框後，插入你的流程圖或 QR Code。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18470880"/>
            <a:ext cx="28446984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zh-TW" altLang="en-US" sz="3200" b="1">
                <a:solidFill>
                  <a:schemeClr val="accent1"/>
                </a:solidFill>
              </a:rPr>
              <a:t>列印</a:t>
            </a:r>
          </a:p>
          <a:p>
            <a:pPr eaLnBrk="1" hangingPunct="1">
              <a:lnSpc>
                <a:spcPct val="140000"/>
              </a:lnSpc>
              <a:spcBef>
                <a:spcPts val="600"/>
              </a:spcBef>
            </a:pPr>
            <a:r>
              <a:rPr lang="zh-TW" altLang="en-US" sz="3200"/>
              <a:t>檔案 → 匯出 → 建立 PDF，列印時只選第 1 頁；交給輸出中心時請註明成品尺寸。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21579839"/>
            <a:ext cx="28446984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3200" b="1">
                <a:solidFill>
                  <a:schemeClr val="accent2"/>
                </a:solidFill>
              </a:rPr>
              <a:t>範例圖的生成提示詞（點連結開啟 SciDraw AI，提示詞會自動填好）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23042880"/>
            <a:ext cx="28446984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zh-TW" altLang="en-US" sz="2400" b="1"/>
              <a:t>研究背景示意圖　</a:t>
            </a:r>
            <a:r>
              <a:rPr lang="zh-TW" altLang="en-US" sz="2400" b="1">
                <a:solidFill>
                  <a:schemeClr val="accent1"/>
                </a:solidFill>
                <a:hlinkClick r:id="rId2"/>
              </a:rPr>
              <a:t>開啟 SciDraw AI →</a:t>
            </a:r>
          </a:p>
          <a:p>
            <a:pPr eaLnBrk="1" hangingPunct="1">
              <a:lnSpc>
                <a:spcPct val="135000"/>
              </a:lnSpc>
              <a:spcBef>
                <a:spcPts val="600"/>
              </a:spcBef>
            </a:pPr>
            <a:r>
              <a:rPr lang="zh-TW" altLang="en-US" sz="2400">
                <a:solidFill>
                  <a:srgbClr val="5F6B78"/>
                </a:solidFill>
              </a:rPr>
              <a:t>繪製一張「腸–肝軸」研究背景示意圖，扁平向量風格，白色背景，以深藍與青綠為主色，少量琥珀色強調。由左至右共四個步驟，以箭頭連接：①「高脂飲食」；②「腸道菌相失調」，旁邊以小字標註「有益菌減少」「伺機菌增加」；③「膽酸組成改變」；④經「門靜脈」進入肝臟，標註「肝細胞脂滴堆積」。左側畫腸道與菌群，右側畫肝臟及一個放大的肝細胞。圖中不要寫標題，只保留上述繁體中文標籤，每個標籤只出現一次，字數精簡、字體清晰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27614880"/>
            <a:ext cx="28446984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zh-TW" altLang="en-US" sz="2400" b="1"/>
              <a:t>機制模型圖　</a:t>
            </a:r>
            <a:r>
              <a:rPr lang="zh-TW" altLang="en-US" sz="2400" b="1">
                <a:solidFill>
                  <a:schemeClr val="accent1"/>
                </a:solidFill>
                <a:hlinkClick r:id="rId3"/>
              </a:rPr>
              <a:t>開啟 SciDraw AI →</a:t>
            </a:r>
          </a:p>
          <a:p>
            <a:pPr eaLnBrk="1" hangingPunct="1">
              <a:lnSpc>
                <a:spcPct val="135000"/>
              </a:lnSpc>
              <a:spcBef>
                <a:spcPts val="600"/>
              </a:spcBef>
            </a:pPr>
            <a:r>
              <a:rPr lang="zh-TW" altLang="en-US" sz="2400">
                <a:solidFill>
                  <a:srgbClr val="5F6B78"/>
                </a:solidFill>
              </a:rPr>
              <a:t>繪製一張機制模型圖，扁平向量風格，白色背景，深藍、青綠、琥珀配色。畫面分為上下兩部分。上半部「腸道」：「高脂飲食」→「腸道菌相失調」→「膽鹽水解酶活性下降」→「結合型膽酸比例上升」。下半部「肝細胞」：「FXR 活化減弱」→「SHP 表現下降」→「SREBP-1c 上調」→「脂肪酸合成增加」→「脂滴堆積」。上下兩部分以一個向下的箭頭相連，標註「門靜脈」。所有箭頭一律用深藍色表示「促進／導致」，不要使用抑制符號，也不要畫圖例。每個標籤只出現一次，使用繁體中文，圖中不要寫標題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ciDraw AI Academic">
  <a:themeElements>
    <a:clrScheme name="SciDraw AI Academic">
      <a:dk1>
        <a:srgbClr val="1F2329"/>
      </a:dk1>
      <a:lt1>
        <a:srgbClr val="FFFFFF"/>
      </a:lt1>
      <a:dk2>
        <a:srgbClr val="1B3A5C"/>
      </a:dk2>
      <a:lt2>
        <a:srgbClr val="F2F4F7"/>
      </a:lt2>
      <a:accent1>
        <a:srgbClr val="1F4E8C"/>
      </a:accent1>
      <a:accent2>
        <a:srgbClr val="1A8C7E"/>
      </a:accent2>
      <a:accent3>
        <a:srgbClr val="D99A2B"/>
      </a:accent3>
      <a:accent4>
        <a:srgbClr val="8A96A3"/>
      </a:accent4>
      <a:accent5>
        <a:srgbClr val="C0443A"/>
      </a:accent5>
      <a:accent6>
        <a:srgbClr val="5B4B8A"/>
      </a:accent6>
      <a:hlink>
        <a:srgbClr val="1F4E8C"/>
      </a:hlink>
      <a:folHlink>
        <a:srgbClr val="5B4B8A"/>
      </a:folHlink>
    </a:clrScheme>
    <a:fontScheme name="SciDraw AI Academic">
      <a:majorFont>
        <a:latin typeface="Arial"/>
        <a:ea typeface="Microsoft JhengHei"/>
        <a:cs typeface=""/>
        <a:font script="Hant" typeface="Microsoft JhengHei"/>
      </a:majorFont>
      <a:minorFont>
        <a:latin typeface="Arial"/>
        <a:ea typeface="Microsoft JhengHei"/>
        <a:cs typeface=""/>
        <a:font script="Hant" typeface="Microsoft JhengHei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學術海報範本（標準版，A0 直式（841 × 1189 mm））· SciDraw AI</dc:title>
  <dc:subject/>
  <dc:creator>SciDraw AI</dc:creator>
  <cp:keywords>SciDraw AI; 學術海報; 海報發表; poster; 簡報範本</cp:keywords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