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對照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突觸密度</c:v>
                </c:pt>
                <c:pt idx="1">
                  <c:v>微膠細胞內突觸蛋白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睡眠剝奪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突觸密度</c:v>
                </c:pt>
                <c:pt idx="1">
                  <c:v>微膠細胞內突觸蛋白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162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相對於對照組（%）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對照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第 1 天</c:v>
                </c:pt>
                <c:pt idx="1">
                  <c:v>第 2 天</c:v>
                </c:pt>
                <c:pt idx="2">
                  <c:v>第 3 天</c:v>
                </c:pt>
                <c:pt idx="3">
                  <c:v>第 4 天</c:v>
                </c:pt>
                <c:pt idx="4">
                  <c:v>第 5 天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52</c:v>
                </c:pt>
                <c:pt idx="2">
                  <c:v>66</c:v>
                </c:pt>
                <c:pt idx="3">
                  <c:v>78</c:v>
                </c:pt>
                <c:pt idx="4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睡眠剝奪</c:v>
                </c:pt>
              </c:strCache>
            </c:strRef>
          </c:tx>
          <c:spPr>
            <a:ln w="28575">
              <a:solidFill>
                <a:schemeClr val="accent5"/>
              </a:solidFill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第 1 天</c:v>
                </c:pt>
                <c:pt idx="1">
                  <c:v>第 2 天</c:v>
                </c:pt>
                <c:pt idx="2">
                  <c:v>第 3 天</c:v>
                </c:pt>
                <c:pt idx="3">
                  <c:v>第 4 天</c:v>
                </c:pt>
                <c:pt idx="4">
                  <c:v>第 5 天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</c:v>
                </c:pt>
                <c:pt idx="1">
                  <c:v>41</c:v>
                </c:pt>
                <c:pt idx="2">
                  <c:v>48</c:v>
                </c:pt>
                <c:pt idx="3">
                  <c:v>55</c:v>
                </c:pt>
                <c:pt idx="4">
                  <c:v>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睡眠剝奪 + 抑制吞噬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第 1 天</c:v>
                </c:pt>
                <c:pt idx="1">
                  <c:v>第 2 天</c:v>
                </c:pt>
                <c:pt idx="2">
                  <c:v>第 3 天</c:v>
                </c:pt>
                <c:pt idx="3">
                  <c:v>第 4 天</c:v>
                </c:pt>
                <c:pt idx="4">
                  <c:v>第 5 天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48</c:v>
                </c:pt>
                <c:pt idx="2">
                  <c:v>60</c:v>
                </c:pt>
                <c:pt idx="3">
                  <c:v>70</c:v>
                </c:pt>
                <c:pt idx="4">
                  <c:v>78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訓練天數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2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正確率（%）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對照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突觸密度</c:v>
                </c:pt>
                <c:pt idx="1">
                  <c:v>記憶測試正確率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僅活化吞噬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突觸密度</c:v>
                </c:pt>
                <c:pt idx="1">
                  <c:v>記憶測試正確率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81</c:v>
                </c:pt>
                <c:pt idx="1">
                  <c:v>63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數值（示意）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【這一頁】20 秒：報出論文題目、期刊與年份。中文譯名方便大家快速理解，原文題目保留在下方。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本頁為使用說明，已設為隱藏投影片，讀完即可刪除。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分鐘：右側「為什麼選這篇」最重要——它決定大家接下來用什麼角度聽。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分鐘：用「已知 → 未知 → 本文的問題」三步把聽眾帶進這篇論文。</a:t>
            </a:r>
          </a:p>
          <a:p>
            <a:r>
              <a:t>【提示】自己畫的示意圖要標明「報告者繪製」，與原文圖片區分。</a:t>
            </a:r>
          </a:p>
          <a:p>
            <a:r>
              <a:t>【插圖提示詞】範例圖就是用下面這段提示詞產生的。點圖下方連結會自動填好：</a:t>
            </a:r>
          </a:p>
          <a:p>
            <a:r>
              <a:t>繪製一張研究背景示意圖，說明「睡眠剝奪可能透過微膠細胞吞噬突觸而影響記憶鞏固」，扁平向量風格，白色背景，深藍、青綠配色，少量琥珀色強調。由左至右四個步驟，以深藍色箭頭連接：①「睡眠剝奪」，畫一個時鐘和睜著眼的小鼠；②「微膠細胞活化」，畫一個伸出突起的微膠細胞；③「突觸遭吞噬」，畫微膠細胞包覆一個突觸；④「記憶鞏固受損」，畫一個海馬迴輪廓和向下的箭頭。每個標籤只出現一次，使用繁體中文，圖中不要寫標題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分鐘：把整篇論文的實驗邏輯講清楚，後面的逐圖解讀就是在填這張表。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 分鐘：依右側「看什麼 → 關鍵比較 → 說明了什麼」三步讀圖，最後給出證據強度。</a:t>
            </a:r>
          </a:p>
          <a:p>
            <a:r>
              <a:t>【提示】左側示意圖表只用來示範版面，請換成原文 Figure 2 截圖並註明來源。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 分鐘：這是全文最關鍵的一張圖，注意是「部分逆轉」——代表還有其他機制參與。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分鐘：說完結論後，主動提出藥物脫靶的可能——這正是討論時的好問題。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分鐘：把「論文說了什麼」和「資料證明了什麼」分開，這是書報討論最有價值的部分。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分鐘：講限制不是挑毛病，而是說清楚「如果換我們來做，會怎麼補上這一步」。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分鐘：這一頁讓書報討論從「介紹別人的研究」變成「推進我們自己的研究」。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【這一頁】停在這一頁帶討論。問題要具體、答得出來，最好與本實驗室的研究相關。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【這一頁】報告結束，把原文出處留在螢幕上，方便大家會後查閱。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【這一頁】隱藏頁，放映時不會出現。被問到方法細節時依頁碼叫出。</a:t>
            </a:r>
          </a:p>
          <a:p/>
          <a:p>
            <a:r>
              <a:t>SciDraw AI 學術簡報範本 · sci-draw.com · 範例版：範例論文為虛構，僅用於示範每頁的寫法。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 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 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 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区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-TW/ai-drawing?prompt=journal-club-background&amp;utm_source=template&amp;utm_medium=pptx&amp;utm_campaign=journal-club-zh-TW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zh-TW/sci-vis?utm_source=template&amp;utm_medium=pptx&amp;utm_campaign=journal-club-zh-TW&amp;utm_content=figure-2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zh-TW/sci-vis?utm_source=template&amp;utm_medium=pptx&amp;utm_campaign=journal-club-zh-TW&amp;utm_content=figure-3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hyperlink" Target="https://sci-draw.com/zh-TW/sci-vis?utm_source=template&amp;utm_medium=pptx&amp;utm_campaign=journal-club-zh-TW&amp;utm_content=figure-4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書報討論 · Journal Club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睡眠剝奪透過微膠細胞吞噬突觸損害記憶鞏固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原文</a:t>
            </a:r>
            <a:r>
              <a:rPr lang="zh-TW" altLang="en-US" sz="1500"/>
              <a:t>	Sleep deprivation impairs memory consolidation via microglial synapse engulfment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出處</a:t>
            </a:r>
            <a:r>
              <a:rPr lang="zh-TW" altLang="en-US"/>
              <a:t>	範例作者 et al.，期刊名稱，2026（範例論文）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報告者</a:t>
            </a:r>
            <a:r>
              <a:rPr lang="zh-TW" altLang="en-US"/>
              <a:t>	XXX	</a:t>
            </a:r>
            <a:r>
              <a:rPr lang="zh-TW" altLang="en-US">
                <a:solidFill>
                  <a:srgbClr val="5F6B78"/>
                </a:solidFill>
              </a:rPr>
              <a:t>日期</a:t>
            </a:r>
            <a:r>
              <a:rPr lang="zh-TW" altLang="en-US"/>
              <a:t>	2026 年 X 月 X 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使用說明 · 本頁放映時自動隱藏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書報討論如何使用這份範本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1  時間與頁數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書報討論一般 20–30 分鐘、12–16 頁。逐圖解讀占一半時間，不要把摘要逐句翻譯一遍。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2"/>
                </a:solidFill>
              </a:rPr>
              <a:t>2  原文圖片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逐圖解讀頁左側的示意圖表請換成原文截圖，並在圖下註明來源；不要把原文圖片重畫後當成自己的結果。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3"/>
                </a:solidFill>
              </a:rPr>
              <a:t>3  評論而非複述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「證據強度」「亮點與限制」兩頁決定這次報告的品質：說清楚哪些結論證據充分、哪些仍屬推測。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6"/>
                </a:solidFill>
              </a:rPr>
              <a:t>4  回到自己的研究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最後兩頁寫「對本實驗室研究的啟發」與「討論問題」，討論才有著力點。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論文概覽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論文基本資訊與選讀理由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603504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63040"/>
                <a:gridCol w="4572000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項目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內容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期刊與年份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期刊名稱，2026（範例）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研究團隊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範例作者 et al.，XX 大學神經科學研究所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研究對象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小鼠；海馬迴 CA1 區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主要方法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睡眠剝奪模式、突觸標記影像、行為測試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6903720" y="1737360"/>
            <a:ext cx="4736592" cy="4297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269480" y="2011680"/>
            <a:ext cx="402336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1800" b="1">
                <a:solidFill>
                  <a:srgbClr val="F2C66D"/>
                </a:solidFill>
              </a:rPr>
              <a:t>為什麼選這篇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zh-TW" altLang="en-US" sz="1800">
                <a:solidFill>
                  <a:srgbClr val="FFFFFF"/>
                </a:solidFill>
              </a:rPr>
              <a:t>1．與本實驗室「睡眠與突觸可塑性」研究直接相關。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TW" altLang="en-US" sz="1800">
                <a:solidFill>
                  <a:srgbClr val="FFFFFF"/>
                </a:solidFill>
              </a:rPr>
              <a:t>2．提出一個可檢驗的細胞機制：微膠細胞吞噬突觸。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zh-TW" altLang="en-US" sz="1800">
                <a:solidFill>
                  <a:srgbClr val="FFFFFF"/>
                </a:solidFill>
              </a:rPr>
              <a:t>3．突觸定量方法可直接應用在我們的實驗。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02 研究問題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研究背景：睡眠不足為什麼會損害記憶？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700" b="1">
                <a:solidFill>
                  <a:schemeClr val="accent1"/>
                </a:solidFill>
              </a:rPr>
              <a:t>已知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睡眠剝奪會削弱記憶鞏固，並伴隨海馬迴突觸數量下降。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5"/>
                </a:solidFill>
              </a:rPr>
              <a:t>未知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突觸減少是「生成變少」還是「被主動清除」？由哪一類細胞執行？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2"/>
                </a:solidFill>
              </a:rPr>
              <a:t>本文的問題</a:t>
            </a:r>
          </a:p>
          <a:p>
            <a:pPr eaLnBrk="1" hangingPunct="1">
              <a:spcBef>
                <a:spcPts val="200"/>
              </a:spcBef>
            </a:pPr>
            <a:r>
              <a:rPr lang="zh-TW" altLang="en-US" sz="1700"/>
              <a:t>微膠細胞吞噬突觸，是否是睡眠剝奪損害記憶的原因？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562753"/>
            <a:ext cx="6565391" cy="2235413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 1　本文提出的假說示意圖（報告者繪製，非原文圖）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用一張示意圖講清楚論文的假說，提示詞已預先填好。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開啟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02 研究問題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研究設計：從相關到因果的三步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828800"/>
            <a:ext cx="324612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600" b="1">
                <a:solidFill>
                  <a:schemeClr val="accent1"/>
                </a:solidFill>
              </a:rPr>
              <a:t>現象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 b="1">
                <a:solidFill>
                  <a:srgbClr val="5F6B78"/>
                </a:solidFill>
              </a:rPr>
              <a:t>Figure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700"/>
              <a:t>睡眠剝奪 6 h 後，海馬迴突觸密度下降，微膠細胞內的突觸蛋白增加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867911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288536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288536" y="1828800"/>
            <a:ext cx="324612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08575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600" b="1">
                <a:solidFill>
                  <a:schemeClr val="accent2"/>
                </a:solidFill>
              </a:rPr>
              <a:t>介入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25896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 b="1">
                <a:solidFill>
                  <a:srgbClr val="5F6B78"/>
                </a:solidFill>
              </a:rPr>
              <a:t>Figure 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08575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700"/>
              <a:t>抑制微膠細胞吞噬後，突觸流失與記憶受損皆部分逆轉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7607807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8028431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028431" y="1828800"/>
            <a:ext cx="324612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348471" y="2103120"/>
            <a:ext cx="1463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600" b="1">
                <a:solidFill>
                  <a:schemeClr val="accent3"/>
                </a:solidFill>
              </a:rPr>
              <a:t>驗證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65792" y="2212848"/>
            <a:ext cx="12344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500" b="1">
                <a:solidFill>
                  <a:srgbClr val="5F6B78"/>
                </a:solidFill>
              </a:rPr>
              <a:t>Figure 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48471" y="2880360"/>
            <a:ext cx="2606039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700"/>
              <a:t>只活化微膠細胞吞噬、不剝奪睡眠，也能造成記憶下降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57784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548640" y="5577840"/>
            <a:ext cx="82296" cy="5669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914400" y="5577840"/>
            <a:ext cx="10545775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邏輯  </a:t>
            </a:r>
            <a:r>
              <a:rPr lang="zh-TW" altLang="en-US" sz="1800"/>
              <a:t>先證明「相關」，再以介入證明「必要」，最後以獨立操作證明「充分」。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逐圖解讀 · Figure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現象：睡眠剝奪後突觸變少，微膠細胞「吃進」更多突觸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示意圖表：請換成原文 Figure 2 截圖，並註明「圖片來源：作者，期刊，年份」。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想把原文資料重畫成統一風格的圖？可以在 SciVis 繪圖。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在 SciVis 中開啟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看什麼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突觸密度與微膠細胞內突觸蛋白兩項指標，皆以對照組為 100%。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關鍵比較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睡眠剝奪組突觸密度下降約 22%，微膠細胞內突觸蛋白增加約 60%。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說明了什麼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突觸減少與微膠細胞吞噬同時發生，但此時仍只是相關。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 b="1">
                <a:solidFill>
                  <a:srgbClr val="A86F10"/>
                </a:solidFill>
              </a:rPr>
              <a:t>證據強度　</a:t>
            </a:r>
            <a:r>
              <a:rPr lang="zh-TW" altLang="en-US" sz="1600"/>
              <a:t>中：相關性證據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逐圖解讀 · Figure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介入：抑制吞噬後，記憶受損被部分逆轉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示意圖表：請換成原文 Figure 3 截圖，並註明「圖片來源：作者，期刊，年份」。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想把原文資料重畫成統一風格的圖？可以在 SciVis 繪圖。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在 SciVis 中開啟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看什麼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三組小鼠在 5 天訓練中的正確率變化。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關鍵比較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睡眠剝奪組第 5 天正確率約 60%；抑制吞噬後回升到約 78%，接近對照組。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說明了什麼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微膠細胞吞噬是睡眠剝奪損害記憶的「必要」環節之一。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 b="1">
                <a:solidFill>
                  <a:srgbClr val="A86F10"/>
                </a:solidFill>
              </a:rPr>
              <a:t>證據強度　</a:t>
            </a:r>
            <a:r>
              <a:rPr lang="zh-TW" altLang="en-US" sz="1600"/>
              <a:t>較強：介入證據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逐圖解讀 · Figure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驗證：不剝奪睡眠、只活化吞噬，也會導致記憶下降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>
                <a:solidFill>
                  <a:srgbClr val="5F6B78"/>
                </a:solidFill>
              </a:rPr>
              <a:t>示意圖表：請換成原文 Figure 4 截圖，並註明「圖片來源：作者，期刊，年份」。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想把原文資料重畫成統一風格的圖？可以在 SciVis 繪圖。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在 SciVis 中開啟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看什麼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8120" y="22585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在睡眠正常的小鼠中，以藥物單獨活化微膠細胞吞噬。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18120" y="3044952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關鍵比較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18120" y="34290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突觸密度下降約 19%，記憶測試正確率由 84% 降至 63%。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18120" y="4215384"/>
            <a:ext cx="3566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 b="1">
                <a:solidFill>
                  <a:schemeClr val="accent1"/>
                </a:solidFill>
              </a:rPr>
              <a:t>說明了什麼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18120" y="45994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1600"/>
              <a:t>吞噬增加「足以」造成記憶受損，支持因果關係。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18120" y="5404104"/>
            <a:ext cx="3566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 b="1">
                <a:solidFill>
                  <a:srgbClr val="A86F10"/>
                </a:solidFill>
              </a:rPr>
              <a:t>證據強度　</a:t>
            </a:r>
            <a:r>
              <a:rPr lang="zh-TW" altLang="en-US" sz="1600"/>
              <a:t>較強，但藥物可能脫靶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評論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主要結論與證據強度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244632"/>
                <a:gridCol w="3630899"/>
                <a:gridCol w="2218883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本文結論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支持證據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證據強度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睡眠剝奪導致海馬迴突觸減少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Figure 2：突觸標記定量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★★★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微膠細胞吞噬是必要環節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Figure 3：抑制吞噬後部分逆轉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吞噬增加足以損害記憶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Figure 4：單獨活化吞噬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此機制同樣適用於人類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討論段落的推測，無直接資料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★☆☆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80644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★★★ 證據充分　★★☆ 證據較強，但有其他解釋　★☆☆ 推測，缺少直接證據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評論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亮點與限制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2"/>
                </a:solidFill>
              </a:rPr>
              <a:t>亮點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實驗邏輯完整：相關 → 必要 → 充分。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TW" altLang="en-US" sz="1800">
                <a:solidFill>
                  <a:schemeClr val="dk1"/>
                </a:solidFill>
              </a:rPr>
              <a:t>突觸定量細緻，同時計算突觸前與突觸後標記。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TW" altLang="en-US" sz="1800">
                <a:solidFill>
                  <a:schemeClr val="dk1"/>
                </a:solidFill>
              </a:rPr>
              <a:t>行為與細胞層次的證據互相印證。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5"/>
                </a:solidFill>
              </a:rPr>
              <a:t>限制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只使用雄性小鼠，性別差異未知。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TW" altLang="en-US" sz="1800">
                <a:solidFill>
                  <a:schemeClr val="dk1"/>
                </a:solidFill>
              </a:rPr>
              <a:t>吞噬抑制劑與活化劑可能有脫靶效應，缺少基因層次的驗證。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TW" altLang="en-US" sz="1800">
                <a:solidFill>
                  <a:schemeClr val="dk1"/>
                </a:solidFill>
              </a:rPr>
              <a:t>「部分逆轉」表示還有其他機制，文中討論不足。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05 啟發與討論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對本實驗室研究的啟發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可以借鏡的方法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突觸前、後標記共定位定量，可直接用在我們的睡眠片段化模式。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可以驗證的想法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在我們的模式中檢測微膠細胞吞噬，看是否出現同樣的變化。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可以補上的缺口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以微膠細胞專一性基因剔除小鼠取代藥物，排除脫靶效應。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05 啟發與討論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討論問題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600" b="1">
                <a:solidFill>
                  <a:srgbClr val="FFFFFF"/>
                </a:solidFill>
              </a:rPr>
              <a:t>Q1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7830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/>
              <a:t>「部分逆轉」代表還有哪些機制？我們有辦法區分嗎？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600" b="1">
                <a:solidFill>
                  <a:srgbClr val="FFFFFF"/>
                </a:solidFill>
              </a:rPr>
              <a:t>Q2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31546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/>
              <a:t>藥物脫靶的可能性有多大？基因層次的實驗該怎麼設計？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600" b="1">
                <a:solidFill>
                  <a:srgbClr val="FFFFFF"/>
                </a:solidFill>
              </a:rPr>
              <a:t>Q3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11680" y="45262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/>
              <a:t>這個機制在慢性睡眠不足中是否同樣成立？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謝謝聆聽，歡迎討論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論文：範例作者 et al.，Sleep deprivation impairs memory consolidation via microglial synapse engulfment，期刊名稱，2026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備用頁 · 放映時隱藏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補充資料：原文補充圖與方法細節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 S1　（原文補充圖，請註明來源）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700"/>
              <a:t>放大家可能追問的補充圖（Supplementary Figure）或方法細節。</a:t>
            </a:r>
          </a:p>
          <a:p>
            <a:pPr eaLnBrk="1" hangingPunct="1">
              <a:spcBef>
                <a:spcPts val="1400"/>
              </a:spcBef>
            </a:pPr>
            <a:r>
              <a:rPr lang="zh-TW" altLang="en-US" sz="1700">
                <a:solidFill>
                  <a:srgbClr val="5F6B78"/>
                </a:solidFill>
              </a:rPr>
              <a:t>例如：</a:t>
            </a:r>
            <a:r>
              <a:rPr lang="zh-TW" altLang="en-US" sz="1700"/>
              <a:t>睡眠剝奪方式、統計方法、樣本數。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實驗室 · 書報討論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書報討論簡報範本 · SciDraw AI</dc:title>
  <dc:subject>書報討論／Journal Club 簡報範本（範例版）</dc:subject>
  <dc:creator>SciDraw AI</dc:creator>
  <cp:keywords>SciDraw AI; 書報討論; Journal Club; 論文導讀; 實驗室 meeting;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