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空白銅箔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成核過電位</c:v>
                </c:pt>
                <c:pt idx="1">
                  <c:v>平台過電位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富 LiF 界面層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成核過電位</c:v>
                </c:pt>
                <c:pt idx="1">
                  <c:v>平台過電位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過電位（mV）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空白鋰負極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富 LiF 界面層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循環次數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電容量保持率（%）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【這一頁】15 秒：報題目、姓名與單位即可，座長（主持人）通常已經介紹過你。</a:t>
            </a:r>
          </a:p>
          <a:p>
            <a:r>
              <a:t>【提示】研討會題目可以比論文題目口語一些，但要包含核心結論或方法關鍵字。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本頁為使用說明，已設為隱藏投影片，讀完即可刪除。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【這一頁】30 秒：先講結論再講過程，這是研討會發表和論文口試最大的不同——聽眾在開頭最專心。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分鐘：依「為什麼重要 → 卡在哪裡 → 我們的構想」三句話講，右圖的對比一眼就懂。</a:t>
            </a:r>
          </a:p>
          <a:p>
            <a:r>
              <a:t>【插圖提示詞】範例圖就是用下面這段提示詞產生的。點圖下方連結會自動填好，換成你的材料系統即可：</a:t>
            </a:r>
          </a:p>
          <a:p>
            <a:r>
              <a:t>繪製一張鋰金屬負極問題的對比示意圖，扁平向量風格，純白色不透明背景，深藍、青綠配色，少量琥珀色強調。左右兩欄並排：左欄上方標註「傳統 SEI 膜」，畫鋰負極表面 SEI 膜破裂、鋰枝晶向上生長、脫落形成死鋰，旁邊標註「枝晶生長」「SEI 破裂」「死鋰」；右欄上方標註「富 LiF 人工界面層」，畫一層緻密均勻的界面層，下方鋰平整緻密地沉積，標註「緻密沉積」。底部畫一條橫跨兩欄的銅箔，只標註一次「銅集電器」。每個標籤只出現一次，使用繁體中文，圖中不要寫標題。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秒：不必講整個領域，只講和你最相關的兩三類方法，以及它們留下的缺口。</a:t>
            </a:r>
          </a:p>
          <a:p>
            <a:r>
              <a:t>【提示】需要引用文獻時，在表格中補上「作者，年份」，完整資訊放在備用頁。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【這一頁】30 秒：告訴聽眾接下來每一頁在回答哪一步，後面結果頁的順序與這裡一致。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秒：只講聽眾理解結果所必需的條件，詳細參數放在論文或備用頁。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分鐘：先唸標題的結論，再指左圖的數字，最後用右側 SEM 影像讓聽眾「看見」差異。</a:t>
            </a:r>
          </a:p>
          <a:p>
            <a:r>
              <a:t>【提示】SEM、TEM 等實驗影像必須使用你自己的原始影像，不要用 AI 產生。右側兩個框是預留位置，刪掉後插入真實影像即可。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分鐘：這是最重要的一張圖。先說兩條線各代表什麼，再停在第 500 次循環的對比上。</a:t>
            </a:r>
          </a:p>
          <a:p>
            <a:r>
              <a:t>【提示】右側三個數字是聽眾最可能記住的內容，務必與圖、內文一致。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分鐘：用左側機制圖把前兩頁的結果解釋成「為什麼會這樣」。</a:t>
            </a:r>
          </a:p>
          <a:p>
            <a:r>
              <a:t>【插圖提示詞】範例圖就是用下面這段提示詞產生的。點圖下方連結會自動填好：</a:t>
            </a:r>
          </a:p>
          <a:p>
            <a:r>
              <a:t>繪製一張機制示意圖，說明富 LiF 人工界面層如何穩定鋰金屬負極，扁平向量風格，白色背景，深藍、青綠、琥珀配色。畫面由上而下分為三層，占滿整個畫面寬度：頂層為「碳酸酯電解液」，其中分布著鋰離子；中間層為「富 LiF 界面層」，畫成緻密的晶粒層，鋰離子以均勻平行的深藍色箭頭向下穿過；底層為「緻密鋰沉積層」。只保留這三處繁體中文標籤，每個標籤只出現一次，放在各層左側。不要畫圖例、編號要點或其他文字，圖中不要寫標題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【這一頁】30–45 秒：研討會聽眾常問「和某某團隊的結果比起來如何」，先放一張比較表能省下很多解釋。</a:t>
            </a:r>
          </a:p>
          <a:p>
            <a:r>
              <a:t>【提示】與文獻比較時，電流密度、面積電容量與電解液條件要一致，數字才有可比性。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秒：結論逐條唸，最後回到開場那句話，前後呼應。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【這一頁】15 秒快速帶過；研討會發表的致謝比論文口試短得多。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【這一頁】停在這一頁回答提問。右側按一下圖示，插入論文或實驗室網頁的 QR Code。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【這一頁】隱藏頁，放映時不會出現。提問時依頁碼跳轉（放映中輸入頁碼後按 Enter）。</a:t>
            </a:r>
          </a:p>
          <a:p/>
          <a:p>
            <a:r>
              <a:t>SciDraw AI 學術簡報範本 · sci-draw.com · 範例版：研究內容與資料皆為虛構，僅用於示範每頁的寫法。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-TW/ai-drawing?prompt=conference-background&amp;utm_source=template&amp;utm_medium=pptx&amp;utm_campaign=conference-presentation-zh-TW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zh-TW/ai-drawing?prompt=conference-roadmap&amp;utm_source=template&amp;utm_medium=pptx&amp;utm_campaign=conference-presentation-zh-TW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-TW/sci-vis?utm_source=template&amp;utm_medium=pptx&amp;utm_campaign=conference-presentation-zh-TW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zh-TW/sci-vis?utm_source=template&amp;utm_medium=pptx&amp;utm_campaign=conference-presentation-zh-TW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zh-TW/ai-drawing?prompt=conference-mechanism&amp;utm_source=template&amp;utm_medium=pptx&amp;utm_campaign=conference-presentation-zh-TW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研討會口頭發表 · Oral Session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富 LiF 人工界面層提升鋰金屬負極於碳酸酯電解液中的循環穩定性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報告人</a:t>
            </a:r>
            <a:r>
              <a:rPr lang="zh-TW" altLang="en-US"/>
              <a:t>	XXX	</a:t>
            </a:r>
            <a:r>
              <a:rPr lang="zh-TW" altLang="en-US">
                <a:solidFill>
                  <a:srgbClr val="5F6B78"/>
                </a:solidFill>
              </a:rPr>
              <a:t>單位</a:t>
            </a:r>
            <a:r>
              <a:rPr lang="zh-TW" altLang="en-US"/>
              <a:t>	XX 大學材料科學與工程學系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研討會</a:t>
            </a:r>
            <a:r>
              <a:rPr lang="zh-TW" altLang="en-US"/>
              <a:t>	第 X 屆全國儲能材料研討會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時間</a:t>
            </a:r>
            <a:r>
              <a:rPr lang="zh-TW" altLang="en-US"/>
              <a:t>	2026 年 X 月 X 日 · 分組議程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使用說明 · 本頁放映時自動隱藏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研討會發表如何使用這份範本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1  控制時間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分組議程口頭發表一般 12–15 分鐘，含 3 分鐘提問，約 1 分鐘一頁。超過 14 頁通常就講不完。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2  一頁一個結論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每張結果頁的標題寫成一句結論，內文只放支撐這句話的一張圖和兩三個數字。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3"/>
                </a:solidFill>
              </a:rPr>
              <a:t>3  插圖與圖表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按一下圖片框圖示插入圖片；示意圖下方的連結可開啟 SciDraw AI 並自動填好提示詞。圖表按右鍵「編輯資料」即可改數字。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6"/>
                </a:solidFill>
              </a:rPr>
              <a:t>4  最後留聯絡方式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最後一頁放 email 與論文 QR Code，方便會後交流；備用頁已隱藏，被問到時依頁碼叫出。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OVERVIEW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報告大綱與核心結論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研究背景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鋰金屬負極的機會與瓶頸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研究構想與方法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製備富 LiF 界面層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主要結果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沉積行為 · 循環性能 · 作用機制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結論與展望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適用範圍與下一步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2200" b="1">
                <a:solidFill>
                  <a:srgbClr val="F2C66D"/>
                </a:solidFill>
              </a:rPr>
              <a:t>一句話結論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zh-TW" altLang="en-US" sz="2200">
                <a:solidFill>
                  <a:srgbClr val="FFFFFF"/>
                </a:solidFill>
              </a:rPr>
              <a:t>在鋰負極表面預先製備富 LiF 界面層，可使碳酸酯電解液中的循環壽命提升約 2 倍。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zh-TW" altLang="en-US" sz="1400">
                <a:solidFill>
                  <a:srgbClr val="C9D6E8"/>
                </a:solidFill>
              </a:rPr>
              <a:t>聽眾只記得住一句話——開場就把它說出來。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研究背景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鋰金屬負極：電容量最高，但枝晶與副反應限制了壽命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 b="1">
                <a:solidFill>
                  <a:schemeClr val="accent1"/>
                </a:solidFill>
              </a:rPr>
              <a:t>為什麼是鋰金屬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理論電容量 3860 mAh/g，約為石墨負極的 10 倍，是高能量密度電池的關鍵。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5"/>
                </a:solidFill>
              </a:rPr>
              <a:t>卡在哪裡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傳統 SEI 膜不均勻，反覆破裂導致枝晶生長與「死鋰」，庫倫效率快速衰退。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2"/>
                </a:solidFill>
              </a:rPr>
              <a:t>本研究的構想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預先製備緻密、均勻的富 LiF 人工界面層，取代不穩定的原生 SEI。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284178" y="1691640"/>
            <a:ext cx="6146875" cy="3977640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1　傳統 SEI 與富 LiF 人工界面層下的鋰沉積比較（示意圖）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同款比較示意圖可用 SciDraw AI 產生，提示詞已預先填好。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開啟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研究背景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現有策略各有取捨，碳酸酯電解液系統仍缺少簡便的界面方案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4236049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策略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優點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限制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電解液添加劑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操作簡單，容易放大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添加劑持續消耗，長循環後失效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物理／化學氣相沉積人工 SEI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界面層緻密、可控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設備昂貴，難以大面積製備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三維集電器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降低局部電流密度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增加非活性質量，降低能量密度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A86F10"/>
                </a:solidFill>
              </a:rPr>
              <a:t>本研究的切入點  </a:t>
            </a:r>
            <a:r>
              <a:rPr lang="zh-TW" altLang="en-US" sz="1800"/>
              <a:t>以常溫溶液浸漬法在鋰表面原位生成富 LiF 界面層：製程簡單，且與商用碳酸酯電解液相容。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 研究構想與方法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研究流程：製備界面層 → 觀察沉積 → 驗證循環 → 解釋機制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1"/>
                </a:solidFill>
              </a:rPr>
              <a:t>製備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溶液浸漬法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1700"/>
              <a:t>鋰片浸入含氟前驅物溶液，原位生成富 LiF 層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5760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2"/>
                </a:solidFill>
              </a:rPr>
              <a:t>觀察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沉積行為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760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1700"/>
              <a:t>成核過電位、沉積形貌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9224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3"/>
                </a:solidFill>
              </a:rPr>
              <a:t>驗證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9224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循環性能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9224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1700"/>
              <a:t>對稱電池與全電池長循環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326880" y="219456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6"/>
                </a:solidFill>
              </a:rPr>
              <a:t>解釋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0" y="288036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作用機制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347472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1700"/>
              <a:t>XPS 縱深分析、離子電導量測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本頁為可編輯圖形，直接改字即可；想要圖片版研究流程圖，提示詞已預先填好。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2"/>
              </a:rPr>
              <a:t>  開啟 SciDraw AI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 研究構想與方法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實驗方法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chemeClr val="accent1"/>
                </a:solidFill>
              </a:rPr>
              <a:t>界面層製備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鋰片浸入含氟前驅物溶液（範例條件：25 °C，10 min）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浸漬後以溶劑沖洗並乾燥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於手套箱中操作，H₂O、O₂ &lt; 0.1 ppm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chemeClr val="accent2"/>
                </a:solidFill>
              </a:rPr>
              <a:t>材料分析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SEM：沉積形貌與界面層厚度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XPS 縱深分析：界面層組成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電化學阻抗頻譜（EIS）：界面離子電導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rgbClr val="A86F10"/>
                </a:solidFill>
              </a:rPr>
              <a:t>電化學測試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Li||Cu 電池：成核過電位、庫倫效率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Li||Li 對稱電池：1 mA/cm²，1 mAh/cm²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Li||LFP 全電池：1C 長循環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主要結果 · 沉積行為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界面層使鋰成核過電位降低約 40%，沉積更均勻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圖 2　Li||Cu 電池於 0.5 mA/cm² 下的過電位（範例資料，平均值 ± 標準差，n = 3）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按右鍵「編輯資料」即可改數字；也能用 SciVis 重新繪圖。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沉積形貌（SEM）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插入 SEM 影像
空白銅箔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插入 SEM 影像
富 LiF 界面層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界面層上的鋰呈緻密塊狀沉積；空白銅箔上可見明顯枝晶。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主要結果 · 循環性能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全電池循環 500 次後，電容量保持率由 41% 提升至 86%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圖 3　Li||LFP 全電池 1C 循環性能（範例資料）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圖表可按右鍵「編輯資料」；也可以把循環資料上傳到 SciVis 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3000" b="1">
                <a:solidFill>
                  <a:schemeClr val="accent1"/>
                </a:solidFill>
              </a:rPr>
              <a:t>86%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500 次循環電容量保持率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3000" b="1">
                <a:solidFill>
                  <a:schemeClr val="accent2"/>
                </a:solidFill>
              </a:rPr>
              <a:t>99.3%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平均庫倫效率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3000" b="1">
                <a:solidFill>
                  <a:srgbClr val="A86F10"/>
                </a:solidFill>
              </a:rPr>
              <a:t>約 2 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>
                <a:solidFill>
                  <a:srgbClr val="5F6B78"/>
                </a:solidFill>
              </a:rPr>
              <a:t>循環壽命提升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主要結果 · 作用機制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富 LiF 界面層使鋰離子通量均勻，並抑制電解液持續分解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1097280" y="1691640"/>
            <a:ext cx="5303520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4　富 LiF 界面層穩定鋰金屬負極的機制示意圖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 b="1">
                <a:solidFill>
                  <a:schemeClr val="accent1"/>
                </a:solidFill>
              </a:rPr>
              <a:t>組成</a:t>
            </a:r>
          </a:p>
          <a:p>
            <a:pPr eaLnBrk="1" hangingPunct="1"/>
            <a:r>
              <a:rPr lang="zh-TW" altLang="en-US" sz="1700"/>
              <a:t>XPS 縱深分析顯示界面層以 LiF 為主，厚度約 50 nm。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1"/>
                </a:solidFill>
              </a:rPr>
              <a:t>離子傳輸</a:t>
            </a:r>
          </a:p>
          <a:p>
            <a:pPr eaLnBrk="1" hangingPunct="1"/>
            <a:r>
              <a:rPr lang="zh-TW" altLang="en-US" sz="1700"/>
              <a:t>界面離子電導提高，鋰離子通量更均勻。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2"/>
                </a:solidFill>
              </a:rPr>
              <a:t>穩定性</a:t>
            </a:r>
          </a:p>
          <a:p>
            <a:pPr eaLnBrk="1" hangingPunct="1"/>
            <a:r>
              <a:rPr lang="zh-TW" altLang="en-US" sz="1700"/>
              <a:t>界面層抑制電解液持續分解，循環後阻抗增加較慢。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同款機制圖可用 SciDraw AI 產生，提示詞已預先填好。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開啟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結論與展望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與現有策略相比：製程簡單，且與商用碳酸酯電解液相容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27466"/>
                <a:gridCol w="2622316"/>
                <a:gridCol w="2622316"/>
                <a:gridCol w="26223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策略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製備難度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碳酸酯電解液相容性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量產潛力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電解液添加劑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低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部分相容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氣相沉積人工 SEI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高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相容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低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本研究：溶液浸漬法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低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相容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較高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5F6B78"/>
                </a:solidFill>
              </a:rPr>
              <a:t>說明  </a:t>
            </a:r>
            <a:r>
              <a:rPr lang="zh-TW" altLang="en-US" sz="1800"/>
              <a:t>定性比較僅作版面示範；正式發表請改為與文獻條件可比的定量指標，並註明出處。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結論與展望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結論與展望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結論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1．溶液浸漬法可在鋰表面原位製備富 LiF 界面層。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TW" altLang="en-US" sz="1800">
                <a:solidFill>
                  <a:schemeClr val="dk1"/>
                </a:solidFill>
              </a:rPr>
              <a:t>2．界面層使成核過電位降低約 40%，鋰沉積更緻密。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TW" altLang="en-US" sz="1800">
                <a:solidFill>
                  <a:schemeClr val="dk1"/>
                </a:solidFill>
              </a:rPr>
              <a:t>3．全電池 500 次循環電容量保持率由 41% 提升至 86%。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4"/>
                </a:solidFill>
              </a:rPr>
              <a:t>限制與下一步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高面積電容量（&gt; 3 mAh/cm²）下的穩定性仍待驗證。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700">
                <a:solidFill>
                  <a:schemeClr val="dk1"/>
                </a:solidFill>
              </a:rPr>
              <a:t>界面層在高溫下的演變尚不清楚。</a:t>
            </a:r>
          </a:p>
          <a:p>
            <a:pPr eaLnBrk="1" hangingPunct="1">
              <a:lnSpc>
                <a:spcPct val="130000"/>
              </a:lnSpc>
              <a:spcBef>
                <a:spcPts val="1800"/>
              </a:spcBef>
            </a:pPr>
            <a:r>
              <a:rPr lang="zh-TW" altLang="en-US" sz="1700" b="1">
                <a:solidFill>
                  <a:schemeClr val="dk1"/>
                </a:solidFill>
              </a:rPr>
              <a:t>下一步：</a:t>
            </a:r>
            <a:r>
              <a:rPr lang="zh-TW" altLang="en-US" sz="1700">
                <a:solidFill>
                  <a:schemeClr val="dk1"/>
                </a:solidFill>
              </a:rPr>
              <a:t>軟包電池驗證與臨場分析。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rgbClr val="F2C66D"/>
                </a:solidFill>
              </a:rPr>
              <a:t>一句話結論　</a:t>
            </a:r>
            <a:r>
              <a:rPr lang="zh-TW" altLang="en-US" sz="1900">
                <a:solidFill>
                  <a:srgbClr val="FFFFFF"/>
                </a:solidFill>
              </a:rPr>
              <a:t>富 LiF 界面層讓鋰金屬負極在碳酸酯電解液中的循環壽命提升約 2 倍。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致謝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致謝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1"/>
                </a:solidFill>
              </a:rPr>
              <a:t>指導教授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感謝 XXX 教授的指導與支持。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2"/>
                </a:solidFill>
              </a:rPr>
              <a:t>合作團隊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感謝 XXX 實驗室協助 XPS 分析。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3"/>
                </a:solidFill>
              </a:rPr>
              <a:t>儀器支援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感謝 XX 大學貴重儀器中心。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4"/>
                </a:solidFill>
              </a:rPr>
              <a:t>經費補助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國科會計畫（NSTC XXX-XXXX-E-XXX-XXX）。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謝謝聆聽，歡迎提問與交流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solidFill>
                  <a:srgbClr val="C9D6E8"/>
                </a:solidFill>
              </a:rPr>
              <a:t>報告人　</a:t>
            </a:r>
            <a:r>
              <a:rPr lang="zh-TW" altLang="en-US">
                <a:solidFill>
                  <a:srgbClr val="FFFFFF"/>
                </a:solidFill>
              </a:rPr>
              <a:t>XXX · XX 大學</a:t>
            </a:r>
          </a:p>
          <a:p>
            <a:pPr eaLnBrk="1" hangingPunct="1"/>
            <a:r>
              <a:rPr lang="zh-TW" altLang="en-US">
                <a:solidFill>
                  <a:srgbClr val="C9D6E8"/>
                </a:solidFill>
              </a:rPr>
              <a:t>Email　</a:t>
            </a:r>
            <a:r>
              <a:rPr lang="zh-TW" altLang="en-US">
                <a:solidFill>
                  <a:srgbClr val="FFFFFF"/>
                </a:solidFill>
              </a:rPr>
              <a:t>name@university.edu.tw</a:t>
            </a:r>
          </a:p>
          <a:p>
            <a:pPr eaLnBrk="1" hangingPunct="1"/>
            <a:r>
              <a:rPr lang="zh-TW" altLang="en-US">
                <a:solidFill>
                  <a:srgbClr val="C9D6E8"/>
                </a:solidFill>
              </a:rPr>
              <a:t>論文　</a:t>
            </a:r>
            <a:r>
              <a:rPr lang="zh-TW" altLang="en-US">
                <a:solidFill>
                  <a:srgbClr val="FFFFFF"/>
                </a:solidFill>
              </a:rPr>
              <a:t>期刊名稱, 2026（掃描 QR Code 閱讀）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論文／實驗室網頁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備用頁 · 放映時隱藏，被問到時依頁碼叫出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可能的提問與回答要點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第 X 屆全國儲能材料研討會 · 口頭發表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可能的提問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回答要點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證據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界面層厚度如何控制？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由浸漬時間決定；10 min 約 50 nm，再延長則阻抗明顯增加。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補充圖 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高面積電容量下仍有效嗎？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3 mAh/cm² 以下穩定；更高面積電容量是下一步工作。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12 頁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與氟代碳酸乙烯酯（FEC）添加劑相比？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界面層可與 FEC 併用，兩者作用互補。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補充圖 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研討會口頭發表簡報範本 · SciDraw AI</dc:title>
  <dc:subject>研討會口頭發表簡報範本（範例版）</dc:subject>
  <dc:creator>SciDraw AI</dc:creator>
  <cp:keywords>SciDraw AI; 研討會; 口頭發表; 學術簡報;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