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Контроль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4-я неделя</c:v>
                </c:pt>
                <c:pt idx="1">
                  <c:v>8-я неделя</c:v>
                </c:pt>
                <c:pt idx="2">
                  <c:v>12-я неделя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ВЖД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4-я неделя</c:v>
                </c:pt>
                <c:pt idx="1">
                  <c:v>8-я неделя</c:v>
                </c:pt>
                <c:pt idx="2">
                  <c:v>12-я неделя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ТГ печени, мг/г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Контроль</c:v>
                </c:pt>
                <c:pt idx="1">
                  <c:v>ВЖД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Контроль</c:v>
                </c:pt>
                <c:pt idx="1">
                  <c:v>ВЖД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Контроль</c:v>
                </c:pt>
                <c:pt idx="1">
                  <c:v>ВЖД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Прочие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Контроль</c:v>
                </c:pt>
                <c:pt idx="1">
                  <c:v>ВЖД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Относительная численность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Доля конъюгированных ЖК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4</c:v>
                </c:pt>
                <c:pt idx="1">
                  <c:v>5</c:v>
                </c:pt>
              </c:numLit>
            </c:plus>
            <c:minus>
              <c:numLit>
                <c:formatCode>General</c:formatCode>
                <c:ptCount val="2"/>
                <c:pt idx="0">
                  <c:v>4</c:v>
                </c:pt>
                <c:pt idx="1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Контроль</c:v>
                </c:pt>
                <c:pt idx="1">
                  <c:v>ВЖД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</c:v>
                </c:pt>
                <c:pt idx="1">
                  <c:v>38</c:v>
                </c:pt>
              </c:numCache>
            </c:numRef>
          </c:val>
        </c:ser>
        <c:gapWidth val="12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Доля от суммы ЖК, %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(до 30 секунд): «Уважаемый председатель, уважаемые члены диссертационного совета! Вашему вниманию представляется диссертационная работа на тему…» — и полностью назвать тему.</a:t>
            </a:r>
          </a:p>
          <a:p>
            <a:r>
              <a:t>Совет: тема на слайде должна дословно совпадать с темой в автореферате и объявлении о защите. Нажмите на значок в левом верхнем углу, чтобы вставить логотип организации.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Служебный слайд, скрыт при показе. Прочитав, его можно удалить.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Разделительный слайд: 3–5 секунд, можно ничего не говорить.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«проблема → что известно → что не решено». Последняя фраза подводит к цели работы.</a:t>
            </a:r>
          </a:p>
          <a:p>
            <a:r>
              <a:t>Часто спрашивают: «В чём практическая значимость проблемы?» — держите наготове цифру распространённости или клинический пример.</a:t>
            </a:r>
          </a:p>
          <a:p>
            <a:r>
              <a:t>Промпт для рисунка: пример создан именно этим промптом. Ссылка под рисунком открывает SciDraw AI с уже заполненным текстом; можно скопировать его и заменить объект, этапы и подписи на свои:</a:t>
            </a:r>
          </a:p>
          <a:p>
            <a:r>
              <a:t>Нарисуй схему к обоснованию исследования «ось кишечник–печень», плоский векторный стиль, белый фон, основные цвета — тёмно-синий и сине-зелёный, немного янтарного для акцентов. Четыре шага слева направо, соединённые стрелками: 1) «Высокожировая диета»; 2) «Дисбиоз кишечника» — полезных бактерий меньше, условно-патогенных больше; 3) «Изменение профиля желчных кислот»; 4) «Воротная вена» ведёт в печень, в увеличенном гепатоците — «Накопление липидных капель». Слева нарисуй кишечник с микробиотой, справа — печень и увеличенный гепатоцит. Заголовок не пиши; оставь только эти пять подписей на русском языке, короткие и крупные.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(1–1,5 минуты): не зачитывайте таблицу; по каждой строке — «что сделано → чего не хватает», закончить нерешённым вопросом.</a:t>
            </a:r>
          </a:p>
          <a:p>
            <a:r>
              <a:t>Совет: в таблице достаточно фамилии и года («Иванов и соавт., 2023»); полные ссылки — в диссертации. В примере конкретные работы не названы — подставьте то, на что вы реально ссылаетесь.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(30–45 секунд): зачитать цель, затем: «Для достижения цели были поставлены следующие задачи…».</a:t>
            </a:r>
          </a:p>
          <a:p>
            <a:r>
              <a:t>Часто спрашивают: «Как связаны задачи между собой?» — ответ: «явление → механизм → проверка».</a:t>
            </a:r>
          </a:p>
          <a:p>
            <a:r>
              <a:t>Совет: формулировки цели и задач слово в слово берутся из автореферата; каждой задаче потом соответствует вывод.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(30 секунд): объект — «что», предмет — «какая сторона объекта». Гипотезу можно не зачитывать, если она ясна из цели.</a:t>
            </a:r>
          </a:p>
          <a:p>
            <a:r>
              <a:t>Часто спрашивают: «Чем объект отличается от предмета?» — вопрос формальный, но звучит регулярно; ответ должен совпадать с авторефератом.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этот слайд совет слушает особенно внимательно. Каждый пункт — «что было известно → что добавлено нами».</a:t>
            </a:r>
          </a:p>
          <a:p>
            <a:r>
              <a:t>Совет: «впервые» пишите только там, где можете это доказать поиском литературы; оппонент обязательно проверит.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(30–45 секунд): по одной-две фразы на каждый блок.</a:t>
            </a:r>
          </a:p>
          <a:p>
            <a:r>
              <a:t>Совет: если есть акты внедрения, патент или свидетельство о регистрации, назовите их — это весомый аргумент для совета.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зачитать положения полностью — именно их совет будет голосовать как доказанные.</a:t>
            </a:r>
          </a:p>
          <a:p>
            <a:r>
              <a:t>Совет: положения — это утверждения, а не планы («Показано, что…», а не «Изучить…»). Текст — дословно из автореферата.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Разделительный слайд, одна фраза.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это «карта» всего доклада. Пройдите 1 → 2 → 3: на какой вопрос отвечает каждый этап и в какой главе он описан.</a:t>
            </a:r>
          </a:p>
          <a:p>
            <a:r>
              <a:t>Совет: все элементы — фигуры PowerPoint; текст меняется, блоки добавляются без перерисовки.</a:t>
            </a:r>
          </a:p>
          <a:p>
            <a:r>
              <a:t>Нужна схема-картинка? Ссылка внизу слайда, или скопируйте этот промпт и замените текст в квадратных скобках:</a:t>
            </a:r>
          </a:p>
          <a:p>
            <a:r>
              <a:t>Нарисуй схему дизайна диссертационного исследования, горизонтальная компоновка, белый фон, плоский стиль. Три блока: [этап 1 и методы]; [этап 2 и методы]; [этап 3 и методы]. Блоки соединены стрелками, справа итог: [ваш вывод]. Под блоками — номера глав. Все подписи на русском языке.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объект, что измеряли и как сравнивали. Подробности — в главе 2 диссертации.</a:t>
            </a:r>
          </a:p>
          <a:p>
            <a:r>
              <a:t>Часто спрашивают: «Почему только самцы?», «Как обоснован объём выборки?», «Одобрено ли этическим комитетом?» — ответы на скрытом слайде в конце.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Разделительный слайд. Результатам отводится примерно половина доклада.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(1–1,5 минуты): заголовок — это вывод; прочитайте его, затем покажите на графике: «здесь контроль, здесь ВЖД».</a:t>
            </a:r>
          </a:p>
          <a:p>
            <a:r>
              <a:t>Совет: заголовок-вывод запоминается лучше, чем «Результат 1». ТГ — триглицериды, ВЖД — высокожировая диета; расшифруйте сокращения при первом упоминании в докладе.</a:t>
            </a:r>
          </a:p>
          <a:p>
            <a:r>
              <a:t>График — встроенная диаграмма PowerPoint: правый щелчок → «Изменить данные». Планки погрешностей: «Формат планок погрешностей → Пользовательские».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(1–1,5 минуты): левый график — «изменилась микробиота», правый — «изменились желчные кислоты» (ЖК); вывод внизу связывает их.</a:t>
            </a:r>
          </a:p>
          <a:p>
            <a:r>
              <a:t>Часто спрашивают: «Достаточно ли уровня типов? А роды?» — данные по родам держите на запасном слайде или в приложении диссертации.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(1,5 минуты): что доказал каждый из двух экспериментов, затем схема слева связывает все результаты в одну цепочку.</a:t>
            </a:r>
          </a:p>
          <a:p>
            <a:r>
              <a:t>Промпт для рисунка: пример создан этим промптом. Ссылка под рисунком заполнит его автоматически; можно скопировать и заменить путь и молекулы на свои:</a:t>
            </a:r>
          </a:p>
          <a:p>
            <a:r>
              <a:t>Нарисуй схему механизма, плоский векторный стиль, белый фон, цвета тёмно-синий, сине-зелёный и янтарный. Изображение делится на две части. Верхняя часть с подписью «Кишечник»: «Высокожировая диета» → «Дисбиоз» → «Активность BSH снижена» → «Больше конъюгированных желчных кислот». Нижняя часть с подписью «Гепатоцит»: «Активация FXR ослаблена» → «Экспрессия SHP снижена» → «SREBP-1c повышен» → «Синтез жирных кислот усилен» → «Накопление липидных капель». Верхнюю и нижнюю части соединяет одна стрелка вниз с подписью «Воротная вена». Все стрелки тёмно-синие и означают «вызывает / усиливает»; не используй знаки ингибирования и не рисуй легенду. Каждая подпись встречается один раз, все подписи на русском языке, заголовок не пиши.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Разделительный слайд, одна фраза: «Перехожу к выводам».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(45 секунд): зачитать выводы — число и порядок выводов соответствуют задачам. Перспективы назовите сами: оппоненты почти всегда спрашивают об ограничениях.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(20–30 секунд): «Основные результаты доложены на … конференциях; по теме опубликовано … работ, из них … в изданиях, рекомендованных ВАК».</a:t>
            </a:r>
          </a:p>
          <a:p>
            <a:r>
              <a:t>Совет: число публикаций на слайде должно совпадать с авторефератом и требованиями Положения о присуждении учёных степеней.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сказать: «Доклад окончен. Благодарю за внимание». Оставайтесь на этом слайде во время вопросов.</a:t>
            </a:r>
          </a:p>
          <a:p>
            <a:r>
              <a:t>Совет: чтобы перейти к запасному слайду, наберите его номер и нажмите Enter (в режиме показа).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Скрытый слайд. После выступления оппонента председатель предоставляет слово соискателю для ответа на замечания — отвечайте по порядку.</a:t>
            </a:r>
          </a:p>
          <a:p>
            <a:r>
              <a:t>Совет: начинайте с благодарности оппоненту за отзыв; с частью замечаний можно согласиться, с остальными — спокойно, со ссылкой на данные.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Скрытый слайд. Заранее выпишите вероятные вопросы членов совета — так вы будете знать, какой слайд открыть.</a:t>
            </a:r>
          </a:p>
          <a:p>
            <a:r>
              <a:t>Как скрыть слайд: правый щелчок по миниатюре → «Скрыть слайд». В режиме показа наберите номер слайда и нажмите Enter.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Скрытый запасной слайд: нажмите на значок в рамке и вставьте свой рисунок.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Скрытый слайд. После выступлений оппонентов и дискуссии председатель предоставляет соискателю заключительное слово — это место для благодарностей. Говорите 1–2 минуты; слайд можно показать или просто держать перед глазами как подсказку.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Логотип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Защита диссертации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Тема работы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Название раздела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Благодарю за внимание!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Благодарю за внимание!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QR-код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Статья / сайт лаборатории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текста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ru-RU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ru/ai-drawing?prompt=thesis-defense-background&amp;utm_source=template&amp;utm_medium=pptx&amp;utm_campaign=thesis-defense-ru&amp;utm_content=background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ci-draw.com/ru/ai-drawing?prompt=thesis-defense-roadmap&amp;utm_source=template&amp;utm_medium=pptx&amp;utm_campaign=thesis-defense-ru&amp;utm_content=roadmap" TargetMode="Externa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ru/sci-vis?example=thesis-defense-liver-tg&amp;utm_source=template&amp;utm_medium=pptx&amp;utm_campaign=thesis-defense-ru&amp;utm_content=result-1" TargetMode="External"/><Relationship Id="rId4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Relationship Id="rId4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hyperlink" Target="https://sci-draw.com/ru/ai-drawing?prompt=thesis-defense-mechanism&amp;utm_source=template&amp;utm_medium=pptx&amp;utm_campaign=thesis-defense-ru&amp;utm_content=mechanism" TargetMode="External"/><Relationship Id="rId4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ru/ai-drawing?prompt=thesis-defense-backup&amp;utm_source=template&amp;utm_medium=pptx&amp;utm_campaign=thesis-defense-ru&amp;utm_content=backup" TargetMode="External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Диссертация на соискание учёной степени кандидата биологических наук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Ось «микробиота – желчные кислоты – FXR» в развитии стеатоза печени при высокожировой диете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2834640" algn="l"/>
              </a:tabLst>
            </a:pPr>
            <a:r>
              <a:rPr lang="ru-RU" altLang="en-US">
                <a:solidFill>
                  <a:srgbClr val="5F6B78"/>
                </a:solidFill>
              </a:rPr>
              <a:t>Соискатель</a:t>
            </a:r>
            <a:r>
              <a:rPr lang="ru-RU" altLang="en-US"/>
              <a:t>	Фамилия Имя Отчество</a:t>
            </a:r>
          </a:p>
          <a:p>
            <a:pPr eaLnBrk="1" hangingPunct="1">
              <a:tabLst>
                <a:tab pos="2834640" algn="l"/>
              </a:tabLst>
            </a:pPr>
            <a:r>
              <a:rPr lang="ru-RU" altLang="en-US">
                <a:solidFill>
                  <a:srgbClr val="5F6B78"/>
                </a:solidFill>
              </a:rPr>
              <a:t>Научный руководитель</a:t>
            </a:r>
            <a:r>
              <a:rPr lang="ru-RU" altLang="en-US"/>
              <a:t>	доктор биологических наук, профессор И. О. Фамилия</a:t>
            </a:r>
          </a:p>
          <a:p>
            <a:pPr eaLnBrk="1" hangingPunct="1">
              <a:tabLst>
                <a:tab pos="2834640" algn="l"/>
              </a:tabLst>
            </a:pPr>
            <a:r>
              <a:rPr lang="ru-RU" altLang="en-US">
                <a:solidFill>
                  <a:srgbClr val="5F6B78"/>
                </a:solidFill>
              </a:rPr>
              <a:t>Специальность</a:t>
            </a:r>
            <a:r>
              <a:rPr lang="ru-RU" altLang="en-US"/>
              <a:t>	3.3.3. Патологическая физиология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Инструкция · при показе этот слайд скрыт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Прочитайте перед началом работы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1"/>
                </a:solidFill>
              </a:rPr>
              <a:t>1  Замените содержание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Исследование, имена и данные вымышлены; графики помечены «пример». Замените их своими — слайд за слайдом.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2"/>
                </a:solidFill>
              </a:rPr>
              <a:t>2  Вставьте рисунки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Нажмите на значок в рамке — рисунок впишется в неё сам. Схему в том же стиле можно получить по ссылке под рисунком: промпт уже заполнен.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749039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749039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3"/>
                </a:solidFill>
              </a:rPr>
              <a:t>3  Измените графики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526279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Графики — встроенные диаграммы PowerPoint: правый щелчок → «Изменить данные». Используйте десятичную запятую.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749039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749039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6"/>
                </a:solidFill>
              </a:rPr>
              <a:t>4  Смените цвета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526279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Конструктор → Варианты → Цвета перекрашивает весь файл. Шрифт Arial одинаково отображается в Windows и macOS.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8640" y="5760720"/>
            <a:ext cx="11094415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400" b="1"/>
              <a:t>Регламент  </a:t>
            </a:r>
            <a:r>
              <a:rPr lang="ru-RU" altLang="en-US" sz="1400">
                <a:solidFill>
                  <a:srgbClr val="5F6B78"/>
                </a:solidFill>
              </a:rPr>
              <a:t>Доклад по кандидатской — до 20 минут, магистерская ВКР — 7–10 минут (удалите лишние слайды). Этот слайд и четыре запасных в конце скрыты и при показе не появляются.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Общая характеристика работы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Актуальность, цель и задачи, новизна, значимость и положения, выносимые на защиту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01 Общая характеристика работы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Актуальность темы исследования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ru-RU" altLang="en-US" sz="1700" b="1">
                <a:solidFill>
                  <a:schemeClr val="accent1"/>
                </a:solidFill>
              </a:rPr>
              <a:t>Проблема</a:t>
            </a:r>
          </a:p>
          <a:p>
            <a:pPr eaLnBrk="1" hangingPunct="1">
              <a:spcBef>
                <a:spcPts val="200"/>
              </a:spcBef>
            </a:pPr>
            <a:r>
              <a:rPr lang="ru-RU" altLang="en-US" sz="1700"/>
              <a:t>Неалкогольная жировая болезнь печени — самое частое хроническое заболевание печени.</a:t>
            </a:r>
          </a:p>
          <a:p>
            <a:pPr eaLnBrk="1" hangingPunct="1">
              <a:spcBef>
                <a:spcPts val="1400"/>
              </a:spcBef>
            </a:pPr>
            <a:r>
              <a:rPr lang="ru-RU" altLang="en-US" sz="1700" b="1">
                <a:solidFill>
                  <a:schemeClr val="accent1"/>
                </a:solidFill>
              </a:rPr>
              <a:t>Что известно</a:t>
            </a:r>
          </a:p>
          <a:p>
            <a:pPr eaLnBrk="1" hangingPunct="1">
              <a:spcBef>
                <a:spcPts val="200"/>
              </a:spcBef>
            </a:pPr>
            <a:r>
              <a:rPr lang="ru-RU" altLang="en-US" sz="1700"/>
              <a:t>Микробиота меняет состав желчных кислот и через воротную вену влияет на печень.</a:t>
            </a:r>
          </a:p>
          <a:p>
            <a:pPr eaLnBrk="1" hangingPunct="1">
              <a:spcBef>
                <a:spcPts val="1400"/>
              </a:spcBef>
            </a:pPr>
            <a:r>
              <a:rPr lang="ru-RU" altLang="en-US" sz="1700" b="1">
                <a:solidFill>
                  <a:schemeClr val="accent5"/>
                </a:solidFill>
              </a:rPr>
              <a:t>Что не решено</a:t>
            </a:r>
          </a:p>
          <a:p>
            <a:pPr eaLnBrk="1" hangingPunct="1">
              <a:spcBef>
                <a:spcPts val="200"/>
              </a:spcBef>
            </a:pPr>
            <a:r>
              <a:rPr lang="ru-RU" altLang="en-US" sz="1700"/>
              <a:t>Причинная цепочка от дисбиоза к накоплению липидов в печени не доказана.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074920" y="2070851"/>
            <a:ext cx="6565392" cy="3219218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Рис. 1. Гипотеза: высокожировая диета ведёт к стеатозу через ось «кишечник – печень»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 b="1">
                <a:solidFill>
                  <a:schemeClr val="accent2"/>
                </a:solidFill>
              </a:rPr>
              <a:t>✦ </a:t>
            </a:r>
            <a:r>
              <a:rPr lang="ru-RU" altLang="en-US" sz="1200">
                <a:solidFill>
                  <a:srgbClr val="5F6B78"/>
                </a:solidFill>
              </a:rPr>
              <a:t>Такую схему можно создать в SciDraw AI, промпт готов.</a:t>
            </a:r>
            <a:r>
              <a:rPr lang="ru-RU" altLang="en-US" sz="1200" b="1">
                <a:solidFill>
                  <a:schemeClr val="accent1"/>
                </a:solidFill>
                <a:hlinkClick r:id="rId3"/>
              </a:rPr>
              <a:t>  Открыть SciDraw AI →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01 Общая характеристика работы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2600"/>
              <a:t>Степень разработанности: связь показана, механизм — нет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03580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0599"/>
                <a:gridCol w="4841199"/>
                <a:gridCol w="3832616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Направление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Что сделано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Что не решено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Микробиота и НАЖБП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У пациентов и в моделях на животных стеатоз сопровождается сдвигом состава микробиоты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Данные в основном корреляционные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Желчные кислоты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Желчные кислоты активируют FXR и TGR5 и регулируют обмен липидов и глюкозы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Не ясно, какие сдвиги от микробиоты определяют фенотип печени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Коррекция микробиоты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Пробиотики и трансплантация микробиоты уменьшают стеатоз в ряде моделей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Путь действия прямо не проверен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 b="1">
                <a:solidFill>
                  <a:srgbClr val="A86F10"/>
                </a:solidFill>
              </a:rPr>
              <a:t>Нерешённый вопрос  </a:t>
            </a:r>
            <a:r>
              <a:rPr lang="ru-RU" altLang="en-US" sz="1800"/>
              <a:t>Нет полной доказательной цепочки «микробиота → желчные кислоты → FXR печени → обмен липидов».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01 Общая характеристика работы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Цель и задачи исследования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1234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737360"/>
            <a:ext cx="10271455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900" b="1">
                <a:solidFill>
                  <a:srgbClr val="F2C66D"/>
                </a:solidFill>
              </a:rPr>
              <a:t>Цель  </a:t>
            </a:r>
            <a:r>
              <a:rPr lang="ru-RU" altLang="en-US" sz="1900">
                <a:solidFill>
                  <a:srgbClr val="FFFFFF"/>
                </a:solidFill>
              </a:rPr>
              <a:t>установить, приводит ли вызванный высокожировой диетой дисбиоз к стеатозу печени через изменение профиля желчных кислот и подавление сигнального пути FXR.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324612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22959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1"/>
                </a:solidFill>
              </a:rPr>
              <a:t>Задача 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Охарактеризовать изменения микробиоты и профиля желчных кислот при высокожировой диете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59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400">
                <a:solidFill>
                  <a:srgbClr val="5F6B78"/>
                </a:solidFill>
              </a:rPr>
              <a:t>Глава 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53458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Rectangle 29"/>
          <p:cNvSpPr/>
          <p:nvPr/>
        </p:nvSpPr>
        <p:spPr>
          <a:xfrm>
            <a:off x="4353458" y="324612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4627778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2"/>
                </a:solidFill>
              </a:rPr>
              <a:t>Задача 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27778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Оценить роль сигнального пути FXR – SHP в накоплении липидов в печени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27778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400">
                <a:solidFill>
                  <a:srgbClr val="5F6B78"/>
                </a:solidFill>
              </a:rPr>
              <a:t>Глава 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158276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8158276" y="324612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8432596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3"/>
                </a:solidFill>
              </a:rPr>
              <a:t>Задача 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32596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Проверить причинную связь с помощью агониста FXR и трансплантации микробиоты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32596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400">
                <a:solidFill>
                  <a:srgbClr val="5F6B78"/>
                </a:solidFill>
              </a:rPr>
              <a:t>Глава 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01 Общая характеристика работы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Объект, предмет и рабочая гипотеза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1"/>
                </a:solidFill>
              </a:rPr>
              <a:t>Объект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2936138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Мыши C57BL/6J с экспериментальным стеатозом печени, вызванным высокожировой диетой.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27778" y="196596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2"/>
                </a:solidFill>
              </a:rPr>
              <a:t>Предмет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27778" y="2514600"/>
            <a:ext cx="2936138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Состав микробиоты, профиль желчных кислот и сигнальный путь FXR – SHP – SREBP-1c в печени.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32596" y="196596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3"/>
                </a:solidFill>
              </a:rPr>
              <a:t>Рабочая гипотеза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32596" y="2514600"/>
            <a:ext cx="2936138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Дисбиоз повышает долю конъюгированных желчных кислот, это ослабляет FXR и усиливает липогенез.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01 Общая характеристика работы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Научная новизна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880360"/>
            <a:ext cx="2844698" cy="3017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1800"/>
              <a:t>Впервые в одной модели прослежена вся цепочка «микробиота → желчные кислоты → FXR → липогенез» при высокожировой диете.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880360"/>
            <a:ext cx="2844698" cy="3017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1800"/>
              <a:t>Показано, что трансплантация микробиоты от мышей на высокожировой диете воспроизводит сдвиг желчных кислот и стеатоз.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4000" b="1">
                <a:solidFill>
                  <a:srgbClr val="A86F10"/>
                </a:solidFill>
              </a:rPr>
              <a:t>03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880360"/>
            <a:ext cx="2844698" cy="3017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1800"/>
              <a:t>Установлено, что агонист FXR частично устраняет накопление липидов, восстанавливая экспрессию SHP.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01 Общая характеристика работы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Теоретическая и практическая значимость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1"/>
                </a:solidFill>
              </a:rPr>
              <a:t>Теоретическая значимость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Результаты уточняют роль оси «кишечник – печень» в патогенезе НАЖБП.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ru-RU" altLang="en-US" sz="1800">
                <a:solidFill>
                  <a:schemeClr val="dk1"/>
                </a:solidFill>
              </a:rPr>
              <a:t>Получены данные о связи состава желчных кислот с активностью FXR в печени.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2"/>
                </a:solidFill>
              </a:rPr>
              <a:t>Практическая значимость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Сигнальный путь FXR обоснован как мишень для коррекции стеатоза, связанного с питанием.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ru-RU" altLang="en-US" sz="1800">
                <a:solidFill>
                  <a:schemeClr val="dk1"/>
                </a:solidFill>
              </a:rPr>
              <a:t>Результаты используются в учебном курсе патофизиологии (акт внедрения).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01 Общая характеристика работы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Положения, выносимые на защиту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005840" cy="11887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00584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3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28800" y="1783080"/>
            <a:ext cx="9539935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ru-RU" altLang="en-US" sz="1900"/>
              <a:t>Высокожировая диета вызывает дисбиоз кишечника и повышает долю конъюгированных желчных кислот в сыворотке.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005840" cy="11887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100584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3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28800" y="3154680"/>
            <a:ext cx="9539935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ru-RU" altLang="en-US" sz="1900"/>
              <a:t>Сдвиг профиля желчных кислот ослабляет сигнальный путь FXR – SHP в печени и усиливает липогенез через SREBP-1c.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1005840" cy="118872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100584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3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28800" y="4526280"/>
            <a:ext cx="9539935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ru-RU" altLang="en-US" sz="1900"/>
              <a:t>Восстановление сигнала FXR частично устраняет стеатоз; трансплантация микробиоты переносит фенотип.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Материалы и методы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Дизайн исследования, модели и методы, статистическая обработка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02 Материалы и методы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Дизайн исследования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603504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11094415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800" b="1">
                <a:solidFill>
                  <a:schemeClr val="accent1"/>
                </a:solidFill>
              </a:rPr>
              <a:t>Вопрос: </a:t>
            </a:r>
            <a:r>
              <a:rPr lang="ru-RU" altLang="en-US" sz="1800"/>
              <a:t>ведёт ли дисбиоз к стеатозу печени через ось «желчные кислоты – FXR»?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2651760"/>
            <a:ext cx="260604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2651760"/>
            <a:ext cx="260604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548640" y="2651760"/>
            <a:ext cx="2606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900" b="1">
                <a:solidFill>
                  <a:srgbClr val="FFFFFF"/>
                </a:solidFill>
              </a:rPr>
              <a:t>1  Явление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3474720"/>
            <a:ext cx="2240280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ru-RU" altLang="en-US" sz="1700"/>
              <a:t>•  Модель ВЖД у мышей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ru-RU" altLang="en-US" sz="1700"/>
              <a:t>•  Секвенирование 16S рРНК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ru-RU" altLang="en-US" sz="1700"/>
              <a:t>•  Фенотип печени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5440679"/>
            <a:ext cx="26060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500" b="1">
                <a:solidFill>
                  <a:srgbClr val="5F6B78"/>
                </a:solidFill>
              </a:rPr>
              <a:t>Глава 3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3246120" y="3799332"/>
            <a:ext cx="27432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0" name="Rectangle 29"/>
          <p:cNvSpPr/>
          <p:nvPr/>
        </p:nvSpPr>
        <p:spPr>
          <a:xfrm>
            <a:off x="3611880" y="2651760"/>
            <a:ext cx="260604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3611880" y="2651760"/>
            <a:ext cx="2606040" cy="64008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3611880" y="2651760"/>
            <a:ext cx="2606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900" b="1">
                <a:solidFill>
                  <a:srgbClr val="FFFFFF"/>
                </a:solidFill>
              </a:rPr>
              <a:t>2  Механизм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40480" y="3474720"/>
            <a:ext cx="2240280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ru-RU" altLang="en-US" sz="1700"/>
              <a:t>•  Желчные кислоты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ru-RU" altLang="en-US" sz="1700"/>
              <a:t>•  FXR – SHP в печени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ru-RU" altLang="en-US" sz="1700"/>
              <a:t>•  Анализ связей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11880" y="5440679"/>
            <a:ext cx="26060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500" b="1">
                <a:solidFill>
                  <a:srgbClr val="5F6B78"/>
                </a:solidFill>
              </a:rPr>
              <a:t>Глава 4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6309360" y="3799332"/>
            <a:ext cx="27432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6675120" y="2651760"/>
            <a:ext cx="260604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Rectangle 36"/>
          <p:cNvSpPr/>
          <p:nvPr/>
        </p:nvSpPr>
        <p:spPr>
          <a:xfrm>
            <a:off x="6675120" y="2651760"/>
            <a:ext cx="2606040" cy="64008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TextBox 37"/>
          <p:cNvSpPr txBox="1"/>
          <p:nvPr/>
        </p:nvSpPr>
        <p:spPr>
          <a:xfrm>
            <a:off x="6675120" y="2651760"/>
            <a:ext cx="2606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900" b="1">
                <a:solidFill>
                  <a:srgbClr val="FFFFFF"/>
                </a:solidFill>
              </a:rPr>
              <a:t>3  Проверка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03720" y="3474720"/>
            <a:ext cx="2240280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ru-RU" altLang="en-US" sz="1700"/>
              <a:t>•  Агонист FXR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ru-RU" altLang="en-US" sz="1700"/>
              <a:t>•  Трансплантация микробиоты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ru-RU" altLang="en-US" sz="1700"/>
              <a:t>•  Повторная оценка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75120" y="5440679"/>
            <a:ext cx="26060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500" b="1">
                <a:solidFill>
                  <a:srgbClr val="5F6B78"/>
                </a:solidFill>
              </a:rPr>
              <a:t>Глава 5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9372600" y="3799332"/>
            <a:ext cx="27432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42" name="Rectangle 41"/>
          <p:cNvSpPr/>
          <p:nvPr/>
        </p:nvSpPr>
        <p:spPr>
          <a:xfrm>
            <a:off x="9738360" y="2651760"/>
            <a:ext cx="1904695" cy="2697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TextBox 42"/>
          <p:cNvSpPr txBox="1"/>
          <p:nvPr/>
        </p:nvSpPr>
        <p:spPr>
          <a:xfrm>
            <a:off x="9848088" y="2651760"/>
            <a:ext cx="1685239" cy="2697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30000"/>
              </a:lnSpc>
            </a:pPr>
            <a:r>
              <a:rPr lang="ru-RU" altLang="en-US" sz="1700" b="1">
                <a:solidFill>
                  <a:srgbClr val="F2C66D"/>
                </a:solidFill>
              </a:rPr>
              <a:t>Итог</a:t>
            </a:r>
          </a:p>
          <a:p>
            <a:pPr eaLnBrk="1" hangingPunct="1" algn="ctr">
              <a:lnSpc>
                <a:spcPct val="130000"/>
              </a:lnSpc>
              <a:spcBef>
                <a:spcPts val="800"/>
              </a:spcBef>
            </a:pPr>
            <a:r>
              <a:rPr lang="ru-RU" altLang="en-US" sz="1700" b="1">
                <a:solidFill>
                  <a:srgbClr val="FFFFFF"/>
                </a:solidFill>
              </a:rPr>
              <a:t>Микробиота → желчные кислоты → FXR → стеатоз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8640" y="5943600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 b="1">
                <a:solidFill>
                  <a:schemeClr val="accent2"/>
                </a:solidFill>
              </a:rPr>
              <a:t>✦ </a:t>
            </a:r>
            <a:r>
              <a:rPr lang="ru-RU" altLang="en-US" sz="1200">
                <a:solidFill>
                  <a:srgbClr val="5F6B78"/>
                </a:solidFill>
              </a:rPr>
              <a:t>Слайд собран из редактируемых фигур — просто меняйте текст. Нужна схема-картинка? Промпт уже заполнен.</a:t>
            </a:r>
            <a:r>
              <a:rPr lang="ru-RU" altLang="en-US" sz="1200" b="1">
                <a:solidFill>
                  <a:schemeClr val="accent1"/>
                </a:solidFill>
                <a:hlinkClick r:id="rId2"/>
              </a:rPr>
              <a:t>  Открыть SciDraw AI →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02 Материалы и методы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Материалы и методы исследования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 sz="2000" b="1">
                <a:solidFill>
                  <a:schemeClr val="accent1"/>
                </a:solidFill>
              </a:rPr>
              <a:t>Модель и группы</a:t>
            </a:r>
          </a:p>
          <a:p>
            <a:pPr eaLnBrk="1" hangingPunct="1">
              <a:spcBef>
                <a:spcPts val="1000"/>
              </a:spcBef>
            </a:pPr>
            <a:r>
              <a:rPr lang="ru-RU" altLang="en-US" sz="1700"/>
              <a:t>Самцы мышей C57BL/6J, 3 группы по n = 10:</a:t>
            </a:r>
          </a:p>
          <a:p>
            <a:pPr eaLnBrk="1" hangingPunct="1" lvl="1"/>
            <a:r>
              <a:rPr lang="ru-RU" altLang="en-US" sz="1700"/>
              <a:t>контроль: стандартный корм</a:t>
            </a:r>
          </a:p>
          <a:p>
            <a:pPr eaLnBrk="1" hangingPunct="1" lvl="1"/>
            <a:r>
              <a:rPr lang="ru-RU" altLang="en-US" sz="1700"/>
              <a:t>ВЖД: 60 % калорий из жира</a:t>
            </a:r>
          </a:p>
          <a:p>
            <a:pPr eaLnBrk="1" hangingPunct="1" lvl="1"/>
            <a:r>
              <a:rPr lang="ru-RU" altLang="en-US" sz="1700"/>
              <a:t>ВЖД + агонист FXR</a:t>
            </a:r>
          </a:p>
          <a:p>
            <a:pPr eaLnBrk="1" hangingPunct="1">
              <a:spcBef>
                <a:spcPts val="600"/>
              </a:spcBef>
            </a:pPr>
            <a:r>
              <a:rPr lang="ru-RU" altLang="en-US" sz="1700"/>
              <a:t>Длительность — 12 недель.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ru-RU" altLang="en-US" sz="2000" b="1">
                <a:solidFill>
                  <a:schemeClr val="accent2"/>
                </a:solidFill>
              </a:rPr>
              <a:t>Методы</a:t>
            </a:r>
          </a:p>
          <a:p>
            <a:pPr eaLnBrk="1" hangingPunct="1" lvl="1"/>
            <a:r>
              <a:rPr lang="ru-RU" altLang="en-US" sz="1700"/>
              <a:t>Секвенирование 16S рРНК кала</a:t>
            </a:r>
          </a:p>
          <a:p>
            <a:pPr eaLnBrk="1" hangingPunct="1" lvl="1"/>
            <a:r>
              <a:rPr lang="ru-RU" altLang="en-US" sz="1700"/>
              <a:t>Таргетная метаболомика желчных кислот (ВЭЖХ-МС/МС)</a:t>
            </a:r>
          </a:p>
          <a:p>
            <a:pPr eaLnBrk="1" hangingPunct="1" lvl="1"/>
            <a:r>
              <a:rPr lang="ru-RU" altLang="en-US" sz="1700"/>
              <a:t>Окраска печени: гематоксилин-эозин, масляный красный</a:t>
            </a:r>
          </a:p>
          <a:p>
            <a:pPr eaLnBrk="1" hangingPunct="1" lvl="1"/>
            <a:r>
              <a:rPr lang="ru-RU" altLang="en-US" sz="1700"/>
              <a:t>ПЦР-РВ и вестерн-блот: FXR, SHP, SREBP-1c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ru-RU" altLang="en-US" sz="2000" b="1">
                <a:solidFill>
                  <a:srgbClr val="A86F10"/>
                </a:solidFill>
              </a:rPr>
              <a:t>Статистика</a:t>
            </a:r>
          </a:p>
          <a:p>
            <a:pPr eaLnBrk="1" hangingPunct="1" lvl="1"/>
            <a:r>
              <a:rPr lang="ru-RU" altLang="en-US" sz="1700"/>
              <a:t>Однофакторный ANOVA, критерий Тьюки</a:t>
            </a:r>
          </a:p>
          <a:p>
            <a:pPr eaLnBrk="1" hangingPunct="1" lvl="1"/>
            <a:r>
              <a:rPr lang="ru-RU" altLang="en-US" sz="1700"/>
              <a:t>Разнообразие: индекс Шеннона, PERMANOVA</a:t>
            </a:r>
          </a:p>
          <a:p>
            <a:pPr eaLnBrk="1" hangingPunct="1" lvl="1"/>
            <a:r>
              <a:rPr lang="ru-RU" altLang="en-US" sz="1700"/>
              <a:t>Объём выборки — по пилотному эксперименту</a:t>
            </a:r>
          </a:p>
          <a:p>
            <a:pPr eaLnBrk="1" hangingPunct="1">
              <a:spcBef>
                <a:spcPts val="600"/>
              </a:spcBef>
            </a:pPr>
            <a:r>
              <a:rPr lang="ru-RU" altLang="en-US" sz="1700"/>
              <a:t>Различия значимы при p &lt; 0,05.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Результаты исследования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По главам: явление → механизм → проверка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03 Результаты · Глава 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2600"/>
              <a:t>К 12-й неделе ВЖД содержание ТГ в печени выросло в 1,8 раза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411480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2000" b="1">
                <a:solidFill>
                  <a:schemeClr val="accent1"/>
                </a:solidFill>
              </a:rPr>
              <a:t>Главное</a:t>
            </a:r>
          </a:p>
          <a:p>
            <a:pPr eaLnBrk="1" hangingPunct="1">
              <a:lnSpc>
                <a:spcPct val="135000"/>
              </a:lnSpc>
              <a:spcBef>
                <a:spcPts val="1200"/>
              </a:spcBef>
            </a:pPr>
            <a:r>
              <a:rPr lang="ru-RU" altLang="en-US" sz="1800"/>
              <a:t>На 12-й неделе ТГ печени: 33,1 ± 3,4 мг/г при ВЖД и 18,2 ± 2,1 мг/г в контроле (p &lt; 0,001).</a:t>
            </a:r>
          </a:p>
          <a:p>
            <a:pPr eaLnBrk="1" hangingPunct="1">
              <a:lnSpc>
                <a:spcPct val="135000"/>
              </a:lnSpc>
              <a:spcBef>
                <a:spcPts val="1200"/>
              </a:spcBef>
            </a:pPr>
            <a:r>
              <a:rPr lang="ru-RU" altLang="en-US" sz="1800"/>
              <a:t>Различия значимы начиная с 8-й недели.</a:t>
            </a:r>
          </a:p>
          <a:p>
            <a:pPr eaLnBrk="1" hangingPunct="1">
              <a:lnSpc>
                <a:spcPct val="135000"/>
              </a:lnSpc>
              <a:spcBef>
                <a:spcPts val="1200"/>
              </a:spcBef>
            </a:pPr>
            <a:r>
              <a:rPr lang="ru-RU" altLang="en-US" sz="1800"/>
              <a:t>Окраска масляным красным: больше липидных капель в гепатоцитах (рис. 3.3 диссертации).</a:t>
            </a:r>
          </a:p>
        </p:txBody>
      </p:sp>
      <p:graphicFrame>
        <p:nvGraphicFramePr>
          <p:cNvPr id="23" name="Chart 22"/>
          <p:cNvGraphicFramePr>
            <a:graphicFrameLocks noGrp="1"/>
          </p:cNvGraphicFramePr>
          <p:nvPr/>
        </p:nvGraphicFramePr>
        <p:xfrm>
          <a:off x="4892040" y="1645920"/>
          <a:ext cx="6748272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892040" y="5742432"/>
            <a:ext cx="674827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>
                <a:solidFill>
                  <a:srgbClr val="5F6B78"/>
                </a:solidFill>
              </a:rPr>
              <a:t>Рис. 3.2. Содержание ТГ в печени (пример данных; M ± SD, n = 10)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92040" y="6071616"/>
            <a:ext cx="674827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 b="1">
                <a:solidFill>
                  <a:schemeClr val="accent2"/>
                </a:solidFill>
              </a:rPr>
              <a:t>✦ </a:t>
            </a:r>
            <a:r>
              <a:rPr lang="ru-RU" altLang="en-US" sz="1200">
                <a:solidFill>
                  <a:srgbClr val="5F6B78"/>
                </a:solidFill>
              </a:rPr>
              <a:t>Правка: правый щелчок → «Изменить данные».</a:t>
            </a:r>
            <a:r>
              <a:rPr lang="ru-RU" altLang="en-US" sz="1200" b="1">
                <a:solidFill>
                  <a:schemeClr val="accent1"/>
                </a:solidFill>
                <a:hlinkClick r:id="rId3"/>
              </a:rPr>
              <a:t>  Построить в SciVis →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03 Результаты · Глава 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2600"/>
              <a:t>При дисбиозе растёт доля конъюгированных желчных кислот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5318607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120640"/>
            <a:ext cx="531860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>
                <a:solidFill>
                  <a:srgbClr val="5F6B78"/>
                </a:solidFill>
              </a:rPr>
              <a:t>Рис. 4.1. Состав микробиоты на уровне типов (пример данных)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6324447" y="1645920"/>
          <a:ext cx="5318607" cy="3429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324447" y="5120640"/>
            <a:ext cx="531860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>
                <a:solidFill>
                  <a:srgbClr val="5F6B78"/>
                </a:solidFill>
              </a:rPr>
              <a:t>Рис. 4.2. Конъюгированные ЖК в сыворотке (пример данных; M ± SD)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5486400"/>
            <a:ext cx="11094415" cy="6583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5486400"/>
            <a:ext cx="82296" cy="6583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914400" y="5486400"/>
            <a:ext cx="10545775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 b="1">
                <a:solidFill>
                  <a:schemeClr val="accent2"/>
                </a:solidFill>
              </a:rPr>
              <a:t>Итог  </a:t>
            </a:r>
            <a:r>
              <a:rPr lang="ru-RU" altLang="en-US" sz="1800"/>
              <a:t>Firmicutes больше, Bacteroidetes меньше; доля конъюгированных ЖК выросла с 21 до 38 %.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03 Результаты · Глава 5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Восстановление сигнала FXR частично устраняет стеатоз</a:t>
            </a:r>
          </a:p>
        </p:txBody>
      </p:sp>
      <p:pic>
        <p:nvPicPr>
          <p:cNvPr id="4" name="Picture Placeholder 3" descr="mechanism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66045" y="1691640"/>
            <a:ext cx="6365989" cy="3977639"/>
          </a:xfrm>
        </p:spPr>
      </p:pic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Рис. 5.5. Схема: ось «микробиота – ЖК – FXR» и липидный обмен печени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 sz="1700" b="1">
                <a:solidFill>
                  <a:schemeClr val="accent1"/>
                </a:solidFill>
              </a:rPr>
              <a:t>Агонист FXR</a:t>
            </a:r>
          </a:p>
          <a:p>
            <a:pPr eaLnBrk="1" hangingPunct="1"/>
            <a:r>
              <a:rPr lang="ru-RU" altLang="en-US" sz="1700"/>
              <a:t>Экспрессия SHP восстановилась, SREBP-1c снизился, ТГ печени — на 32 % ниже.</a:t>
            </a:r>
          </a:p>
          <a:p>
            <a:pPr eaLnBrk="1" hangingPunct="1">
              <a:spcBef>
                <a:spcPts val="1600"/>
              </a:spcBef>
            </a:pPr>
            <a:r>
              <a:rPr lang="ru-RU" altLang="en-US" sz="1700" b="1">
                <a:solidFill>
                  <a:schemeClr val="accent1"/>
                </a:solidFill>
              </a:rPr>
              <a:t>Трансплантация микробиоты</a:t>
            </a:r>
          </a:p>
          <a:p>
            <a:pPr eaLnBrk="1" hangingPunct="1"/>
            <a:r>
              <a:rPr lang="ru-RU" altLang="en-US" sz="1700"/>
              <a:t>Мыши на стандартном корме после пересадки микробиоты от мышей на ВЖД повторили сдвиг ЖК и стеатоз.</a:t>
            </a:r>
          </a:p>
          <a:p>
            <a:pPr eaLnBrk="1" hangingPunct="1">
              <a:spcBef>
                <a:spcPts val="1600"/>
              </a:spcBef>
            </a:pPr>
            <a:r>
              <a:rPr lang="ru-RU" altLang="en-US" sz="1700" b="1">
                <a:solidFill>
                  <a:schemeClr val="accent2"/>
                </a:solidFill>
              </a:rPr>
              <a:t>Вывод</a:t>
            </a:r>
          </a:p>
          <a:p>
            <a:pPr eaLnBrk="1" hangingPunct="1"/>
            <a:r>
              <a:rPr lang="ru-RU" altLang="en-US" sz="1700"/>
              <a:t>Ось «микробиота – ЖК – FXR» — ключевое звено стеатоза при ВЖД.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6071616"/>
            <a:ext cx="6400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 b="1">
                <a:solidFill>
                  <a:schemeClr val="accent2"/>
                </a:solidFill>
              </a:rPr>
              <a:t>✦ </a:t>
            </a:r>
            <a:r>
              <a:rPr lang="ru-RU" altLang="en-US" sz="1200">
                <a:solidFill>
                  <a:srgbClr val="5F6B78"/>
                </a:solidFill>
              </a:rPr>
              <a:t>Схему механизма можно создать в SciDraw AI.</a:t>
            </a:r>
            <a:r>
              <a:rPr lang="ru-RU" altLang="en-US" sz="1200" b="1">
                <a:solidFill>
                  <a:schemeClr val="accent1"/>
                </a:solidFill>
                <a:hlinkClick r:id="rId3"/>
              </a:rPr>
              <a:t>  Открыть SciDraw AI →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Выводы и апробация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Выводы по задачам, перспективы, публикации и доклады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04 Выводы и апробация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Выводы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6656649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6656649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610800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1"/>
                </a:solidFill>
              </a:rPr>
              <a:t>Выводы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6108009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1. Высокожировая диета вызывает дисбиоз и изменяет профиль желчных кислот.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ru-RU" altLang="en-US" sz="1800">
                <a:solidFill>
                  <a:schemeClr val="dk1"/>
                </a:solidFill>
              </a:rPr>
              <a:t>2. Рост доли конъюгированных желчных кислот связан с ослаблением FXR – SHP в печени.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ru-RU" altLang="en-US" sz="1800">
                <a:solidFill>
                  <a:schemeClr val="dk1"/>
                </a:solidFill>
              </a:rPr>
              <a:t>3. Восстановление сигнала FXR частично устраняет стеатоз, вызванный ВЖД.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525329" y="1737360"/>
            <a:ext cx="4117726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7525329" y="1737360"/>
            <a:ext cx="4117726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799649" y="1965960"/>
            <a:ext cx="356908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4"/>
                </a:solidFill>
              </a:rPr>
              <a:t>Перспективы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99649" y="2514600"/>
            <a:ext cx="3569086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700">
                <a:solidFill>
                  <a:schemeClr val="dk1"/>
                </a:solidFill>
              </a:rPr>
              <a:t>Проверить эффект у самок.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ru-RU" altLang="en-US" sz="1700">
                <a:solidFill>
                  <a:schemeClr val="dk1"/>
                </a:solidFill>
              </a:rPr>
              <a:t>Подтвердить на клинической когорте.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ru-RU" altLang="en-US" sz="1700">
                <a:solidFill>
                  <a:schemeClr val="dk1"/>
                </a:solidFill>
              </a:rPr>
              <a:t>Найти конкретные штаммы бактерий.</a:t>
            </a:r>
          </a:p>
          <a:p>
            <a:pPr eaLnBrk="1" hangingPunct="1">
              <a:lnSpc>
                <a:spcPct val="130000"/>
              </a:lnSpc>
              <a:spcBef>
                <a:spcPts val="1800"/>
              </a:spcBef>
            </a:pPr>
            <a:r>
              <a:rPr lang="ru-RU" altLang="en-US" sz="1700" b="1">
                <a:solidFill>
                  <a:schemeClr val="dk1"/>
                </a:solidFill>
              </a:rPr>
              <a:t>Далее: </a:t>
            </a:r>
            <a:r>
              <a:rPr lang="ru-RU" altLang="en-US" sz="1700">
                <a:solidFill>
                  <a:schemeClr val="dk1"/>
                </a:solidFill>
              </a:rPr>
              <a:t>колонизация отдельными штаммами у гнотобиотных мышей.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04 Выводы и апробация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Апробация результатов и публикации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7307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19741"/>
                <a:gridCol w="7261798"/>
                <a:gridCol w="1512874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Вид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Работа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Статус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04672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Статья (ВАК, К1)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Фамилия И. О., Фамилия И. О. Название статьи // Журнал. 2026. Т. X, № X. С. XX–XX.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опубл.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Статья (Scopus)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Фамилия I. O. et al. Title of the paper // Journal. 2025. Vol. X. P. XX–XX.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опубл.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04672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Доклады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Всероссийская конференция «…», Москва, 2025 (устный); Международный конгресс «…», 2025 (стендовый)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2025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Грант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Проект РНФ № XX-XX-XXXXX (исполнитель)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2024–2026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532120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532120"/>
            <a:ext cx="82296" cy="56692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532120"/>
            <a:ext cx="10545775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 b="1">
                <a:solidFill>
                  <a:schemeClr val="accent1"/>
                </a:solidFill>
              </a:rPr>
              <a:t>Итого  </a:t>
            </a:r>
            <a:r>
              <a:rPr lang="ru-RU" altLang="en-US" sz="1800"/>
              <a:t>по теме диссертации 5 публикаций, из них 3 — в изданиях из Перечня ВАК.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Благодарю за внимание!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Соискатель: Фамилия И. О.   |   Научный руководитель: д-р биол. наук, проф. Фамилия И. О.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Запасной слайд · скрыт при показе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Ответы на замечания оппонентов и ведущей организации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3924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933474"/>
                <a:gridCol w="1916308"/>
                <a:gridCol w="52446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Замечание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Чьё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Ответ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Не изучен путь TGR5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Оппонент 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Согласен; TGR5 — задача следующего этапа (глава 6, перспективы).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Нет данных по самкам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Оппонент 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Самки исключены из-за влияния эстрального цикла на ЖК; ограничение указано в выводах.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Неточности в оформлении таблиц главы 3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Ведущая организация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Принимаю, будут исправлены.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Запасной слайд · скрыт при показе, вызывается по номеру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Возможные вопросы и тезисы ответов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409651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530041"/>
                <a:gridCol w="5547207"/>
                <a:gridCol w="2017166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Возможный вопрос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Тезисы ответа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Где данные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96112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Почему FXR, а не TGR5?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FXR сильно экспрессирован в печени и напрямую регулирует путь SHP – SREBP-1c.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Слайд 17, рис. 4.6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Как исключено влияние самой диеты при пересадке?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Реципиенты получали стандартный корм; контроль — пересадка микробиоты контрольных мышей.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Раздел 5.2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96112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Достаточно ли n = 10 в группе?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Мощность рассчитана по пилотному эксперименту и превышает 80 %.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Прил. Б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Одобрено ли этическим комитетом?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Да, протокол № XX от XX.XX.2023.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Раздел 2.1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Запасной слайд · дополнительные данные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Дополнительные данные: различия на уровне родов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 sz="1700"/>
              <a:t>Данные, о которых могут спросить, но которых нет в основном докладе.</a:t>
            </a:r>
          </a:p>
          <a:p>
            <a:pPr eaLnBrk="1" hangingPunct="1">
              <a:spcBef>
                <a:spcPts val="1400"/>
              </a:spcBef>
            </a:pPr>
            <a:r>
              <a:rPr lang="ru-RU" altLang="en-US" sz="1700">
                <a:solidFill>
                  <a:srgbClr val="5F6B78"/>
                </a:solidFill>
              </a:rPr>
              <a:t>Например: </a:t>
            </a:r>
            <a:r>
              <a:rPr lang="ru-RU" altLang="en-US" sz="1700"/>
              <a:t>рода бактерий, дополнительная статистика, исходные изображения.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Рис. П1. [Подпись]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 b="1">
                <a:solidFill>
                  <a:schemeClr val="accent2"/>
                </a:solidFill>
              </a:rPr>
              <a:t>✦ </a:t>
            </a:r>
            <a:r>
              <a:rPr lang="ru-RU" altLang="en-US" sz="1200">
                <a:solidFill>
                  <a:srgbClr val="5F6B78"/>
                </a:solidFill>
              </a:rPr>
              <a:t>Нет подходящей схемы? Опишите её — SciDraw AI нарисует.</a:t>
            </a:r>
            <a:r>
              <a:rPr lang="ru-RU" altLang="en-US" sz="1200" b="1">
                <a:solidFill>
                  <a:schemeClr val="accent1"/>
                </a:solidFill>
                <a:hlinkClick r:id="rId2"/>
              </a:rPr>
              <a:t>  Открыть SciDraw AI →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Заключительное слово соискателя · скрыт при показе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Благодарности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Диссертационный совет 24.2.XXX.XX · Защита диссертации · 2026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 b="1">
                <a:solidFill>
                  <a:schemeClr val="accent1"/>
                </a:solidFill>
              </a:rPr>
              <a:t>Научному руководителю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700">
                <a:solidFill>
                  <a:schemeClr val="dk1"/>
                </a:solidFill>
              </a:rPr>
              <a:t>профессору И. О. Фамилии — за постановку задачи и помощь на всех этапах работы.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 b="1">
                <a:solidFill>
                  <a:schemeClr val="accent2"/>
                </a:solidFill>
              </a:rPr>
              <a:t>Оппонентам и ведущей организации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700">
                <a:solidFill>
                  <a:schemeClr val="dk1"/>
                </a:solidFill>
              </a:rPr>
              <a:t>за внимательное прочтение работы, отзывы и ценные замечания.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 b="1">
                <a:solidFill>
                  <a:schemeClr val="accent3"/>
                </a:solidFill>
              </a:rPr>
              <a:t>Диссертационному совету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700">
                <a:solidFill>
                  <a:schemeClr val="dk1"/>
                </a:solidFill>
              </a:rPr>
              <a:t>за возможность представить работу и за вопросы, прозвучавшие на защите.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 b="1">
                <a:solidFill>
                  <a:schemeClr val="accent4"/>
                </a:solidFill>
              </a:rPr>
              <a:t>Коллегам и фонду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700">
                <a:solidFill>
                  <a:schemeClr val="dk1"/>
                </a:solidFill>
              </a:rPr>
              <a:t>сотрудникам лаборатории и кафедры. Поддержка: РНФ, проект № XX-XX-XXXXX.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к защите диссертации · SciDraw AI</dc:title>
  <dc:subject>Защита диссертации (пример)</dc:subject>
  <dc:creator>SciDraw AI</dc:creator>
  <cp:keywords>SciDraw AI; защита диссертации; кандидатская диссертация; ВКР; презентация; шаблон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ru-RU</dc:language>
</cp:coreProperties>
</file>