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(20 секунд): фамилия, специальность, руководитель, тема. На этом этапе тему ещё можно уточнить — замечания часто начинаются именно с формулировки темы.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Служебный слайд, скрыт при показе. Прочитав, его можно удалить.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(20 секунд): структура доклада; вопрос справа прочитайте вслух.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почему существующих методов недостаточно; значимость — по одной фразе на теорию и практику.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по каждой группе — «что сделано, чего не хватает»; закончить пробелом, из которого вытекает тема.</a:t>
            </a:r>
          </a:p>
          <a:p>
            <a:r>
              <a:t>Совет: добавьте в таблицу «автор, год» ключевых работ; полный список — на слайде литературы.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цель одной фразой, три задачи и их связь — «данные → модель → применение». Формулировки — как в индивидуальном плане.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 секунд): объект — «что», предмет — «какая его сторона». Гипотеза должна быть проверяемой — её подтвердят или опровергнут эксперименты по задаче 2.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именно здесь чаще всего задают вопросы — по каждому пункту надо уметь сказать, как вы собираетесь его решать.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главный слайд доклада. Идите по этапам слева направо: что на входе и что на выходе каждого.</a:t>
            </a:r>
          </a:p>
          <a:p>
            <a:r>
              <a:t>Промпт для рисунка: пример создан этим промптом. Ссылка внизу слайда заполнит его автоматически — замените содержание на своё:</a:t>
            </a:r>
          </a:p>
          <a:p>
            <a:r>
              <a:t>Нарисуй схему исследования для доклада о плане диссертации, горизонтальная компоновка слева направо, белый фон, плоский векторный стиль, цвета тёмно-синий, сине-зелёный и янтарный. Слева прямоугольник с текстом «Задача: прогноз глубины подтопления за 1 час». В середине три блока этапов подряд; над каждым блоком название этапа, в верхней половине блока — содержание, в нижней — методы: 1) этап «Подготовка данных» — «Объединение данных» — «Радарные осадки, ливневая канализация, рельеф»; 2) этап «Построение модели» — «Пространственно-временная модель» — «Графовая нейросеть + физические ограничения»; 3) этап «Проверка» — «Апробация» — «Городской район, пороги оповещения». Между блоками тёмно-синие стрелки вправо. Справа прямоугольник с текстом «Результат: система прогноза и оповещения о подтоплениях». Текст крупный и чёткий, каждая подпись встречается один раз, все подписи на русском языке, заголовок не пиши.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откуда данные, с чем сравниваем и по каким критериям судим о результате.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у каждого пункта — конкретное основание; один факт убедительнее общих слов об «имеющихся условиях».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на этом этапе это «ожидаемая» новизна — скажите, чем подход отличается от существующих, без преувеличений.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покажите то, что уже сделано — даже отлаженный конвейер обработки данных убедительнее рассуждений о реализуемости.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диаграмма собрана из фигур — полосы можно растягивать мышью. Оставьте запас времени на рецензирование статей.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 секунд): результаты должны быть проверяемыми и соответствовать требованиям к кандидатским диссертациям по специальности.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сказать: этот слайд не зачитывают — 3 секунды. Полный список — в письменном плане.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сказать: оставайтесь на этом слайде во время обсуждения; записывайте замечания — по ним потом корректируется план.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слайд. Подготовьте ответы заранее и открывайте нужный слайд по номеру.</a:t>
            </a:r>
          </a:p>
          <a:p/>
          <a:p>
            <a:r>
              <a:t>Шаблоны SciDraw AI для исследователей · sci-draw.com · Пример: тема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ru/ai-drawing?prompt=proposal-roadmap&amp;utm_source=template&amp;utm_medium=pptx&amp;utm_campaign=thesis-proposal-ru&amp;utm_content=roadmap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ru/sci-vis?utm_source=template&amp;utm_medium=pptx&amp;utm_campaign=thesis-proposal-ru&amp;utm_content=pilot" TargetMode="Externa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Доклад о плане диссертационного исследования · аспирантура, 1-й год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Прогнозирование глубины подтопления городских территорий графовыми нейросетями с физическими ограничениями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2834640" algn="l"/>
              </a:tabLst>
            </a:pPr>
            <a:r>
              <a:rPr lang="ru-RU" altLang="en-US">
                <a:solidFill>
                  <a:srgbClr val="5F6B78"/>
                </a:solidFill>
              </a:rPr>
              <a:t>Аспирант</a:t>
            </a:r>
            <a:r>
              <a:rPr lang="ru-RU" altLang="en-US"/>
              <a:t>	Фамилия Имя Отчество</a:t>
            </a:r>
          </a:p>
          <a:p>
            <a:pPr eaLnBrk="1" hangingPunct="1">
              <a:tabLst>
                <a:tab pos="2834640" algn="l"/>
              </a:tabLst>
            </a:pPr>
            <a:r>
              <a:rPr lang="ru-RU" altLang="en-US">
                <a:solidFill>
                  <a:srgbClr val="5F6B78"/>
                </a:solidFill>
              </a:rPr>
              <a:t>Научный руководитель</a:t>
            </a:r>
            <a:r>
              <a:rPr lang="ru-RU" altLang="en-US"/>
              <a:t>	д-р техн. наук, профессор И. О. Фамилия</a:t>
            </a:r>
          </a:p>
          <a:p>
            <a:pPr eaLnBrk="1" hangingPunct="1">
              <a:tabLst>
                <a:tab pos="2834640" algn="l"/>
              </a:tabLst>
            </a:pPr>
            <a:r>
              <a:rPr lang="ru-RU" altLang="en-US">
                <a:solidFill>
                  <a:srgbClr val="5F6B78"/>
                </a:solidFill>
              </a:rPr>
              <a:t>Специальность</a:t>
            </a:r>
            <a:r>
              <a:rPr lang="ru-RU" altLang="en-US" sz="1500"/>
              <a:t>	1.2.2. Математическое моделирование, численные методы и комплексы программ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Инструкция · при показе этот слайд скрыт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Как работать с шаблоном доклада о плане диссертации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1  Время и акценты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Доклад — 10–15 минут. Главное — «что исследуем, как и получится ли»; обзор литературы не должен занять половину времени.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2"/>
                </a:solidFill>
              </a:rPr>
              <a:t>2  Согласовать с планом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Цель, задачи, схема и сроки должны совпадать с индивидуальным планом аспиранта и заявкой на утверждение темы.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3"/>
                </a:solidFill>
              </a:rPr>
              <a:t>3  Реализуемость — на фактах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Слайд «Научный задел»: пилотные расчёты, данные, код. Это убедительнее фразы «имеются все необходимые условия».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6"/>
                </a:solidFill>
              </a:rPr>
              <a:t>4  Рисунки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Схему исследования можно заменить своей; ссылка под рисунком открывает SciDraw AI с готовым промптом.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Та же структура подходит для ежегодной аттестации аспиранта: добавьте, что уже выполнено по плану.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ПЛАН ДОКЛАДА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План доклада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Обоснование темы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Актуальность и степень разработанности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Цель и задачи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Что исследуем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Схема и методы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Как исследуем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Реализуемость и новизна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Получится ли и что нового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План и результаты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400">
                <a:solidFill>
                  <a:srgbClr val="5F6B78"/>
                </a:solidFill>
              </a:rPr>
              <a:t>Сроки и что будет получено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Главный вопрос работы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ru-RU" altLang="en-US" sz="2000"/>
              <a:t>Можно ли за час до ливня достаточно точно предсказать глубину подтопления в каждом квартале города?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ru-RU" altLang="en-US" sz="1400">
                <a:solidFill>
                  <a:srgbClr val="5F6B78"/>
                </a:solidFill>
              </a:rPr>
              <a:t>Кафедру прежде всего интересует: ясна ли задача и выполним ли план.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Обоснование темы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Актуальность: для оповещения нужен запас времени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Актуальность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Ливней становится больше; подтопления парализуют транспорт и наносят ущерб.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Гидродинамические модели точны, но один расчёт длится десятки минут.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Модели на данных быстры, но при экстремальных ливнях нарушают физику.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2"/>
                </a:solidFill>
              </a:rPr>
              <a:t>Значимость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chemeClr val="accent2"/>
                </a:solidFill>
              </a:rPr>
              <a:t>Теоретическая  </a:t>
            </a:r>
            <a:r>
              <a:rPr lang="ru-RU" altLang="en-US" sz="1800">
                <a:solidFill>
                  <a:schemeClr val="dk1"/>
                </a:solidFill>
              </a:rPr>
              <a:t>метод, сочетающий физические законы и глубокое обучение.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ru-RU" altLang="en-US" sz="1800" b="1">
                <a:solidFill>
                  <a:schemeClr val="accent2"/>
                </a:solidFill>
              </a:rPr>
              <a:t>Практическая  </a:t>
            </a:r>
            <a:r>
              <a:rPr lang="ru-RU" altLang="en-US" sz="1800">
                <a:solidFill>
                  <a:schemeClr val="dk1"/>
                </a:solidFill>
              </a:rPr>
              <a:t>оповещение по кварталам за час до подтопления.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Коротко  </a:t>
            </a:r>
            <a:r>
              <a:rPr lang="ru-RU" altLang="en-US" sz="1800"/>
              <a:t>нужен метод прогноза, быстрый и физически корректный.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Обоснование темы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Степень разработанности: точность или скорость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21457"/>
                <a:gridCol w="4437766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Группа методов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Что сделано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Чего не хватает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Гидродинамические модели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SWMM и модели мелкой воды широко применяются для расчёта подтоплений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Долгий расчёт, нет оперативного прогноза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Модели на данных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LSTM и CNN хорошо предсказывают уровень воды на постах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Нет пространственных связей, слабая экстраполяция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Графовые нейросети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Применяются для транспортных потоков и речных сетей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Для городских подтоплений почти не применялись, физика не учтена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A86F10"/>
                </a:solidFill>
              </a:rPr>
              <a:t>Пробел  </a:t>
            </a:r>
            <a:r>
              <a:rPr lang="ru-RU" altLang="en-US" sz="1800"/>
              <a:t>нет метода, который считает за минуты и остаётся физически корректным при экстремальных ливнях.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Цель и задачи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Цель и задачи исследования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ru-RU" altLang="en-US" sz="1900" b="1">
                <a:solidFill>
                  <a:srgbClr val="F2C66D"/>
                </a:solidFill>
              </a:rPr>
              <a:t>Цель  </a:t>
            </a:r>
            <a:r>
              <a:rPr lang="ru-RU" altLang="en-US" sz="1900">
                <a:solidFill>
                  <a:srgbClr val="FFFFFF"/>
                </a:solidFill>
              </a:rPr>
              <a:t>разработать графовую нейросетевую модель с физическими ограничениями для прогноза глубины подтопления по кварталам за 1 час.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1"/>
                </a:solidFill>
              </a:rPr>
              <a:t>Задача 1. Данные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Объединить радарные осадки, данные ливневой канализации и рельефа в граф дренажной сети.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2"/>
                </a:solidFill>
              </a:rPr>
              <a:t>Задача 2. Модель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Построить графовую нейросеть с ограничением баланса масс для прогноза глубины в узлах.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3"/>
                </a:solidFill>
              </a:rPr>
              <a:t>Задача 3. Апробация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Проверить модель на типовом районе и обосновать пороги оповещения.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Цель и задачи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Объект, предмет и научная гипотеза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Объект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293613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Процессы подтопления городских территорий при ливневых осадках.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27778" y="19659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2"/>
                </a:solidFill>
              </a:rPr>
              <a:t>Предмет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7778" y="2514600"/>
            <a:ext cx="293613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Методы и модели краткосрочного прогноза глубины подтопления.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32596" y="19659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3"/>
                </a:solidFill>
              </a:rPr>
              <a:t>Гипотеза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32596" y="2514600"/>
            <a:ext cx="293613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Ограничение баланса масс в функции потерь повысит точность графовой модели при экстремальных ливнях.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Цель и задачи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Ключевые вопросы, которые предстоит решить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/>
              <a:t>Как представить канализацию и поверхность одним графом?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>
                <a:solidFill>
                  <a:srgbClr val="5F6B78"/>
                </a:solidFill>
              </a:rPr>
              <a:t>От выбора узлов и рёбер зависит, «увидит» ли модель пути стока воды.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/>
              <a:t>Как встроить физику в нейросеть?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>
                <a:solidFill>
                  <a:srgbClr val="5F6B78"/>
                </a:solidFill>
              </a:rPr>
              <a:t>Член баланса масс в функции потерь не даст воде «появляться из ниоткуда».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/>
              <a:t>Что делать с нехваткой экстремальных ливней?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>
                <a:solidFill>
                  <a:srgbClr val="5F6B78"/>
                </a:solidFill>
              </a:rPr>
              <a:t>Дополнить обучающую выборку сценариями гидродинамической модели.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Схема и методы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Схема исследования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136" y="1691640"/>
            <a:ext cx="9519421" cy="30175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89204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 b="1">
                <a:solidFill>
                  <a:schemeClr val="accent2"/>
                </a:solidFill>
              </a:rPr>
              <a:t>Этап 1. Подготовка данных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27608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ru-RU" altLang="en-US" sz="1500"/>
              <a:t>Радарные осадки, канализация и рельеф за 2018–2025 гг.; граф сети.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89204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 b="1">
                <a:solidFill>
                  <a:schemeClr val="accent1"/>
                </a:solidFill>
              </a:rPr>
              <a:t>Этап 2. Построение модели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527608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ru-RU" altLang="en-US" sz="1500"/>
              <a:t>Нейросеть с балансом масс; сравнение с LSTM и гидродинамикой.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89204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 b="1">
                <a:solidFill>
                  <a:srgbClr val="A86F10"/>
                </a:solidFill>
              </a:rPr>
              <a:t>Этап 3. Проверка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527608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ru-RU" altLang="en-US" sz="1500"/>
              <a:t>Точность прогноза за 1 час и время расчёта на типовом районе.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Схему можно создать в SciDraw AI — промпт уже заполнен; или замените рисунок: правый щелчок → «Изменить рисунок».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Схема и методы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Данные, методы и критерии оценки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chemeClr val="accent1"/>
                </a:solidFill>
              </a:rPr>
              <a:t>Данные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Радарные осадки: 1 × 1 км, шаг 6 мин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Ливневая канализация: ~3000 узлов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Посты наблюдения водоканала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chemeClr val="accent2"/>
                </a:solidFill>
              </a:rPr>
              <a:t>Модели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Наша: графовая нейросеть с физическими ограничениями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Сравнение 1: LSTM по постам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Сравнение 2: двумерная гидродинамическая модель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rgbClr val="A86F10"/>
                </a:solidFill>
              </a:rPr>
              <a:t>Критерии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Глубина: RMSE, NSE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Площадь: доля попаданий, ложные тревоги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Время расчёта прогноза в секундах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Реализуемость и новизна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Реализуемость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293613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400" b="1">
                <a:solidFill>
                  <a:schemeClr val="accent1"/>
                </a:solidFill>
              </a:rPr>
              <a:t>Методика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651760"/>
            <a:ext cx="2936138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800"/>
              <a:t>Графовые нейросети проверены на транспортных потоках и речных сетях; подход отработан.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27778" y="1965960"/>
            <a:ext cx="293613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400" b="1">
                <a:solidFill>
                  <a:schemeClr val="accent2"/>
                </a:solidFill>
              </a:rPr>
              <a:t>Данные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7778" y="2651760"/>
            <a:ext cx="2936138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800"/>
              <a:t>С водоканалом г. XX заключено соглашение об обмене данными; сроки получения согласованы.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32596" y="1965960"/>
            <a:ext cx="293613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400" b="1">
                <a:solidFill>
                  <a:schemeClr val="accent3"/>
                </a:solidFill>
              </a:rPr>
              <a:t>Условия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32596" y="2651760"/>
            <a:ext cx="2936138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800"/>
              <a:t>На кафедре есть GPU-сервер и лицензия на гидродинамическое ПО; группа руководителя давно работает в городской гидрологии.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5F6B78"/>
                </a:solidFill>
              </a:rPr>
              <a:t>Риски  </a:t>
            </a:r>
            <a:r>
              <a:rPr lang="ru-RU" altLang="en-US" sz="1800"/>
              <a:t>если данные задержатся — разработка модели на открытых радарных данных и синтетических сценариях.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Реализуемость и новизна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Ожидаемая научная новизна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83464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 b="1"/>
              <a:t>Метод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429000"/>
            <a:ext cx="4632807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900"/>
              <a:t>Ограничение баланса масс при обучении графовой нейросети — физически корректный прогноз при экстремальных ливнях.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83464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 b="1"/>
              <a:t>Применение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429000"/>
            <a:ext cx="4632807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900"/>
              <a:t>Прогноз подтоплений по кварталам за минуты вместо десятков минут — основа оперативного оповещения.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Отличие  </a:t>
            </a:r>
            <a:r>
              <a:rPr lang="ru-RU" altLang="en-US" sz="1800"/>
              <a:t>известные графовые модели подтоплений работают только на данных; здесь баланс масс входит в цель обучения.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Реализуемость и новизна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Научный задел: обработка данных уже отлажена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1700" b="1">
                <a:solidFill>
                  <a:schemeClr val="accent2"/>
                </a:solidFill>
              </a:rPr>
              <a:t>Сделано</a:t>
            </a:r>
          </a:p>
          <a:p>
            <a:pPr eaLnBrk="1" hangingPunct="1">
              <a:spcBef>
                <a:spcPts val="400"/>
              </a:spcBef>
            </a:pPr>
            <a:r>
              <a:rPr lang="ru-RU" altLang="en-US" sz="1700"/>
              <a:t>Очищены данные и построен граф для 2 дренажных бассейнов.</a:t>
            </a:r>
          </a:p>
          <a:p>
            <a:pPr eaLnBrk="1" hangingPunct="1">
              <a:spcBef>
                <a:spcPts val="600"/>
              </a:spcBef>
            </a:pPr>
            <a:r>
              <a:rPr lang="ru-RU" altLang="en-US" sz="1700"/>
              <a:t>Пилотная базовая модель LSTM: RMSE 0,12 м (пример данных).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1"/>
                </a:solidFill>
              </a:rPr>
              <a:t>Опыт</a:t>
            </a:r>
          </a:p>
          <a:p>
            <a:pPr eaLnBrk="1" hangingPunct="1">
              <a:spcBef>
                <a:spcPts val="400"/>
              </a:spcBef>
            </a:pPr>
            <a:r>
              <a:rPr lang="ru-RU" altLang="en-US" sz="1700"/>
              <a:t>Участие в проекте руководителя по оповещению о подтоплениях; опыт моделирования в SWMM.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Пилотные результаты или схема данных (вставьте свой рисунок)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Пилотные данные можно отобразить в SciVis.</a:t>
            </a:r>
            <a:r>
              <a:rPr lang="ru-RU" altLang="en-US" sz="1200" b="1">
                <a:solidFill>
                  <a:schemeClr val="accent1"/>
                </a:solidFill>
                <a:hlinkClick r:id="rId2"/>
              </a:rPr>
              <a:t>  Открыть в SciVis →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05 План и результаты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Календарный план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4206240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09.2026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062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268642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03.2027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68642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331044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09.2027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3104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393446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03.2028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93446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455848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09.2028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4558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518250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03.2029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1825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80653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09.2029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8065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Обзор литературы, сбор данных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206240" y="2331720"/>
            <a:ext cx="1593603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Граф сети и базовые модели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268642" y="2898648"/>
            <a:ext cx="1593603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Нейросеть с физ. ограничениями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31044" y="3465576"/>
            <a:ext cx="2656005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Апробация, пороги оповещения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455848" y="4032504"/>
            <a:ext cx="1593603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Статьи и конференции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393446" y="4599431"/>
            <a:ext cx="3718407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Текст диссертации, предзащита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0049451" y="5166360"/>
            <a:ext cx="1593603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A86F10"/>
                </a:solidFill>
              </a:rPr>
              <a:t>Аттестация  </a:t>
            </a:r>
            <a:r>
              <a:rPr lang="ru-RU" altLang="en-US" sz="1800"/>
              <a:t>ежегодно, отчёт на заседании кафедры; к 09.2028 выполнены задачи 1 и 2.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05 План и результаты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Ожидаемые результаты и апробация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Публикации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Не менее 3 статей, из них 2 — в изданиях из Перечня ВАК или Scopus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2"/>
                </a:solidFill>
              </a:rPr>
              <a:t>Программа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Модель прогноза подтоплений; свидетельство о регистрации программы для ЭВМ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3"/>
                </a:solidFill>
              </a:rPr>
              <a:t>Внедрение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Пилотное оповещение для типового района; акт о внедрении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6"/>
                </a:solidFill>
              </a:rPr>
              <a:t>Диссертация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Кандидатская диссертация и автореферат; апробация на 2–3 конференциях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Литература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Основная литература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ru-RU" altLang="en-US" sz="1600"/>
              <a:t>1. Фамилия И. О., Фамилия И. О. Название статьи // Название журнала. Год. Т. X, № X. С. XX–XX.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ru-RU" altLang="en-US" sz="1600"/>
              <a:t>2. Фамилия И. О., Фамилия И. О. Название статьи // Название журнала. Год. Т. X, № X. С. XX–XX.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ru-RU" altLang="en-US" sz="1600"/>
              <a:t>3. Фамилия И. О., Фамилия И. О. Название статьи // Название журнала. Год. Т. X, № X. С. XX–XX.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ru-RU" altLang="en-US" sz="1600"/>
              <a:t>4. Фамилия И. О., Фамилия И. О. Название статьи // Название журнала. Год. Т. X, № X. С. XX–XX.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ru-RU" altLang="en-US" sz="1600"/>
              <a:t>5. Фамилия И. О., Фамилия И. О. Название статьи // Название журнала. Год. Т. X, № X. С. XX–XX.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ru-RU" altLang="en-US" sz="1600"/>
              <a:t>6. Фамилия И. О., Фамилия И. О. Название статьи // Название журнала. Год. Т. X, № X. С. XX–XX.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Оформление — по ГОСТ Р 7.0.100–2018 или требованиям вуза; на слайде достаточно 6–10 ключевых работ.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Спасибо за внимание!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Аспирант: Фамилия И. О.   |   Научный руководитель: д-р техн. наук, проф. Фамилия И. О.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Запасной слайд · скрыт при показе, вызывается по номеру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Возможные вопросы и тезисы ответов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Кафедра XX · доклад о плане диссертационного исследования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Возможный вопрос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Тезисы ответа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Слайд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Не слишком ли широка тема?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Работа ограничена 2 бассейнами и краткосрочным прогнозом на 1 час.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Слайд 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Гарантирован ли доступ к данным?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Есть соглашение с водоканалом; запасной вариант — открытые радарные данные.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Слайд 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Как именно учитывается физика?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Невязка баланса воды в узлах добавляется в функцию потерь.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Слайд 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В чём выигрыш перед гидродинамикой?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При сопоставимой точности расчёт занимает минуты, а не десятки минут.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Слайд 12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доклада о плане диссертационного исследования · SciDraw AI</dc:title>
  <dc:subject>Доклад о плане диссертационного исследования (пример)</dc:subject>
  <dc:creator>SciDraw AI</dc:creator>
  <cp:keywords>SciDraw AI; план диссертации; утверждение темы; аспирантура; презентация;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