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Контроль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4-я нед.</c:v>
                </c:pt>
                <c:pt idx="1">
                  <c:v>8-я нед.</c:v>
                </c:pt>
                <c:pt idx="2">
                  <c:v>12-я нед.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ВЖД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4-я нед.</c:v>
                </c:pt>
                <c:pt idx="1">
                  <c:v>8-я нед.</c:v>
                </c:pt>
                <c:pt idx="2">
                  <c:v>12-я нед.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ТГ печени, мг/г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Контроль</c:v>
                </c:pt>
                <c:pt idx="1">
                  <c:v>ВЖД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Контроль</c:v>
                </c:pt>
                <c:pt idx="1">
                  <c:v>ВЖД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Proteobacteria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Контроль</c:v>
                </c:pt>
                <c:pt idx="1">
                  <c:v>ВЖД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Прочие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Контроль</c:v>
                </c:pt>
                <c:pt idx="1">
                  <c:v>ВЖД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Доля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Конъюгированные ЖК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plus>
            <c:min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Контроль</c:v>
                </c:pt>
                <c:pt idx="1">
                  <c:v>ВЖД</c:v>
                </c:pt>
                <c:pt idx="2">
                  <c:v>ВЖД + агонист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38</c:v>
                </c:pt>
                <c:pt idx="2">
                  <c:v>35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Доля от суммы ЖК, %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Шаблон стендового доклада SciDraw AI · макет «главный результат» · A0, вертикальный (841 × 1189 мм) · тёмно-синяя палитра</a:t>
            </a:r>
          </a:p>
          <a:p>
            <a:r>
              <a:t>Пример: исследование и данные вымышлены. Слайд 2 — инструкция, при печати выберите только слайд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Логотип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Защита диссертации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Тема работы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Название раздела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Благодарю за внимание!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Благодарю за внимание!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QR-код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Статья / сайт лаборатории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Образец текста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ru-RU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ru/ai-drawing?prompt=poster-background&amp;utm_source=template&amp;utm_medium=pptx&amp;utm_campaign=poster-spotlight-ru&amp;utm_content=spotlight-background" TargetMode="External"/><Relationship Id="rId3" Type="http://schemas.openxmlformats.org/officeDocument/2006/relationships/hyperlink" Target="https://sci-draw.com/ru/ai-drawing?prompt=poster-mechanism&amp;utm_source=template&amp;utm_medium=pptx&amp;utm_campaign=poster-spotlight-ru&amp;utm_content=spotlight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ru-RU" altLang="en-US">
                <a:solidFill>
                  <a:schemeClr val="accent4"/>
                </a:solidFill>
              </a:rPr>
              <a:t>Логотип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ru-RU" altLang="en-US">
                <a:solidFill>
                  <a:schemeClr val="accent4"/>
                </a:solidFill>
              </a:rPr>
              <a:t>Логотип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ru-RU" altLang="en-US" sz="8800" b="1">
                <a:solidFill>
                  <a:srgbClr val="FFFFFF"/>
                </a:solidFill>
              </a:rPr>
              <a:t>Ось «микробиота – желчные кислоты – FXR» и стеатоз печени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4000">
                <a:solidFill>
                  <a:srgbClr val="FFFFFF"/>
                </a:solidFill>
              </a:rPr>
              <a:t>Иванов И. И.¹, Петрова А. А.¹, Сидоров П. П.²*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3000">
                <a:solidFill>
                  <a:srgbClr val="C9D6E8"/>
                </a:solidFill>
              </a:rPr>
              <a:t>¹ Кафедра патофизиологии, XX университет   ² Отделение гастроэнтерологии, клиника XX   * name@university.ru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200">
                <a:solidFill>
                  <a:srgbClr val="5F6B78"/>
                </a:solidFill>
              </a:rPr>
              <a:t>Шаблон стендового доклада SciDraw AI · sci-draw.com   |   Пример: исследование и данные вымышлены и показывают только вёрстку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28446984" cy="66751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TextBox 11"/>
          <p:cNvSpPr txBox="1"/>
          <p:nvPr/>
        </p:nvSpPr>
        <p:spPr>
          <a:xfrm>
            <a:off x="1828800" y="8211312"/>
            <a:ext cx="11145072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4000" b="1">
                <a:solidFill>
                  <a:srgbClr val="F2C66D"/>
                </a:solidFill>
              </a:rPr>
              <a:t>Главный результат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9491472"/>
            <a:ext cx="11145072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6000" b="1">
                <a:solidFill>
                  <a:srgbClr val="FFFFFF"/>
                </a:solidFill>
              </a:rPr>
              <a:t>Дисбиоз подавляет FXR и усиливает стеатоз; агонист FXR снижает ТГ на 32 %.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3431072" y="8028431"/>
            <a:ext cx="15381671" cy="5577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pic>
        <p:nvPicPr>
          <p:cNvPr id="15" name="Picture 14" descr="mechanis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7432" y="8302751"/>
            <a:ext cx="8048952" cy="50292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14400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7" name="Rectangle 16"/>
          <p:cNvSpPr/>
          <p:nvPr/>
        </p:nvSpPr>
        <p:spPr>
          <a:xfrm>
            <a:off x="914400" y="14840712"/>
            <a:ext cx="9025128" cy="11115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TextBox 17"/>
          <p:cNvSpPr txBox="1"/>
          <p:nvPr/>
        </p:nvSpPr>
        <p:spPr>
          <a:xfrm>
            <a:off x="1463040" y="14840712"/>
            <a:ext cx="7927848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Результат 1: ТГ печени растут</a:t>
            </a:r>
          </a:p>
        </p:txBody>
      </p:sp>
      <p:graphicFrame>
        <p:nvGraphicFramePr>
          <p:cNvPr id="19" name="Chart 18"/>
          <p:cNvGraphicFramePr>
            <a:graphicFrameLocks noGrp="1"/>
          </p:cNvGraphicFramePr>
          <p:nvPr/>
        </p:nvGraphicFramePr>
        <p:xfrm>
          <a:off x="1463040" y="16500856"/>
          <a:ext cx="7927848" cy="5485587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463040" y="22260763"/>
            <a:ext cx="7927848" cy="4437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2400">
                <a:solidFill>
                  <a:srgbClr val="5F6B78"/>
                </a:solidFill>
              </a:rPr>
              <a:t>Рис. 3. ТГ печени (пример данных; M ± SD, n = 10)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625328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10625328" y="14840712"/>
            <a:ext cx="9025128" cy="1765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1173967" y="14840712"/>
            <a:ext cx="7927848" cy="1765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Результат 2: состав микробиоты</a:t>
            </a:r>
          </a:p>
        </p:txBody>
      </p:sp>
      <p:graphicFrame>
        <p:nvGraphicFramePr>
          <p:cNvPr id="24" name="Chart 23"/>
          <p:cNvGraphicFramePr>
            <a:graphicFrameLocks noGrp="1"/>
          </p:cNvGraphicFramePr>
          <p:nvPr/>
        </p:nvGraphicFramePr>
        <p:xfrm>
          <a:off x="11173967" y="17155160"/>
          <a:ext cx="7927848" cy="4387494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11173967" y="21816974"/>
            <a:ext cx="7927848" cy="88757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2400">
                <a:solidFill>
                  <a:srgbClr val="5F6B78"/>
                </a:solidFill>
              </a:rPr>
              <a:t>Рис. 4. Микробиота на уровне типов (пример данных)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0336256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20336256" y="14840712"/>
            <a:ext cx="9025128" cy="11115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20884896" y="14840712"/>
            <a:ext cx="7927848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Результат 3: желчные кислоты</a:t>
            </a:r>
          </a:p>
        </p:txBody>
      </p:sp>
      <p:graphicFrame>
        <p:nvGraphicFramePr>
          <p:cNvPr id="29" name="Chart 28"/>
          <p:cNvGraphicFramePr>
            <a:graphicFrameLocks noGrp="1"/>
          </p:cNvGraphicFramePr>
          <p:nvPr/>
        </p:nvGraphicFramePr>
        <p:xfrm>
          <a:off x="20884896" y="16500856"/>
          <a:ext cx="7927848" cy="5041798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20884896" y="21816974"/>
            <a:ext cx="7927848" cy="88757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2400">
                <a:solidFill>
                  <a:srgbClr val="5F6B78"/>
                </a:solidFill>
              </a:rPr>
              <a:t>Рис. 5. Конъюгированные ЖК в сыворотке (пример данных; M ± SD)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14400" y="23938992"/>
            <a:ext cx="9025128" cy="5325262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914400" y="23938992"/>
            <a:ext cx="9025128" cy="11115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1463040" y="23938992"/>
            <a:ext cx="7927848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Введение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63040" y="25599136"/>
            <a:ext cx="7927848" cy="278221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ru-RU" altLang="en-US" sz="3200"/>
              <a:t>При высокожировой диете (ВЖД) микробиота меняет состав желчных кислот (ЖК), но причинная связь со стеатозом не доказана.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14400" y="29950054"/>
            <a:ext cx="9025128" cy="4210913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914400" y="29950054"/>
            <a:ext cx="9025128" cy="111150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TextBox 36"/>
          <p:cNvSpPr txBox="1"/>
          <p:nvPr/>
        </p:nvSpPr>
        <p:spPr>
          <a:xfrm>
            <a:off x="1463040" y="29950054"/>
            <a:ext cx="7927848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Цель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63040" y="31610198"/>
            <a:ext cx="7927848" cy="200212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ru-RU" altLang="en-US" sz="3600"/>
              <a:t>Проверить, ведёт ли дисбиоз к стеатозу через ЖК и FXR.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14400" y="34846768"/>
            <a:ext cx="9025128" cy="612749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0" name="Rectangle 39"/>
          <p:cNvSpPr/>
          <p:nvPr/>
        </p:nvSpPr>
        <p:spPr>
          <a:xfrm>
            <a:off x="914400" y="34846768"/>
            <a:ext cx="9025128" cy="11115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TextBox 40"/>
          <p:cNvSpPr txBox="1"/>
          <p:nvPr/>
        </p:nvSpPr>
        <p:spPr>
          <a:xfrm>
            <a:off x="1463040" y="34846768"/>
            <a:ext cx="7927848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Материалы и методы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63040" y="36506912"/>
            <a:ext cx="7927848" cy="35844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ru-RU" altLang="en-US" sz="3200" b="1">
                <a:solidFill>
                  <a:schemeClr val="accent1"/>
                </a:solidFill>
              </a:rPr>
              <a:t>Модель  </a:t>
            </a:r>
            <a:r>
              <a:rPr lang="ru-RU" altLang="en-US" sz="3200"/>
              <a:t>мыши: контроль, ВЖД, ВЖД + агонист FXR; n = 10, 12 недель; пересадка микробиоты.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ru-RU" altLang="en-US" sz="3200" b="1">
                <a:solidFill>
                  <a:schemeClr val="accent1"/>
                </a:solidFill>
              </a:rPr>
              <a:t>Показатели  </a:t>
            </a:r>
            <a:r>
              <a:rPr lang="ru-RU" altLang="en-US" sz="3200"/>
              <a:t>16S рРНК, метаболомика ЖК, ТГ печени, путь FXR.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625328" y="23938992"/>
            <a:ext cx="9025128" cy="6734048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0625328" y="23938992"/>
            <a:ext cx="9025128" cy="11115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1173967" y="23938992"/>
            <a:ext cx="7927848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Обсуждение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173967" y="25599136"/>
            <a:ext cx="7927848" cy="21222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ru-RU" altLang="en-US" sz="3200"/>
              <a:t>Пересадка микробиоты воспроизвела сдвиг ЖК и стеатоз: дисбиоз — причина, а не спутник диеты.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625328" y="31358840"/>
            <a:ext cx="9025128" cy="9615424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8" name="Rectangle 47"/>
          <p:cNvSpPr/>
          <p:nvPr/>
        </p:nvSpPr>
        <p:spPr>
          <a:xfrm>
            <a:off x="10625328" y="31358840"/>
            <a:ext cx="9025128" cy="111150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9" name="TextBox 48"/>
          <p:cNvSpPr txBox="1"/>
          <p:nvPr/>
        </p:nvSpPr>
        <p:spPr>
          <a:xfrm>
            <a:off x="11173967" y="31358840"/>
            <a:ext cx="7927848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Выводы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173967" y="33018984"/>
            <a:ext cx="7927848" cy="7406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ru-RU" altLang="en-US" sz="3600"/>
              <a:t>1. ВЖД вызывает дисбиоз и сдвиг ЖК.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ru-RU" altLang="en-US" sz="3600"/>
              <a:t>2. Конъюгированные ЖК подавляют FXR.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ru-RU" altLang="en-US" sz="3600"/>
              <a:t>3. Активация FXR снижает стеатоз.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0336256" y="23938992"/>
            <a:ext cx="9025128" cy="7771485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2" name="Rectangle 51"/>
          <p:cNvSpPr/>
          <p:nvPr/>
        </p:nvSpPr>
        <p:spPr>
          <a:xfrm>
            <a:off x="20336256" y="23938992"/>
            <a:ext cx="9025128" cy="11115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3" name="TextBox 52"/>
          <p:cNvSpPr txBox="1"/>
          <p:nvPr/>
        </p:nvSpPr>
        <p:spPr>
          <a:xfrm>
            <a:off x="20884896" y="23938992"/>
            <a:ext cx="7927848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Литература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0884896" y="25599136"/>
            <a:ext cx="7927848" cy="26871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ru-RU" altLang="en-US" sz="2200">
                <a:solidFill>
                  <a:srgbClr val="5F6B78"/>
                </a:solidFill>
              </a:rPr>
              <a:t>1. Фамилия И. О., Фамилия И. О. Название статьи // Журнал. Год. Т. X, № X. С. XX–XX.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ru-RU" altLang="en-US" sz="2200">
                <a:solidFill>
                  <a:srgbClr val="5F6B78"/>
                </a:solidFill>
              </a:rPr>
              <a:t>2. Фамилия И. О., Фамилия И. О. Название статьи // Журнал. Год. Т. X, № X. С. XX–XX.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ru-RU" altLang="en-US" sz="2200">
                <a:solidFill>
                  <a:srgbClr val="5F6B78"/>
                </a:solidFill>
              </a:rPr>
              <a:t>3. Фамилия И. О., Фамилия И. О. Название статьи // Журнал. Год. Т. X, № X. С. XX–XX.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0336256" y="32396277"/>
            <a:ext cx="9025128" cy="857798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6" name="Rectangle 55"/>
          <p:cNvSpPr/>
          <p:nvPr/>
        </p:nvSpPr>
        <p:spPr>
          <a:xfrm>
            <a:off x="20336256" y="32396277"/>
            <a:ext cx="9025128" cy="111150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7" name="TextBox 56"/>
          <p:cNvSpPr txBox="1"/>
          <p:nvPr/>
        </p:nvSpPr>
        <p:spPr>
          <a:xfrm>
            <a:off x="20884896" y="32396277"/>
            <a:ext cx="7927848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Благодарности и контакты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0884896" y="34056421"/>
            <a:ext cx="7927848" cy="2331720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9" name="TextBox 58"/>
          <p:cNvSpPr txBox="1"/>
          <p:nvPr/>
        </p:nvSpPr>
        <p:spPr>
          <a:xfrm>
            <a:off x="20884896" y="34056421"/>
            <a:ext cx="7927848" cy="2331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2400">
                <a:solidFill>
                  <a:schemeClr val="accent4"/>
                </a:solidFill>
              </a:rPr>
              <a:t>Вставьте QR-код: статья / сайт лаборатории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0884896" y="36662461"/>
            <a:ext cx="7927848" cy="88757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2400">
                <a:solidFill>
                  <a:srgbClr val="5F6B78"/>
                </a:solidFill>
              </a:rPr>
              <a:t>Работа поддержана РНФ, проект № XX-XX-XXXXX. Контакт: name@university.ru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7040" b="1">
                <a:solidFill>
                  <a:srgbClr val="FFFFFF"/>
                </a:solidFill>
              </a:rPr>
              <a:t>Инструкция (этот слайд не печатается)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3200" b="1">
                <a:solidFill>
                  <a:schemeClr val="accent1"/>
                </a:solidFill>
              </a:rPr>
              <a:t>Формат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ru-RU" altLang="en-US" sz="3200"/>
              <a:t>A0, вертикальный (841 × 1189 мм). Для другого формата (A0, A1, 90 × 120 см, 36 × 48, 72 × 48 или 72 × 36 дюймов, 16:9) скачайте соответствующий файл, а не масштабируйте слайд — иначе нарушатся пропорции шрифтов.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498079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3200" b="1">
                <a:solidFill>
                  <a:schemeClr val="accent1"/>
                </a:solidFill>
              </a:rPr>
              <a:t>Шрифты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ru-RU" altLang="en-US" sz="3200"/>
              <a:t>Заголовок ~88 пт, заголовки блоков ~40 пт, текст ~32 пт, подписи ~24 пт — текст читается с 1–2 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2412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3200" b="1">
                <a:solidFill>
                  <a:schemeClr val="accent1"/>
                </a:solidFill>
              </a:rPr>
              <a:t>Цвета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ru-RU" altLang="en-US" sz="3200"/>
              <a:t>Все цвета привязаны к теме: Конструктор → Варианты → Цвета меняет палитру целиком. Можно также скачать файл с другой готовой палитрой.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29844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3200" b="1">
                <a:solidFill>
                  <a:schemeClr val="accent1"/>
                </a:solidFill>
              </a:rPr>
              <a:t>Содержание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ru-RU" altLang="en-US" sz="3200"/>
              <a:t>Исследование и данные вымышлены. Графики и таблица — встроенные объекты PowerPoint: правый щелчок → «Изменить данные». Используйте десятичную запятую.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7276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3200" b="1">
                <a:solidFill>
                  <a:schemeClr val="accent1"/>
                </a:solidFill>
              </a:rPr>
              <a:t>Рисунки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ru-RU" altLang="en-US" sz="3200"/>
              <a:t>Правый щелчок по рисунку-примеру → «Изменить рисунок». Пунктирную рамку удалите и вставьте свою схему или QR-код.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470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3200" b="1">
                <a:solidFill>
                  <a:schemeClr val="accent1"/>
                </a:solidFill>
              </a:rPr>
              <a:t>Печать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ru-RU" altLang="en-US" sz="3200"/>
              <a:t>Файл → Экспорт → PDF, печатать только слайд 1; в типографии назовите итоговый формат.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57983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3200" b="1">
                <a:solidFill>
                  <a:schemeClr val="accent2"/>
                </a:solidFill>
              </a:rPr>
              <a:t>Промпты рисунков-примеров (по ссылке SciDraw AI откроется с уже заполненным промптом)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3042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ru-RU" altLang="en-US" sz="2400" b="1"/>
              <a:t>Схема к введению  </a:t>
            </a:r>
            <a:r>
              <a:rPr lang="ru-RU" altLang="en-US" sz="2400" b="1">
                <a:solidFill>
                  <a:schemeClr val="accent1"/>
                </a:solidFill>
                <a:hlinkClick r:id="rId2"/>
              </a:rPr>
              <a:t>Открыть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ru-RU" altLang="en-US" sz="2400">
                <a:solidFill>
                  <a:srgbClr val="5F6B78"/>
                </a:solidFill>
              </a:rPr>
              <a:t>Нарисуй схему к обоснованию исследования «ось кишечник–печень», плоский векторный стиль, белый фон, основные цвета — тёмно-синий и сине-зелёный, немного янтарного для акцентов. Четыре шага слева направо, соединённые стрелками: 1) «Высокожировая диета»; 2) «Дисбиоз кишечника» — полезных бактерий меньше, условно-патогенных больше; 3) «Изменение профиля желчных кислот»; 4) «Воротная вена» ведёт в печень, в увеличенном гепатоците — «Накопление липидных капель». Слева нарисуй кишечник с микробиотой, справа — печень и увеличенный гепатоцит. Заголовок не пиши; оставь только эти пять подписей на русском языке, короткие и крупные.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7614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ru-RU" altLang="en-US" sz="2400" b="1"/>
              <a:t>Схема механизма  </a:t>
            </a:r>
            <a:r>
              <a:rPr lang="ru-RU" altLang="en-US" sz="2400" b="1">
                <a:solidFill>
                  <a:schemeClr val="accent1"/>
                </a:solidFill>
                <a:hlinkClick r:id="rId3"/>
              </a:rPr>
              <a:t>Открыть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ru-RU" altLang="en-US" sz="2400">
                <a:solidFill>
                  <a:srgbClr val="5F6B78"/>
                </a:solidFill>
              </a:rPr>
              <a:t>Нарисуй схему механизма, плоский векторный стиль, белый фон, цвета тёмно-синий, сине-зелёный и янтарный. Изображение делится на две части. Верхняя часть с подписью «Кишечник»: «Высокожировая диета» → «Дисбиоз» → «Активность BSH снижена» → «Больше конъюгированных желчных кислот». Нижняя часть с подписью «Гепатоцит»: «Активация FXR ослаблена» → «Экспрессия SHP снижена» → «SREBP-1c повышен» → «Синтез жирных кислот усилен» → «Накопление липидных капель». Верхнюю и нижнюю части соединяет одна стрелка вниз с подписью «Воротная вена». Все стрелки тёмно-синие и означают «вызывает / усиливает»; не используй знаки ингибирования и не рисуй легенду. Каждая подпись встречается один раз, все подписи на русском языке, заголовок не пиши.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стендового доклада (главный результат, A0, вертикальный (841 × 1189 мм)) · SciDraw AI</dc:title>
  <dc:subject/>
  <dc:creator>SciDraw AI</dc:creator>
  <cp:keywords>SciDraw AI; стендовый доклад; научный постер; постер; шаблон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ru-RU</dc:language>
</cp:coreProperties>
</file>