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ВЖД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4-я нед.</c:v>
                </c:pt>
                <c:pt idx="1">
                  <c:v>8-я нед.</c:v>
                </c:pt>
                <c:pt idx="2">
                  <c:v>12-я нед.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ТГ печени, мг/г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Контроль</c:v>
                </c:pt>
                <c:pt idx="1">
                  <c:v>ВЖД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Доля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Конъюгированные ЖК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Контроль</c:v>
                </c:pt>
                <c:pt idx="1">
                  <c:v>ВЖД</c:v>
                </c:pt>
                <c:pt idx="2">
                  <c:v>ВЖД + агонист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Доля от суммы ЖК, %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Шаблон стендового доклада SciDraw AI · макет «четыре колонки» · A0, вертикальный (841 × 1189 мм) · тёмно-синяя палитра</a:t>
            </a:r>
          </a:p>
          <a:p>
            <a:r>
              <a:t>Пример: исследование и данные вымышлены. Слайд 2 — инструкция, при печати выберите только слайд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ru/ai-drawing?prompt=poster-background&amp;utm_source=template&amp;utm_medium=pptx&amp;utm_campaign=poster-column4-ru&amp;utm_content=column4-background" TargetMode="External"/><Relationship Id="rId3" Type="http://schemas.openxmlformats.org/officeDocument/2006/relationships/hyperlink" Target="https://sci-draw.com/ru/ai-drawing?prompt=poster-mechanism&amp;utm_source=template&amp;utm_medium=pptx&amp;utm_campaign=poster-column4-ru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ru-RU" altLang="en-US">
                <a:solidFill>
                  <a:schemeClr val="accent4"/>
                </a:solidFill>
              </a:rPr>
              <a:t>Логотип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ru-RU" altLang="en-US" sz="8800" b="1">
                <a:solidFill>
                  <a:srgbClr val="FFFFFF"/>
                </a:solidFill>
              </a:rPr>
              <a:t>Ось «микробиота – желчные кислоты – FXR» и стеатоз печени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4000">
                <a:solidFill>
                  <a:srgbClr val="FFFFFF"/>
                </a:solidFill>
              </a:rPr>
              <a:t>Иванов И. И.¹, Петрова А. А.¹, Сидоров П. П.²*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3000">
                <a:solidFill>
                  <a:srgbClr val="C9D6E8"/>
                </a:solidFill>
              </a:rPr>
              <a:t>¹ Кафедра патофизиологии, XX университет   ² Отделение гастроэнтерологии, клиника XX   * name@university.ru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>
                <a:solidFill>
                  <a:srgbClr val="5F6B78"/>
                </a:solidFill>
              </a:rPr>
              <a:t>Шаблон стендового доклада SciDraw AI · sci-draw.com   |   Пример: исследование и данные вымышлены и показывают только вёрстку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26919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Введение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139936"/>
            <a:ext cx="5500116" cy="26968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111136"/>
            <a:ext cx="5500116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1. Гипотеза: ось «кишечник – печень» (схема)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31875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При высокожировой диете (ВЖД) микробиота меняет состав желчных кислот (ЖК), но причинная связь со стеатозом не доказана.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857538"/>
            <a:ext cx="6597396" cy="748127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857538"/>
            <a:ext cx="6597396" cy="111150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857538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Цель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2517682"/>
            <a:ext cx="5500116" cy="527249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Проверить, ведёт ли дисбиоз к стеатозу через ЖК и FXR.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9024617"/>
            <a:ext cx="6597396" cy="119496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9024617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9024617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Материалы и методы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1339065"/>
            <a:ext cx="5500116" cy="622442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Модель  </a:t>
            </a:r>
            <a:r>
              <a:rPr lang="ru-RU" altLang="en-US" sz="3200"/>
              <a:t>мыши C57BL/6J: контроль, ВЖД, ВЖД + агонист FXR; n = 10, 12 недель; пересадка микробиоты.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ru-RU" altLang="en-US" sz="3200" b="1">
                <a:solidFill>
                  <a:schemeClr val="accent1"/>
                </a:solidFill>
              </a:rPr>
              <a:t>Показатели  </a:t>
            </a:r>
            <a:r>
              <a:rPr lang="ru-RU" altLang="en-US" sz="3200"/>
              <a:t>16S рРНК; метаболомика ЖК; триглицериды (ТГ) печени; FXR, SHP, SREBP-1c.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51944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Дизайн исследования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794240"/>
            <a:ext cx="5500116" cy="549446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794240"/>
            <a:ext cx="5500116" cy="54944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400">
                <a:solidFill>
                  <a:schemeClr val="accent4"/>
                </a:solidFill>
              </a:rPr>
              <a:t>Вставьте схему эксперимента (Вставка → Рисунки)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563020"/>
            <a:ext cx="5500116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2. Дизайн и группы (схему можно создать в 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685037"/>
            <a:ext cx="6597396" cy="1130171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685037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685037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1: ТГ печени растут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999485"/>
          <a:ext cx="5500116" cy="54944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768266"/>
            <a:ext cx="5500116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3. ТГ печени (пример данных; M ± SD, n = 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9758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К 12-й неделе в 1,8 раза выше контроля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672550"/>
            <a:ext cx="6597396" cy="1130171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672550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672550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2: состав микробиоты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986998"/>
          <a:ext cx="5500116" cy="54944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755779"/>
            <a:ext cx="5500116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4. Микробиота на уровне типов (пример данных)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8963396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Firmicutes больше, Bacteroidetes меньше.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61587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3: желчные кислоты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794240"/>
          <a:ext cx="5500116" cy="6364834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433394"/>
            <a:ext cx="5500116" cy="13313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5. Конъюгированные ЖК в сыворотке (пример данных; M ± SD)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8084801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Доля конъюгированных ЖК выросла с 21 до 38 %.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781468"/>
            <a:ext cx="6597396" cy="89431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781468"/>
            <a:ext cx="6597396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781468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Сводка результатов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441612"/>
          <a:ext cx="5500114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26972"/>
                <a:gridCol w="1057714"/>
                <a:gridCol w="1057714"/>
                <a:gridCol w="105771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rgbClr val="FFFFFF"/>
                          </a:solidFill>
                        </a:rPr>
                        <a:t>Показатель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rgbClr val="FFFFFF"/>
                          </a:solidFill>
                        </a:rPr>
                        <a:t>1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rgbClr val="FFFFFF"/>
                          </a:solidFill>
                        </a:rPr>
                        <a:t>2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rgbClr val="FFFFFF"/>
                          </a:solidFill>
                        </a:rPr>
                        <a:t>3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chemeClr val="dk1"/>
                          </a:solidFill>
                        </a:rPr>
                        <a:t>ТГ печени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18,2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33,1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22,5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chemeClr val="dk1"/>
                          </a:solidFill>
                        </a:rPr>
                        <a:t>Конъюг. ЖК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21 %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38 %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35 %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0,46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0,88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2,10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2300">
                          <a:solidFill>
                            <a:schemeClr val="dk1"/>
                          </a:solidFill>
                        </a:rPr>
                        <a:t>1,24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513232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Табл. 1. 12-я неделя (пример данных; средние, n = 10). Группы: 1 — контроль, 2 — ВЖД, 3 — ВЖД + агонист FXR. ТГ — мг/г; FXR и SREBP-1c — относительная экспрессия мРНК.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410405"/>
            <a:ext cx="6597396" cy="1056385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410405"/>
            <a:ext cx="6597396" cy="1765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410405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Результат 4: механизм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724853"/>
            <a:ext cx="5500116" cy="343661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435792"/>
            <a:ext cx="5500116" cy="8875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Рис. 6. Ось «микробиота – ЖК – FXR» (схема)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643409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Агонист FXR восстанавливает SHP и снижает ТГ печени на ~32 %.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931864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Обсуждение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139936"/>
            <a:ext cx="5500116" cy="622442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200"/>
              <a:t>Пересадка микробиоты воспроизвела сдвиг ЖК и стеатоз: дисбиоз — причина, а не спутник диеты.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ru-RU" altLang="en-US" sz="3200"/>
              <a:t>Агонист FXR помогает лишь частично — вероятно, участвует и TGR5.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7484240"/>
            <a:ext cx="6597396" cy="809782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7484240"/>
            <a:ext cx="6597396" cy="111150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7484240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Выводы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9144384"/>
            <a:ext cx="5500116" cy="588903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ru-RU" altLang="en-US" sz="3600"/>
              <a:t>1. ВЖД вызывает дисбиоз и сдвиг ЖК.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2. Конъюгированные ЖК подавляют 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ru-RU" altLang="en-US" sz="3600"/>
              <a:t>3. Активация FXR снижает стеатоз.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6267864"/>
            <a:ext cx="6597396" cy="704870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6267864"/>
            <a:ext cx="6597396" cy="11115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6267864"/>
            <a:ext cx="5500116" cy="1111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Литература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928008"/>
            <a:ext cx="5500116" cy="39544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ru-RU" altLang="en-US" sz="2200">
                <a:solidFill>
                  <a:srgbClr val="5F6B78"/>
                </a:solidFill>
              </a:rPr>
              <a:t>1.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2. Фамилия И. О., Фамилия И. О. Название статьи // Журнал. Год. Т. X, № X. С. XX–XX.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ru-RU" altLang="en-US" sz="2200">
                <a:solidFill>
                  <a:srgbClr val="5F6B78"/>
                </a:solidFill>
              </a:rPr>
              <a:t>3. Фамилия И. О., Фамилия И. О. Название статьи // Журнал. Год. Т. X, № X. С. XX–XX.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4002365"/>
            <a:ext cx="6597396" cy="697189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4002365"/>
            <a:ext cx="6597396" cy="176580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4002365"/>
            <a:ext cx="5500116" cy="1765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ru-RU" altLang="en-US" sz="4000" b="1">
                <a:solidFill>
                  <a:srgbClr val="FFFFFF"/>
                </a:solidFill>
              </a:rPr>
              <a:t>Благодарности и контакты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6316813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6316813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400">
                <a:solidFill>
                  <a:schemeClr val="accent4"/>
                </a:solidFill>
              </a:rPr>
              <a:t>Вставьте QR-код: статья / сайт лаборатории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8208815"/>
            <a:ext cx="5500116" cy="13313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2400">
                <a:solidFill>
                  <a:srgbClr val="5F6B78"/>
                </a:solidFill>
              </a:rPr>
              <a:t>Работа поддержана РНФ, проект № XX-XX-XXXXX. Контакт: name@university.ru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7040" b="1">
                <a:solidFill>
                  <a:srgbClr val="FFFFFF"/>
                </a:solidFill>
              </a:rPr>
              <a:t>Инструкция (этот слайд не печатается)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Формат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A0, вертикальный (841 × 1189 мм). Для другого формата (A0, A1, 90 × 120 см, 36 × 48, 72 × 48 или 72 × 36 дюймов, 16:9) скачайте соответствующий файл, а не масштабируйте слайд — иначе нарушатся пропорции шрифтов.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Шрифты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Заголовок ~88 пт, заголовки блоков ~40 пт, текст ~32 пт, подписи ~24 пт — текст читается с 1–2 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Цвета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Все цвета привязаны к теме: Конструктор → Варианты → Цвета меняет палитру целиком. Можно также скачать файл с другой готовой палитрой.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Содержание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Исследование и данные вымышлены. Графики и таблица — встроенные объекты PowerPoint: правый щелчок → «Изменить данные». Используйте десятичную запятую.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Рисунки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Правый щелчок по рисунку-примеру → «Изменить рисунок». Пунктирную рамку удалите и вставьте свою схему или QR-код.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3200" b="1">
                <a:solidFill>
                  <a:schemeClr val="accent1"/>
                </a:solidFill>
              </a:rPr>
              <a:t>Печать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ru-RU" altLang="en-US" sz="3200"/>
              <a:t>Файл → Экспорт → PDF, печатать только слайд 1; в типографии назовите итоговый формат.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200" b="1">
                <a:solidFill>
                  <a:schemeClr val="accent2"/>
                </a:solidFill>
              </a:rPr>
              <a:t>Промпты рисунков-примеров (по ссылке SciDraw AI откроется с уже заполненным промптом)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к введению  </a:t>
            </a:r>
            <a:r>
              <a:rPr lang="ru-RU" altLang="en-US" sz="2400" b="1">
                <a:solidFill>
                  <a:schemeClr val="accent1"/>
                </a:solidFill>
                <a:hlinkClick r:id="rId2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к обоснованию исследования «ось кишечник–печень», плоский векторный стиль, белый фон, основные цвета — тёмно-синий и сине-зелёный, немного янтарного для акцентов. Четыре шага слева направо, соединённые стрелками: 1) «Высокожировая диета»; 2) «Дисбиоз кишечника» — полезных бактерий меньше, условно-патогенных больше; 3) «Изменение профиля желчных кислот»; 4) «Воротная вена» ведёт в печень, в увеличенном гепатоците — «Накопление липидных капель». Слева нарисуй кишечник с микробиотой, справа — печень и увеличенный гепатоцит. Заголовок не пиши; оставь только эти пять подписей на русском языке, короткие и крупные.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2400" b="1"/>
              <a:t>Схема механизма  </a:t>
            </a:r>
            <a:r>
              <a:rPr lang="ru-RU" altLang="en-US" sz="2400" b="1">
                <a:solidFill>
                  <a:schemeClr val="accent1"/>
                </a:solidFill>
                <a:hlinkClick r:id="rId3"/>
              </a:rPr>
              <a:t>Открыть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ru-RU" altLang="en-US" sz="2400">
                <a:solidFill>
                  <a:srgbClr val="5F6B78"/>
                </a:solidFill>
              </a:rPr>
              <a:t>Нарисуй схему механизма, плоский векторный стиль, белый фон, цвета тёмно-синий, сине-зелёный и янтарный. Изображение делится на две части. Верхняя часть с подписью «Кишечник»: «Высокожировая диета» → «Дисбиоз» → «Активность BSH снижена» → «Больше конъюгированных желчных кислот». Нижняя часть с подписью «Гепатоцит»: «Активация FXR ослаблена» → «Экспрессия SHP снижена» → «SREBP-1c повышен» → «Синтез жирных кислот усилен» → «Накопление липидных капель». Верхнюю и нижнюю части соединяет одна стрелка вниз с подписью «Воротная вена». Все стрелки тёмно-синие и означают «вызывает / усиливает»; не используй знаки ингибирования и не рисуй легенду. Каждая подпись встречается один раз, все подписи на русском языке, заголовок не пиши.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стендового доклада (четыре колонки, A0, вертикальный (841 × 1189 мм)) · SciDraw AI</dc:title>
  <dc:subject/>
  <dc:creator>SciDraw AI</dc:creator>
  <cp:keywords>SciDraw AI; стендовый доклад; научный постер; постер;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