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нед.</c:v>
                </c:pt>
                <c:pt idx="1">
                  <c:v>8-я нед.</c:v>
                </c:pt>
                <c:pt idx="2">
                  <c:v>12-я нед.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ВЖД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нед.</c:v>
                </c:pt>
                <c:pt idx="1">
                  <c:v>8-я нед.</c:v>
                </c:pt>
                <c:pt idx="2">
                  <c:v>12-я нед.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ТГ печени, мг/г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Доля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Шаблон стендового доклада SciDraw AI · макет «классический» · A0, вертикальный (841 × 1189 мм) · тёмно-синяя палитра</a:t>
            </a:r>
          </a:p>
          <a:p>
            <a:r>
              <a:t>Пример: исследование и данные вымышлены. Слайд 2 — инструкция, при печати выберите только слайд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ru/ai-drawing?prompt=poster-background&amp;utm_source=template&amp;utm_medium=pptx&amp;utm_campaign=poster-classic-ru&amp;utm_content=classic-background" TargetMode="External"/><Relationship Id="rId3" Type="http://schemas.openxmlformats.org/officeDocument/2006/relationships/hyperlink" Target="https://sci-draw.com/ru/ai-drawing?prompt=poster-mechanism&amp;utm_source=template&amp;utm_medium=pptx&amp;utm_campaign=poster-classic-ru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ru-RU" altLang="en-US">
                <a:solidFill>
                  <a:schemeClr val="accent4"/>
                </a:solidFill>
              </a:rPr>
              <a:t>Логотип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ru-RU" altLang="en-US">
                <a:solidFill>
                  <a:schemeClr val="accent4"/>
                </a:solidFill>
              </a:rPr>
              <a:t>Логотип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ru-RU" altLang="en-US" sz="8800" b="1">
                <a:solidFill>
                  <a:srgbClr val="FFFFFF"/>
                </a:solidFill>
              </a:rPr>
              <a:t>Ось «микробиота – желчные кислоты – FXR» и стеатоз печени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4000">
                <a:solidFill>
                  <a:srgbClr val="FFFFFF"/>
                </a:solidFill>
              </a:rPr>
              <a:t>Иванов И. И.¹, Петрова А. А.¹, Сидоров П. П.²*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>
                <a:solidFill>
                  <a:srgbClr val="C9D6E8"/>
                </a:solidFill>
              </a:rPr>
              <a:t>¹ Кафедра патофизиологии, XX университет   ² Отделение гастроэнтерологии, клиника XX   * name@university.ru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>
                <a:solidFill>
                  <a:srgbClr val="5F6B78"/>
                </a:solidFill>
              </a:rPr>
              <a:t>Шаблон стендового доклада SciDraw AI · sci-draw.com   |   Пример: исследование и данные вымышлены и показывают только вёрстку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991642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Введение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139936"/>
            <a:ext cx="7927848" cy="38872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3301529"/>
            <a:ext cx="7927848" cy="4437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1. Гипотеза: ось «кишечник – печень» (схема)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4065358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При высокожировой диете (ВЖД) микробиота меняет состав желчных кислот (ЖК), но причинная связь со стеатозом не доказана.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8082012"/>
            <a:ext cx="9025128" cy="387664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8082012"/>
            <a:ext cx="9025128" cy="111150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808201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Цель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19742156"/>
            <a:ext cx="7927848" cy="166786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600"/>
              <a:t>Проверить, ведёт ли дисбиоз к стеатозу через ЖК и FXR.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2644462"/>
            <a:ext cx="9025128" cy="645322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264446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264446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Материалы и методы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4304606"/>
            <a:ext cx="7927848" cy="424444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 b="1">
                <a:solidFill>
                  <a:schemeClr val="accent1"/>
                </a:solidFill>
              </a:rPr>
              <a:t>Модель  </a:t>
            </a:r>
            <a:r>
              <a:rPr lang="ru-RU" altLang="en-US" sz="3200"/>
              <a:t>мыши C57BL/6J: контроль, ВЖД, ВЖД + агонист FXR; n = 10, 12 недель; пересадка микробиоты.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ru-RU" altLang="en-US" sz="3200" b="1">
                <a:solidFill>
                  <a:schemeClr val="accent1"/>
                </a:solidFill>
              </a:rPr>
              <a:t>Показатели  </a:t>
            </a:r>
            <a:r>
              <a:rPr lang="ru-RU" altLang="en-US" sz="3200"/>
              <a:t>16S рРНК; метаболомика ЖК; триглицериды (ТГ) печени; FXR, SHP, SREBP-1c.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29783487"/>
            <a:ext cx="9025128" cy="1119077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29783487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29783487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Дизайн исследования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1443631"/>
            <a:ext cx="7927848" cy="7820094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1443631"/>
            <a:ext cx="7927848" cy="782009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400">
                <a:solidFill>
                  <a:schemeClr val="accent4"/>
                </a:solidFill>
              </a:rPr>
              <a:t>Вставьте схему эксперимента (Вставка → Рисунки)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538046"/>
            <a:ext cx="7927848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2. Дизайн и группы (схему можно создать в SciDraw AI)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06810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1: ТГ печени растут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139936"/>
          <a:ext cx="7927848" cy="597188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386140"/>
            <a:ext cx="7927848" cy="4437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3. ТГ печени (пример данных; M ± SD, n = 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6149969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К 12-й неделе в 1,8 раза выше контроля (p &lt; 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8846636"/>
            <a:ext cx="9025128" cy="1177913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8846636"/>
            <a:ext cx="9025128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8846636"/>
            <a:ext cx="7927848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2: состав микробиоты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1161084"/>
          <a:ext cx="7927848" cy="597188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7407288"/>
            <a:ext cx="7927848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4. Микробиота на уровне типов (пример данных)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614906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Firmicutes больше, Bacteroidetes меньше.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1311573"/>
            <a:ext cx="9025128" cy="966269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1311573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1311573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4: механизм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971717"/>
            <a:ext cx="7927848" cy="495353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8199567"/>
            <a:ext cx="7927848" cy="4437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6. Ось «микробиота – ЖК – FXR» (схема)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8963396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Агонист FXR восстанавливает SHP и снижает ТГ печени на ~32 %.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824651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Обсуждение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139936"/>
            <a:ext cx="7927848" cy="424444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Пересадка микробиоты воспроизвела сдвиг ЖК и стеатоз: дисбиоз — причина, а не спутник диеты.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ru-RU" altLang="en-US" sz="3200"/>
              <a:t>Агонист FXR помогает лишь частично — вероятно, участвует и TGR5.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6412108"/>
            <a:ext cx="9025128" cy="9005671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6412108"/>
            <a:ext cx="9025128" cy="111150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6412108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Выводы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8072252"/>
            <a:ext cx="7927848" cy="679688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600"/>
              <a:t>1. ВЖД вызывает дисбиоз и сдвиг ЖК.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ru-RU" altLang="en-US" sz="3600"/>
              <a:t>2. Конъюгированные ЖК подавляют 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ru-RU" altLang="en-US" sz="3600"/>
              <a:t>3. Активация FXR снижает стеатоз.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6103580"/>
            <a:ext cx="9025128" cy="668919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6103580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6103580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Литература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7763724"/>
            <a:ext cx="7927848" cy="26871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ru-RU" altLang="en-US" sz="2200">
                <a:solidFill>
                  <a:srgbClr val="5F6B78"/>
                </a:solidFill>
              </a:rPr>
              <a:t>1. Фамилия И. О., Фамилия И. О. Название статьи // Журнал. Год. Т. X, № X. С. XX–XX.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ru-RU" altLang="en-US" sz="2200">
                <a:solidFill>
                  <a:srgbClr val="5F6B78"/>
                </a:solidFill>
              </a:rPr>
              <a:t>2. Фамилия И. О., Фамилия И. О. Название статьи // Журнал. Год. Т. X, № X. С. XX–XX.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ru-RU" altLang="en-US" sz="2200">
                <a:solidFill>
                  <a:srgbClr val="5F6B78"/>
                </a:solidFill>
              </a:rPr>
              <a:t>3. Фамилия И. О., Фамилия И. О. Название статьи // Журнал. Год. Т. X, № X. С. XX–XX.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3478571"/>
            <a:ext cx="9025128" cy="749569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3478571"/>
            <a:ext cx="9025128" cy="111150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3478571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Благодарности и контакты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5138715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5138715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400">
                <a:solidFill>
                  <a:schemeClr val="accent4"/>
                </a:solidFill>
              </a:rPr>
              <a:t>Вставьте QR-код: статья / сайт лаборатории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744755"/>
            <a:ext cx="7927848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Работа поддержана РНФ, проект № XX-XX-XXXXX. Контакт: name@university.ru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7040" b="1">
                <a:solidFill>
                  <a:srgbClr val="FFFFFF"/>
                </a:solidFill>
              </a:rPr>
              <a:t>Инструкция (этот слайд не печатается)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Формат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A0, вертикальный (841 × 1189 мм). Для другого формата (A0, A1, 90 × 120 см, 36 × 48, 72 × 48 или 72 × 36 дюймов, 16:9) скачайте соответствующий файл, а не масштабируйте слайд — иначе нарушатся пропорции шрифтов.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Шрифты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Заголовок ~88 пт, заголовки блоков ~40 пт, текст ~32 пт, подписи ~24 пт — текст читается с 1–2 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Цвета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Все цвета привязаны к теме: Конструктор → Варианты → Цвета меняет палитру целиком. Можно также скачать файл с другой готовой палитрой.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Содержание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Исследование и данные вымышлены. Графики и таблица — встроенные объекты PowerPoint: правый щелчок → «Изменить данные». Используйте десятичную запятую.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Рисунки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Правый щелчок по рисунку-примеру → «Изменить рисунок». Пунктирную рамку удалите и вставьте свою схему или QR-код.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Печать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Файл → Экспорт → PDF, печатать только слайд 1; в типографии назовите итоговый формат.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3200" b="1">
                <a:solidFill>
                  <a:schemeClr val="accent2"/>
                </a:solidFill>
              </a:rPr>
              <a:t>Промпты рисунков-примеров (по ссылке SciDraw AI откроется с уже заполненным промптом)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2400" b="1"/>
              <a:t>Схема к введению  </a:t>
            </a:r>
            <a:r>
              <a:rPr lang="ru-RU" altLang="en-US" sz="2400" b="1">
                <a:solidFill>
                  <a:schemeClr val="accent1"/>
                </a:solidFill>
                <a:hlinkClick r:id="rId2"/>
              </a:rPr>
              <a:t>Открыть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ru-RU" altLang="en-US" sz="2400">
                <a:solidFill>
                  <a:srgbClr val="5F6B78"/>
                </a:solidFill>
              </a:rPr>
              <a:t>Нарисуй схему к обоснованию исследования «ось кишечник–печень», плоский векторный стиль, белый фон, основные цвета — тёмно-синий и сине-зелёный, немного янтарного для акцентов. Четыре шага слева направо, соединённые стрелками: 1) «Высокожировая диета»; 2) «Дисбиоз кишечника» — полезных бактерий меньше, условно-патогенных больше; 3) «Изменение профиля желчных кислот»; 4) «Воротная вена» ведёт в печень, в увеличенном гепатоците — «Накопление липидных капель». Слева нарисуй кишечник с микробиотой, справа — печень и увеличенный гепатоцит. Заголовок не пиши; оставь только эти пять подписей на русском языке, короткие и крупные.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2400" b="1"/>
              <a:t>Схема механизма  </a:t>
            </a:r>
            <a:r>
              <a:rPr lang="ru-RU" altLang="en-US" sz="2400" b="1">
                <a:solidFill>
                  <a:schemeClr val="accent1"/>
                </a:solidFill>
                <a:hlinkClick r:id="rId3"/>
              </a:rPr>
              <a:t>Открыть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ru-RU" altLang="en-US" sz="2400">
                <a:solidFill>
                  <a:srgbClr val="5F6B78"/>
                </a:solidFill>
              </a:rPr>
              <a:t>Нарисуй схему механизма, плоский векторный стиль, белый фон, цвета тёмно-синий, сине-зелёный и янтарный. Изображение делится на две части. Верхняя часть с подписью «Кишечник»: «Высокожировая диета» → «Дисбиоз» → «Активность BSH снижена» → «Больше конъюгированных желчных кислот». Нижняя часть с подписью «Гепатоцит»: «Активация FXR ослаблена» → «Экспрессия SHP снижена» → «SREBP-1c повышен» → «Синтез жирных кислот усилен» → «Накопление липидных капель». Верхнюю и нижнюю части соединяет одна стрелка вниз с подписью «Воротная вена». Все стрелки тёмно-синие и означают «вызывает / усиливает»; не используй знаки ингибирования и не рисуй легенду. Каждая подпись встречается один раз, все подписи на русском языке, заголовок не пиши.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стендового доклада (классический, A0, вертикальный (841 × 1189 мм)) · SciDraw AI</dc:title>
  <dc:subject/>
  <dc:creator>SciDraw AI</dc:creator>
  <cp:keywords>SciDraw AI; стендовый доклад; научный постер; постер;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