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Мигрировавшие клетки в поле зрения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16</c:v>
                </c:pt>
              </c:numLit>
            </c:plus>
            <c:minus>
              <c:numLit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16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sh-NC</c:v>
                </c:pt>
                <c:pt idx="1">
                  <c:v>sh-METTL3 #1</c:v>
                </c:pt>
                <c:pt idx="2">
                  <c:v>sh-METTL3 #2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212</c:v>
                </c:pt>
                <c:pt idx="1">
                  <c:v>118</c:v>
                </c:pt>
                <c:pt idx="2">
                  <c:v>124</c:v>
                </c:pt>
              </c:numCache>
            </c:numRef>
          </c:val>
        </c:ser>
        <c:gapWidth val="1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Клеток в поле зрения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(10 секунд): тема и отчётный период — на семинаре вас все знают, представляться не нужно.</a:t>
            </a:r>
          </a:p>
          <a:p>
            <a:r>
              <a:t>Совет: название темы не меняйте от отчёта к отчёту — меняйте только номер недели и даты, так руководителю проще сравнивать.</a:t>
            </a:r>
          </a:p>
          <a:p/>
          <a:p>
            <a:r>
              <a:t>Шаблоны SciDraw AI для исследователей · sci-draw.com · Пример: тема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Служебный слайд, скрыт при показе. Прочитав, его можно удалить.</a:t>
            </a:r>
          </a:p>
          <a:p/>
          <a:p>
            <a:r>
              <a:t>Шаблоны SciDraw AI для исследователей · sci-draw.com · Пример: тема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 минута): три цифры и одна фраза о главном, в конце — вопрос, который сегодня важнее всего обсудить.</a:t>
            </a:r>
          </a:p>
          <a:p/>
          <a:p>
            <a:r>
              <a:t>Шаблоны SciDraw AI для исследователей · sci-draw.com · Пример: тема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 минута): по пунктам плана с прошлого семинара. Не выполнено — сразу скажите почему, не обходите.</a:t>
            </a:r>
          </a:p>
          <a:p>
            <a:r>
              <a:t>Совет: статусы — редактируемые фигуры; копируйте зелёный («Выполнено»), янтарный («В работе») или серый («Не начато»).</a:t>
            </a:r>
          </a:p>
          <a:p/>
          <a:p>
            <a:r>
              <a:t>Шаблоны SciDraw AI для исследователей · sci-draw.com · Пример: тема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(2 минуты): вывод — в заголовке; справа по порядку «результат → интерпретация → нужно проверить».</a:t>
            </a:r>
          </a:p>
          <a:p>
            <a:r>
              <a:t>Совет: микрофотографии — только исходные снимки с указанием увеличения; не генерируйте и не «улучшайте» их ИИ.</a:t>
            </a:r>
          </a:p>
          <a:p/>
          <a:p>
            <a:r>
              <a:t>Шаблоны SciDraw AI для исследователей · sci-draw.com · Пример: тема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(30 секунд): снимки лишь иллюстрируют количественный результат с прошлого слайда. Одинаковые увеличение и экспозиция для всех трёх.</a:t>
            </a:r>
          </a:p>
          <a:p/>
          <a:p>
            <a:r>
              <a:t>Шаблоны SciDraw AI для исследователей · sci-draw.com · Пример: тема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(2 минуты): «проблема → что пробовали → идеи» — тогда коллеги смогут понять, на каком шаге ошибка.</a:t>
            </a:r>
          </a:p>
          <a:p/>
          <a:p>
            <a:r>
              <a:t>Шаблоны SciDraw AI для исследователей · sci-draw.com · Пример: тема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 минута): самый полезный слайд семинара. Каждый пункт — «кто, что, когда».</a:t>
            </a:r>
          </a:p>
          <a:p/>
          <a:p>
            <a:r>
              <a:t>Шаблоны SciDraw AI для исследователей · sci-draw.com · Пример: тема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(45 секунд): в план — только то, что реально успеть к следующему семинару; в следующий раз слайд 4 сверяется с этой таблицей.</a:t>
            </a:r>
          </a:p>
          <a:p/>
          <a:p>
            <a:r>
              <a:t>Шаблоны SciDraw AI для исследователей · sci-draw.com · Пример: тема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сказать: оставьте на экране главный вопрос для обсуждения.</a:t>
            </a:r>
          </a:p>
          <a:p/>
          <a:p>
            <a:r>
              <a:t>Шаблоны SciDraw AI для исследователей · sci-draw.com · Пример: тема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Скрытый слайд. Покажите, если руководитель спросит об общем ходе работы.</a:t>
            </a:r>
          </a:p>
          <a:p/>
          <a:p>
            <a:r>
              <a:t>Шаблоны SciDraw AI для исследователей · sci-draw.com · Пример: тема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Логотип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Защита диссертации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Тема работы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Название раздела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Нажмите на значок, чтобы вставить рисунок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Подпись: что показано на рисунке — одной фразой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Нажмите на значок, чтобы вставить рисунок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Подпись: что показано на рисунке — одной фразой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Нажмите на значок, чтобы вставить рисунок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Подпись: что показано на рисунке — одной фразой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Благодарю за внимание!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Благодарю за внимание!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QR-код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Статья / сайт лаборатории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Образец текста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ru-RU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ru/sci-vis?utm_source=template&amp;utm_medium=pptx&amp;utm_campaign=lab-meeting-ru&amp;utm_content=result-1" TargetMode="External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Семинар лаборатории · отчёт за неделю X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Роль METTL3 в миграции клеток гепатоцеллюлярной карциномы: результаты за период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828800" algn="l"/>
              </a:tabLst>
            </a:pPr>
            <a:r>
              <a:rPr lang="ru-RU" altLang="en-US">
                <a:solidFill>
                  <a:srgbClr val="5F6B78"/>
                </a:solidFill>
              </a:rPr>
              <a:t>Докладчик</a:t>
            </a:r>
            <a:r>
              <a:rPr lang="ru-RU" altLang="en-US"/>
              <a:t>	И. О. Фамилия, аспирант 2-го года</a:t>
            </a:r>
          </a:p>
          <a:p>
            <a:pPr eaLnBrk="1" hangingPunct="1">
              <a:tabLst>
                <a:tab pos="1828800" algn="l"/>
              </a:tabLst>
            </a:pPr>
            <a:r>
              <a:rPr lang="ru-RU" altLang="en-US">
                <a:solidFill>
                  <a:srgbClr val="5F6B78"/>
                </a:solidFill>
              </a:rPr>
              <a:t>Руководитель</a:t>
            </a:r>
            <a:r>
              <a:rPr lang="ru-RU" altLang="en-US"/>
              <a:t>	проф. И. О. Фамилия</a:t>
            </a:r>
          </a:p>
          <a:p>
            <a:pPr eaLnBrk="1" hangingPunct="1">
              <a:tabLst>
                <a:tab pos="1828800" algn="l"/>
              </a:tabLst>
            </a:pPr>
            <a:r>
              <a:rPr lang="ru-RU" altLang="en-US">
                <a:solidFill>
                  <a:srgbClr val="5F6B78"/>
                </a:solidFill>
              </a:rPr>
              <a:t>Период</a:t>
            </a:r>
            <a:r>
              <a:rPr lang="ru-RU" altLang="en-US"/>
              <a:t>	XX.XX – XX.XX.2026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Инструкция · при показе этот слайд скрыт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Как работать с шаблоном отчёта на семинаре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Лаборатория XX · семинар: отчёт о ходе работы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800" b="1">
                <a:solidFill>
                  <a:schemeClr val="accent1"/>
                </a:solidFill>
              </a:rPr>
              <a:t>1  Уложиться в 10 минут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600">
                <a:solidFill>
                  <a:schemeClr val="dk1"/>
                </a:solidFill>
              </a:rPr>
              <a:t>Отчёт — 10–15 минут, 8–10 слайдов. В результатах — только новые данные за период; старые — на запасной слайд.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800" b="1">
                <a:solidFill>
                  <a:schemeClr val="accent2"/>
                </a:solidFill>
              </a:rPr>
              <a:t>2  Сначала — прошлый план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600">
                <a:solidFill>
                  <a:schemeClr val="dk1"/>
                </a:solidFill>
              </a:rPr>
              <a:t>Слайд 4 — по пунктам прошлого плана: что сделано, что нет и почему. Руководитель смотрит его первым.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800" b="1">
                <a:solidFill>
                  <a:schemeClr val="accent3"/>
                </a:solidFill>
              </a:rPr>
              <a:t>3  Проблема — конкретно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600">
                <a:solidFill>
                  <a:schemeClr val="dk1"/>
                </a:solidFill>
              </a:rPr>
              <a:t>«Что не так, что уже пробовали, что хотим попробовать» — так совет получить проще, чем после «эксперимент не идёт».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800" b="1">
                <a:solidFill>
                  <a:schemeClr val="accent6"/>
                </a:solidFill>
              </a:rPr>
              <a:t>4  Какая нужна помощь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600">
                <a:solidFill>
                  <a:schemeClr val="dk1"/>
                </a:solidFill>
              </a:rPr>
              <a:t>Конкретно: реактивы, время на приборе, опыт коллеги или решение, которое должен принять руководитель.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Кратко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sz="2600"/>
              <a:t>За период: выполнено 2 из 3 пунктов, 1 вопрос на обсуждение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Лаборатория XX · семинар: отчёт о ходе работы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4000" b="1">
                <a:solidFill>
                  <a:schemeClr val="accent2"/>
                </a:solidFill>
              </a:rPr>
              <a:t>2 / 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600">
                <a:solidFill>
                  <a:srgbClr val="5F6B78"/>
                </a:solidFill>
              </a:rPr>
              <a:t>пункта плана выполнены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3458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4673498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4000" b="1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3498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600">
                <a:solidFill>
                  <a:srgbClr val="5F6B78"/>
                </a:solidFill>
              </a:rPr>
              <a:t>ключевой новый результат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58276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rgbClr val="A86F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478316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4000" b="1">
                <a:solidFill>
                  <a:srgbClr val="A86F1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78316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600">
                <a:solidFill>
                  <a:srgbClr val="5F6B78"/>
                </a:solidFill>
              </a:rPr>
              <a:t>вопрос на обсуждение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6118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548640" y="3611880"/>
            <a:ext cx="82296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914400" y="3611880"/>
            <a:ext cx="1054577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 b="1">
                <a:solidFill>
                  <a:schemeClr val="accent1"/>
                </a:solidFill>
              </a:rPr>
              <a:t>Главное  </a:t>
            </a:r>
            <a:r>
              <a:rPr lang="ru-RU" altLang="en-US" sz="1800"/>
              <a:t>после нокдауна METTL3 миграция клеток снизилась на ~45 %; но контроль загрузки в вестерн-блоте нестабилен — это надо решить в первую очередь.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983480"/>
            <a:ext cx="11094415" cy="105156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Rectangle 37"/>
          <p:cNvSpPr/>
          <p:nvPr/>
        </p:nvSpPr>
        <p:spPr>
          <a:xfrm>
            <a:off x="548640" y="4983480"/>
            <a:ext cx="82296" cy="105156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914400" y="4983480"/>
            <a:ext cx="10545775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 b="1">
                <a:solidFill>
                  <a:srgbClr val="A86F10"/>
                </a:solidFill>
              </a:rPr>
              <a:t>Обсудить  </a:t>
            </a:r>
            <a:r>
              <a:rPr lang="ru-RU" altLang="en-US" sz="1800"/>
              <a:t>что делать дальше: rescue-эксперимент или повтор на второй клеточной линии?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Прошлый план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Выполнение плана с прошлого семинара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Лаборатория XX · семинар: отчёт о ходе работы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822959" y="2148840"/>
            <a:ext cx="1325880" cy="38404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2148840"/>
            <a:ext cx="132588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1300" b="1">
                <a:solidFill>
                  <a:srgbClr val="FFFFFF"/>
                </a:solidFill>
              </a:rPr>
              <a:t>Выполнено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23160" y="1892807"/>
            <a:ext cx="896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900" b="1"/>
              <a:t>Получить линию HepG2 со стабильным нокдауном METTL3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23160" y="2368296"/>
            <a:ext cx="89611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600">
                <a:solidFill>
                  <a:srgbClr val="5F6B78"/>
                </a:solidFill>
              </a:rPr>
              <a:t>ПЦР-РВ: эффективность нокдауна ~78 %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10896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822959" y="3474720"/>
            <a:ext cx="1325880" cy="38404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22959" y="3474720"/>
            <a:ext cx="132588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1300" b="1">
                <a:solidFill>
                  <a:srgbClr val="FFFFFF"/>
                </a:solidFill>
              </a:rPr>
              <a:t>Выполнено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423160" y="3218688"/>
            <a:ext cx="896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900" b="1"/>
              <a:t>Миграция в камерах Transwell, 3 биологических повтора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423160" y="3694176"/>
            <a:ext cx="89611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600">
                <a:solidFill>
                  <a:srgbClr val="5F6B78"/>
                </a:solidFill>
              </a:rPr>
              <a:t>Выполнено, результаты на слайде 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443484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22959" y="4800600"/>
            <a:ext cx="1325880" cy="38404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22959" y="4800600"/>
            <a:ext cx="132588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1300" b="1">
                <a:solidFill>
                  <a:srgbClr val="FFFFFF"/>
                </a:solidFill>
              </a:rPr>
              <a:t>В работе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23160" y="4544568"/>
            <a:ext cx="896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900" b="1"/>
              <a:t>Вестерн-блот белков-мишеней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423160" y="5020055"/>
            <a:ext cx="89611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600">
                <a:solidFill>
                  <a:srgbClr val="5F6B78"/>
                </a:solidFill>
              </a:rPr>
              <a:t>Контроль загрузки нестабилен, данные пока нельзя использовать (слайд 7)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Результаты за период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Нокдаун METTL3 снижает миграцию клеток HepG2 на ~45 %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Лаборатория XX · семинар: отчёт о ходе работы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6751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675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200">
                <a:solidFill>
                  <a:srgbClr val="5F6B78"/>
                </a:solidFill>
              </a:rPr>
              <a:t>Рис. 1. Миграция в Transwell, 24 ч (пример данных; M ± SD, 3 биологических повтора)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6751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200" b="1">
                <a:solidFill>
                  <a:schemeClr val="accent2"/>
                </a:solidFill>
              </a:rPr>
              <a:t>✦ </a:t>
            </a:r>
            <a:r>
              <a:rPr lang="ru-RU" altLang="en-US" sz="1200">
                <a:solidFill>
                  <a:srgbClr val="5F6B78"/>
                </a:solidFill>
              </a:rPr>
              <a:t>Правка: правый щелчок → «Изменить данные».</a:t>
            </a:r>
            <a:r>
              <a:rPr lang="ru-RU" altLang="en-US" sz="1200" b="1">
                <a:solidFill>
                  <a:schemeClr val="accent1"/>
                </a:solidFill>
                <a:hlinkClick r:id="rId3"/>
              </a:rPr>
              <a:t>  Открыть в SciVis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43800" y="1691640"/>
            <a:ext cx="4096512" cy="4343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772400" y="1828800"/>
            <a:ext cx="37033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600" b="1">
                <a:solidFill>
                  <a:schemeClr val="accent1"/>
                </a:solidFill>
              </a:rPr>
              <a:t>Результат</a:t>
            </a:r>
          </a:p>
          <a:p>
            <a:pPr eaLnBrk="1" hangingPunct="1">
              <a:lnSpc>
                <a:spcPct val="130000"/>
              </a:lnSpc>
              <a:spcBef>
                <a:spcPts val="400"/>
              </a:spcBef>
            </a:pPr>
            <a:r>
              <a:rPr lang="ru-RU" altLang="en-US" sz="1600"/>
              <a:t>Обе независимые shRNA снижают число мигрировавших клеток на 42–45 % (p &lt; 0,01).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ru-RU" altLang="en-US" sz="1600" b="1">
                <a:solidFill>
                  <a:schemeClr val="accent1"/>
                </a:solidFill>
              </a:rPr>
              <a:t>Интерпретация</a:t>
            </a:r>
          </a:p>
          <a:p>
            <a:pPr eaLnBrk="1" hangingPunct="1">
              <a:lnSpc>
                <a:spcPct val="130000"/>
              </a:lnSpc>
              <a:spcBef>
                <a:spcPts val="400"/>
              </a:spcBef>
            </a:pPr>
            <a:r>
              <a:rPr lang="ru-RU" altLang="en-US" sz="1600"/>
              <a:t>METTL3, вероятно, способствует миграции; две shRNA согласуются, off-target маловероятен.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ru-RU" altLang="en-US" sz="1600" b="1">
                <a:solidFill>
                  <a:srgbClr val="A86F10"/>
                </a:solidFill>
              </a:rPr>
              <a:t>Нужно проверить</a:t>
            </a:r>
          </a:p>
          <a:p>
            <a:pPr eaLnBrk="1" hangingPunct="1">
              <a:lnSpc>
                <a:spcPct val="130000"/>
              </a:lnSpc>
              <a:spcBef>
                <a:spcPts val="400"/>
              </a:spcBef>
            </a:pPr>
            <a:r>
              <a:rPr lang="ru-RU" altLang="en-US" sz="1600"/>
              <a:t>Не влияет ли пролиферация на подсчёт (параллельно CCK-8).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Результаты за период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sz="2400"/>
              <a:t>Типичные поля: Transwell, окраска кристаллическим фиолетовым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Лаборатория XX · семинар: отчёт о ходе работы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1400">
                <a:solidFill>
                  <a:srgbClr val="5F6B78"/>
                </a:solidFill>
              </a:rPr>
              <a:t>Вставьте исходную микрофотографию
(Вставка → Рисунки)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1700" b="1"/>
              <a:t>sh-NC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353458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4353458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1400">
                <a:solidFill>
                  <a:srgbClr val="5F6B78"/>
                </a:solidFill>
              </a:rPr>
              <a:t>Вставьте исходную микрофотографию
(Вставка → Рисунки)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53458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1700" b="1"/>
              <a:t>sh-METTL3 #1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158276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158276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1400">
                <a:solidFill>
                  <a:srgbClr val="5F6B78"/>
                </a:solidFill>
              </a:rPr>
              <a:t>Вставьте исходную микрофотографию
(Вставка → Рисунки)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58276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1700" b="1"/>
              <a:t>sh-METTL3 #2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640" y="566928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400">
                <a:solidFill>
                  <a:srgbClr val="5F6B78"/>
                </a:solidFill>
              </a:rPr>
              <a:t>Укажите увеличение и масштабный отрезок, например: ×100, отрезок 100 мкм.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Проблемы и обсуждение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sz="2600"/>
              <a:t>Проблема: нестабильный контроль загрузки в вестерн-блоте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Лаборатория XX · семинар: отчёт о ходе работы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521457"/>
                <a:gridCol w="5648065"/>
                <a:gridCol w="2924891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/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Что именно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Итог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Проблема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Полосы GAPDH на одной мембране разной интенсивности, разброс между дорожками ~2 раза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количественно оценить нельзя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Уже пробовали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Заново измерили белок (BCA), нанесли по 20 мкг на дорожку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разброс остался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Уже пробовали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Свежий буфер для переноса, перенос 90 мин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немного лучше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Идеи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Окраска общего белка как контроль загрузки или другое антитело к β-актину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нужен совет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Проблемы и обсуждение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Какая нужна помощь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Лаборатория XX · семинар: отчёт о ходе работы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83080"/>
            <a:ext cx="1828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48640" y="1783080"/>
            <a:ext cx="18288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1900" b="1">
                <a:solidFill>
                  <a:srgbClr val="FFFFFF"/>
                </a:solidFill>
              </a:rPr>
              <a:t>Решение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97480" y="1783080"/>
            <a:ext cx="871697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900"/>
              <a:t>Что сначала: rescue-эксперимент (гиперэкспрессия METTL3) или повтор на клетках Huh7?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31546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548640" y="3154680"/>
            <a:ext cx="1828800" cy="1143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548640" y="3154680"/>
            <a:ext cx="18288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1900" b="1">
                <a:solidFill>
                  <a:srgbClr val="FFFFFF"/>
                </a:solidFill>
              </a:rPr>
              <a:t>Опыт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97480" y="3154680"/>
            <a:ext cx="871697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900"/>
              <a:t>Кто делал нормировку на общий белок? Хочу уточнить протокол.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45262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4526280"/>
            <a:ext cx="1828800" cy="1143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548640" y="4526280"/>
            <a:ext cx="18288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1900" b="1">
                <a:solidFill>
                  <a:srgbClr val="FFFFFF"/>
                </a:solidFill>
              </a:rPr>
              <a:t>Ресурсы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697480" y="4526280"/>
            <a:ext cx="871697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900"/>
              <a:t>Конфокальный микроскоп: вторник и четверг, примерно по 2 часа.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План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План до следующего семинара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Лаборатория XX · семинар: отчёт о ходе работы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648065"/>
                <a:gridCol w="2622316"/>
                <a:gridCol w="2824032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Задача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Срок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Результат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Решить проблему контроля загрузки, повторить вестерн-блот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неделя X+1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уровни белков-мишеней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CCK-8: исключить влияние пролиферации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неделя X+1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кривые роста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По итогам обсуждения: rescue или повтор на Huh7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неделя X+2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данные по миграции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5074920"/>
            <a:ext cx="11094415" cy="914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5074920"/>
            <a:ext cx="82296" cy="914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5074920"/>
            <a:ext cx="10545775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 b="1">
                <a:solidFill>
                  <a:srgbClr val="5F6B78"/>
                </a:solidFill>
              </a:rPr>
              <a:t>Этап  </a:t>
            </a:r>
            <a:r>
              <a:rPr lang="ru-RU" altLang="en-US" sz="1800"/>
              <a:t>к неделе X+6 закончить эксперименты по механизму и начать черновик статьи.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Спасибо! Жду замечаний и советов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Обсудить: что сначала — rescue-эксперимент или вторая клеточная линия?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Запасной слайд · скрыт при показе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Общий ход работы по теме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Лаборатория XX · семинар: отчёт о ходе работы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437766"/>
                <a:gridCol w="2319741"/>
                <a:gridCol w="4336907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Этап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Статус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Комментарий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Экспрессия METTL3 в образцах опухоли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выполнено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семинар недели X−8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Влияние нокдауна на миграцию и инвазию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в работе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миграция готова, инвазия впереди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Поиск генов-мишеней (MeRIP-seq)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не начато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образцы заморожены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Проверка на животных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не начато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ориентировочно неделя X+10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отчёта на семинаре лаборатории · SciDraw AI</dc:title>
  <dc:subject>Семинар лаборатории: отчёт о ходе работы (пример)</dc:subject>
  <dc:creator>SciDraw AI</dc:creator>
  <cp:keywords>SciDraw AI; семинар лаборатории; отчёт о ходе работы; презентация; шаблон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ru-RU</dc:language>
</cp:coreProperties>
</file>