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Контроль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6</c:v>
                </c:pt>
                <c:pt idx="1">
                  <c:v>12</c:v>
                </c:pt>
              </c:numLit>
            </c:plus>
            <c:minus>
              <c:numLit>
                <c:formatCode>General</c:formatCode>
                <c:ptCount val="2"/>
                <c:pt idx="0">
                  <c:v>6</c:v>
                </c:pt>
                <c:pt idx="1">
                  <c:v>12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Плотность синапсов</c:v>
                </c:pt>
                <c:pt idx="1">
                  <c:v>Синапт. белки в микроглии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Без сна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7</c:v>
                </c:pt>
                <c:pt idx="1">
                  <c:v>18</c:v>
                </c:pt>
              </c:numLit>
            </c:plus>
            <c:minus>
              <c:numLit>
                <c:formatCode>General</c:formatCode>
                <c:ptCount val="2"/>
                <c:pt idx="0">
                  <c:v>7</c:v>
                </c:pt>
                <c:pt idx="1">
                  <c:v>18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Плотность синапсов</c:v>
                </c:pt>
                <c:pt idx="1">
                  <c:v>Синапт. белки в микроглии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78</c:v>
                </c:pt>
                <c:pt idx="1">
                  <c:v>162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% от контроля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Контроль</c:v>
                </c:pt>
              </c:strCache>
            </c:strRef>
          </c:tx>
          <c:spPr>
            <a:ln w="28575">
              <a:solidFill>
                <a:srgbClr val="9AA4AF"/>
              </a:solidFill>
            </a:ln>
          </c:spPr>
          <c:marker>
            <c:symbol val="circle"/>
            <c:size val="7"/>
            <c:spPr>
              <a:solidFill>
                <a:srgbClr val="9AA4AF"/>
              </a:solidFill>
              <a:ln>
                <a:solidFill>
                  <a:srgbClr val="9AA4AF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День 1</c:v>
                </c:pt>
                <c:pt idx="1">
                  <c:v>День 2</c:v>
                </c:pt>
                <c:pt idx="2">
                  <c:v>День 3</c:v>
                </c:pt>
                <c:pt idx="3">
                  <c:v>День 4</c:v>
                </c:pt>
                <c:pt idx="4">
                  <c:v>День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</c:v>
                </c:pt>
                <c:pt idx="1">
                  <c:v>52</c:v>
                </c:pt>
                <c:pt idx="2">
                  <c:v>66</c:v>
                </c:pt>
                <c:pt idx="3">
                  <c:v>78</c:v>
                </c:pt>
                <c:pt idx="4">
                  <c:v>85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Без сна</c:v>
                </c:pt>
              </c:strCache>
            </c:strRef>
          </c:tx>
          <c:spPr>
            <a:ln w="28575">
              <a:solidFill>
                <a:schemeClr val="accent5"/>
              </a:solidFill>
            </a:ln>
          </c:spPr>
          <c:marker>
            <c:symbol val="circle"/>
            <c:size val="7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День 1</c:v>
                </c:pt>
                <c:pt idx="1">
                  <c:v>День 2</c:v>
                </c:pt>
                <c:pt idx="2">
                  <c:v>День 3</c:v>
                </c:pt>
                <c:pt idx="3">
                  <c:v>День 4</c:v>
                </c:pt>
                <c:pt idx="4">
                  <c:v>День 5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34</c:v>
                </c:pt>
                <c:pt idx="1">
                  <c:v>41</c:v>
                </c:pt>
                <c:pt idx="2">
                  <c:v>48</c:v>
                </c:pt>
                <c:pt idx="3">
                  <c:v>55</c:v>
                </c:pt>
                <c:pt idx="4">
                  <c:v>60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Без сна + ингибитор</c:v>
                </c:pt>
              </c:strCache>
            </c:strRef>
          </c:tx>
          <c:spPr>
            <a:ln w="28575"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День 1</c:v>
                </c:pt>
                <c:pt idx="1">
                  <c:v>День 2</c:v>
                </c:pt>
                <c:pt idx="2">
                  <c:v>День 3</c:v>
                </c:pt>
                <c:pt idx="3">
                  <c:v>День 4</c:v>
                </c:pt>
                <c:pt idx="4">
                  <c:v>День 5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35</c:v>
                </c:pt>
                <c:pt idx="1">
                  <c:v>48</c:v>
                </c:pt>
                <c:pt idx="2">
                  <c:v>60</c:v>
                </c:pt>
                <c:pt idx="3">
                  <c:v>70</c:v>
                </c:pt>
                <c:pt idx="4">
                  <c:v>78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sz="1300" b="0"/>
                  <a:t>День обучения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3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00.0"/>
          <c:min val="20.0"/>
        </c:scaling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Правильные ответы, %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1400"/>
          </a:pPr>
        </a:p>
      </c:txPr>
    </c:legend>
    <c:plotVisOnly val="1"/>
    <c:dispBlanksAs val="gap"/>
    <c:showDLblsOverMax val="0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Контроль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Lit>
            </c:plus>
            <c:minus>
              <c:numLit>
                <c:formatCode>General</c:formatCode>
                <c:ptCount val="2"/>
                <c:pt idx="0">
                  <c:v>6</c:v>
                </c:pt>
                <c:pt idx="1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Плотность синапсов</c:v>
                </c:pt>
                <c:pt idx="1">
                  <c:v>Тест памяти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100</c:v>
                </c:pt>
                <c:pt idx="1">
                  <c:v>84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Только активация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Lit>
            </c:plus>
            <c:minus>
              <c:numLit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Плотность синапсов</c:v>
                </c:pt>
                <c:pt idx="1">
                  <c:v>Тест памяти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81</c:v>
                </c:pt>
                <c:pt idx="1">
                  <c:v>63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Значение (схема)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(20 секунд): название, журнал, год. Русский перевод названия помогает быстро понять суть, оригинал — строкой ниже.</a:t>
            </a:r>
          </a:p>
          <a:p/>
          <a:p>
            <a:r>
              <a:t>Шаблоны SciDraw AI для исследователей · sci-draw.com · Пример: статья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Служебный слайд, скрыт при показе. Прочитав, его можно удалить.</a:t>
            </a:r>
          </a:p>
          <a:p/>
          <a:p>
            <a:r>
              <a:t>Шаблоны SciDraw AI для исследователей · sci-draw.com · Пример: статья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главное — правая колонка «Почему эта статья»: она задаёт угол, под которым коллеги будут слушать.</a:t>
            </a:r>
          </a:p>
          <a:p/>
          <a:p>
            <a:r>
              <a:t>Шаблоны SciDraw AI для исследователей · sci-draw.com · Пример: статья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(1,5 минуты): «известно → неизвестно → вопрос статьи» — три шага, которые вводят слушателей в работу.</a:t>
            </a:r>
          </a:p>
          <a:p>
            <a:r>
              <a:t>Совет: собственную схему подпишите «схема докладчика», чтобы её не путали с рисунками из статьи.</a:t>
            </a:r>
          </a:p>
          <a:p>
            <a:r>
              <a:t>Промпт для рисунка: пример создан этим промптом, ссылка под рисунком заполнит его автоматически:</a:t>
            </a:r>
          </a:p>
          <a:p>
            <a:r>
              <a:t>Нарисуй схему гипотезы исследования «депривация сна может нарушать консолидацию памяти через поглощение синапсов микроглией», плоский векторный стиль, белый фон, цвета тёмно-синий и сине-зелёный, немного янтарного для акцентов. Четыре шага слева направо, соединённые тёмно-синими стрелками: 1) «Депривация сна» — часы и мышь с открытыми глазами; 2) «Активация микроглии» — клетка микроглии с вытянутыми отростками; 3) «Поглощение синапсов» — микроглия обволакивает синапс; 4) «Консолидация памяти нарушена» — контур гиппокампа и стрелка вниз. Каждая подпись встречается один раз, все подписи на русском языке, заголовок не пиши.</a:t>
            </a:r>
          </a:p>
          <a:p/>
          <a:p>
            <a:r>
              <a:t>Шаблоны SciDraw AI для исследователей · sci-draw.com · Пример: статья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логика всей статьи; дальше разбор рисунков просто заполняет эту схему.</a:t>
            </a:r>
          </a:p>
          <a:p/>
          <a:p>
            <a:r>
              <a:t>Шаблоны SciDraw AI для исследователей · sci-draw.com · Пример: статья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(2 минуты): справа по порядку — «что на рисунке → ключевое сравнение → что это значит», в конце — сила доказательств.</a:t>
            </a:r>
          </a:p>
          <a:p>
            <a:r>
              <a:t>Совет: график слева — только образец вёрстки; замените его скриншотом Figure 2 из статьи с указанием источника.</a:t>
            </a:r>
          </a:p>
          <a:p/>
          <a:p>
            <a:r>
              <a:t>Шаблоны SciDraw AI для исследователей · sci-draw.com · Пример: статья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(2 минуты): ключевой рисунок статьи. Обратите внимание на «частично» — значит, работают и другие механизмы.</a:t>
            </a:r>
          </a:p>
          <a:p/>
          <a:p>
            <a:r>
              <a:t>Шаблоны SciDraw AI для исследователей · sci-draw.com · Пример: статья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(1,5 минуты): после вывода сами назовите возможные неспецифические эффекты препарата — отличный вопрос для обсуждения.</a:t>
            </a:r>
          </a:p>
          <a:p/>
          <a:p>
            <a:r>
              <a:t>Шаблоны SciDraw AI для исследователей · sci-draw.com · Пример: статья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(1,5 минуты): разделите «что утверждают авторы» и «что доказывают данные» — в этом главная ценность разбора.</a:t>
            </a:r>
          </a:p>
          <a:p/>
          <a:p>
            <a:r>
              <a:t>Шаблоны SciDraw AI для исследователей · sci-draw.com · Пример: статья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(1,5 минуты): ограничения — не придирки, а ответ на вопрос «как бы мы закрыли этот пробел».</a:t>
            </a:r>
          </a:p>
          <a:p/>
          <a:p>
            <a:r>
              <a:t>Шаблоны SciDraw AI для исследователей · sci-draw.com · Пример: статья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(1,5 минуты): этот слайд превращает разбор чужой статьи в шаг вперёд для нашей собственной работы.</a:t>
            </a:r>
          </a:p>
          <a:p/>
          <a:p>
            <a:r>
              <a:t>Шаблоны SciDraw AI для исследователей · sci-draw.com · Пример: статья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сказать: остановитесь на этом слайде и ведите обсуждение. Вопросы должны быть конкретными, на них можно ответить, и лучше — связанными с нашей темой.</a:t>
            </a:r>
          </a:p>
          <a:p/>
          <a:p>
            <a:r>
              <a:t>Шаблоны SciDraw AI для исследователей · sci-draw.com · Пример: статья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сказать: разбор окончен; ссылка на статью остаётся на экране, чтобы коллеги могли её записать.</a:t>
            </a:r>
          </a:p>
          <a:p/>
          <a:p>
            <a:r>
              <a:t>Шаблоны SciDraw AI для исследователей · sci-draw.com · Пример: статья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Скрытый слайд. Вызовите по номеру, если спросят о деталях методов.</a:t>
            </a:r>
          </a:p>
          <a:p/>
          <a:p>
            <a:r>
              <a:t>Шаблоны SciDraw AI для исследователей · sci-draw.com · Пример: статья вымышлена и показывает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Логотип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Защита диссертации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Тема работы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Название раздела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Благодарю за внимание!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Благодарю за внимание!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QR-код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Статья / сайт лаборатории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текста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ru-RU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ru/ai-drawing?prompt=journal-club-background&amp;utm_source=template&amp;utm_medium=pptx&amp;utm_campaign=journal-club-ru&amp;utm_content=background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ru/sci-vis?utm_source=template&amp;utm_medium=pptx&amp;utm_campaign=journal-club-ru&amp;utm_content=figure-2" TargetMode="External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hyperlink" Target="https://sci-draw.com/ru/sci-vis?utm_source=template&amp;utm_medium=pptx&amp;utm_campaign=journal-club-ru&amp;utm_content=figure-3" TargetMode="Externa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hyperlink" Target="https://sci-draw.com/ru/sci-vis?utm_source=template&amp;utm_medium=pptx&amp;utm_campaign=journal-club-ru&amp;utm_content=figure-4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Журнальный клуб · разбор статьи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Депривация сна нарушает консолидацию памяти через поглощение синапсов микроглией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463040" algn="l"/>
              </a:tabLst>
            </a:pPr>
            <a:r>
              <a:rPr lang="ru-RU" altLang="en-US">
                <a:solidFill>
                  <a:srgbClr val="5F6B78"/>
                </a:solidFill>
              </a:rPr>
              <a:t>Статья</a:t>
            </a:r>
            <a:r>
              <a:rPr lang="ru-RU" altLang="en-US" sz="1500"/>
              <a:t>	Sleep deprivation impairs memory consolidation via microglial synapse engulfment</a:t>
            </a:r>
          </a:p>
          <a:p>
            <a:pPr eaLnBrk="1" hangingPunct="1">
              <a:tabLst>
                <a:tab pos="1463040" algn="l"/>
              </a:tabLst>
            </a:pPr>
            <a:r>
              <a:rPr lang="ru-RU" altLang="en-US">
                <a:solidFill>
                  <a:srgbClr val="5F6B78"/>
                </a:solidFill>
              </a:rPr>
              <a:t>Источник</a:t>
            </a:r>
            <a:r>
              <a:rPr lang="ru-RU" altLang="en-US"/>
              <a:t>	Автор-пример и др. // Журнал. 2026 (статья-пример)</a:t>
            </a:r>
          </a:p>
          <a:p>
            <a:pPr eaLnBrk="1" hangingPunct="1">
              <a:tabLst>
                <a:tab pos="1463040" algn="l"/>
              </a:tabLst>
            </a:pPr>
            <a:r>
              <a:rPr lang="ru-RU" altLang="en-US">
                <a:solidFill>
                  <a:srgbClr val="5F6B78"/>
                </a:solidFill>
              </a:rPr>
              <a:t>Докладчик</a:t>
            </a:r>
            <a:r>
              <a:rPr lang="ru-RU" altLang="en-US"/>
              <a:t>	И. О. Фамилия · XX сентября 2026 г.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Инструкция · при показе этот слайд скрыт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Как работать с шаблоном журнального клуба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журнальный клуб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1"/>
                </a:solidFill>
              </a:rPr>
              <a:t>1  Время и объём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Разбор статьи — 20–30 минут, 12–16 слайдов. Половина времени — на рисунки; не пересказывайте аннотацию фраза за фразой.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2"/>
                </a:solidFill>
              </a:rPr>
              <a:t>2  Рисунки из статьи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Графики-схемы слева замените скриншотами из статьи с указанием источника. Не выдавайте перерисованные рисунки за свои результаты.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3"/>
                </a:solidFill>
              </a:rPr>
              <a:t>3  Оценивать, а не пересказывать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Слайды «Сила доказательств» и «Сильные стороны и ограничения» — главное: что доказано, а что пока только предположение.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6"/>
                </a:solidFill>
              </a:rPr>
              <a:t>4  Связь с нашей работой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Два последних слайда — «Что берём для себя» и «Вопросы для обсуждения»: без них обсуждению не за что зацепиться.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01 О статье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Выходные данные и почему выбрана эта статья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журнальный клуб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6035040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737360"/>
                <a:gridCol w="4297680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Пункт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Содержание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Журнал, год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Журнал, 2026 (пример)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Авторы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Автор-пример и др., Институт нейронаук XX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Объект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Мыши; область CA1 гиппокампа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Методы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Модель депривации сна, визуализация синапсов, поведенческие тесты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6903720" y="1737360"/>
            <a:ext cx="4736592" cy="4297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7223760" y="2011680"/>
            <a:ext cx="416052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1800" b="1">
                <a:solidFill>
                  <a:srgbClr val="F2C66D"/>
                </a:solidFill>
              </a:rPr>
              <a:t>Почему эта статья</a:t>
            </a:r>
          </a:p>
          <a:p>
            <a:pPr eaLnBrk="1" hangingPunct="1">
              <a:lnSpc>
                <a:spcPct val="135000"/>
              </a:lnSpc>
              <a:spcBef>
                <a:spcPts val="1400"/>
              </a:spcBef>
            </a:pPr>
            <a:r>
              <a:rPr lang="ru-RU" altLang="en-US" sz="1800">
                <a:solidFill>
                  <a:srgbClr val="FFFFFF"/>
                </a:solidFill>
              </a:rPr>
              <a:t>1. Прямо связана с нашей темой «сон и синаптическая пластичность».</a:t>
            </a:r>
          </a:p>
          <a:p>
            <a:pPr eaLnBrk="1" hangingPunct="1">
              <a:lnSpc>
                <a:spcPct val="135000"/>
              </a:lnSpc>
              <a:spcBef>
                <a:spcPts val="1200"/>
              </a:spcBef>
            </a:pPr>
            <a:r>
              <a:rPr lang="ru-RU" altLang="en-US" sz="1800">
                <a:solidFill>
                  <a:srgbClr val="FFFFFF"/>
                </a:solidFill>
              </a:rPr>
              <a:t>2. Предлагает проверяемый клеточный механизм — поглощение синапсов микроглией.</a:t>
            </a:r>
          </a:p>
          <a:p>
            <a:pPr eaLnBrk="1" hangingPunct="1">
              <a:lnSpc>
                <a:spcPct val="135000"/>
              </a:lnSpc>
              <a:spcBef>
                <a:spcPts val="1200"/>
              </a:spcBef>
            </a:pPr>
            <a:r>
              <a:rPr lang="ru-RU" altLang="en-US" sz="1800">
                <a:solidFill>
                  <a:srgbClr val="FFFFFF"/>
                </a:solidFill>
              </a:rPr>
              <a:t>3. Метод подсчёта синапсов можно сразу перенести в наши эксперименты.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02 Вопрос исследования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Почему недосып ухудшает память?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 sz="1700" b="1">
                <a:solidFill>
                  <a:schemeClr val="accent1"/>
                </a:solidFill>
              </a:rPr>
              <a:t>Известно</a:t>
            </a:r>
          </a:p>
          <a:p>
            <a:pPr eaLnBrk="1" hangingPunct="1">
              <a:spcBef>
                <a:spcPts val="200"/>
              </a:spcBef>
            </a:pPr>
            <a:r>
              <a:rPr lang="ru-RU" altLang="en-US" sz="1700"/>
              <a:t>Депривация сна ослабляет консолидацию памяти, число синапсов в гиппокампе падает.</a:t>
            </a:r>
          </a:p>
          <a:p>
            <a:pPr eaLnBrk="1" hangingPunct="1">
              <a:spcBef>
                <a:spcPts val="1600"/>
              </a:spcBef>
            </a:pPr>
            <a:r>
              <a:rPr lang="ru-RU" altLang="en-US" sz="1700" b="1">
                <a:solidFill>
                  <a:schemeClr val="accent5"/>
                </a:solidFill>
              </a:rPr>
              <a:t>Неизвестно</a:t>
            </a:r>
          </a:p>
          <a:p>
            <a:pPr eaLnBrk="1" hangingPunct="1">
              <a:spcBef>
                <a:spcPts val="200"/>
              </a:spcBef>
            </a:pPr>
            <a:r>
              <a:rPr lang="ru-RU" altLang="en-US" sz="1700"/>
              <a:t>Синапсов меньше образуется — или их активно удаляют? И какие клетки?</a:t>
            </a:r>
          </a:p>
          <a:p>
            <a:pPr eaLnBrk="1" hangingPunct="1">
              <a:spcBef>
                <a:spcPts val="1600"/>
              </a:spcBef>
            </a:pPr>
            <a:r>
              <a:rPr lang="ru-RU" altLang="en-US" sz="1700" b="1">
                <a:solidFill>
                  <a:schemeClr val="accent2"/>
                </a:solidFill>
              </a:rPr>
              <a:t>Вопрос статьи</a:t>
            </a:r>
          </a:p>
          <a:p>
            <a:pPr eaLnBrk="1" hangingPunct="1">
              <a:spcBef>
                <a:spcPts val="200"/>
              </a:spcBef>
            </a:pPr>
            <a:r>
              <a:rPr lang="ru-RU" altLang="en-US" sz="1700"/>
              <a:t>Причина ли поглощение синапсов микроглией в нарушении памяти при недосыпе?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074920" y="2395040"/>
            <a:ext cx="6565392" cy="2570840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Рис. 1. Гипотеза статьи (схема докладчика, не рисунок из статьи)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журнальный клуб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 b="1">
                <a:solidFill>
                  <a:schemeClr val="accent2"/>
                </a:solidFill>
              </a:rPr>
              <a:t>✦ </a:t>
            </a:r>
            <a:r>
              <a:rPr lang="ru-RU" altLang="en-US" sz="1200">
                <a:solidFill>
                  <a:srgbClr val="5F6B78"/>
                </a:solidFill>
              </a:rPr>
              <a:t>Гипотезу статьи удобно показать схемой, промпт готов.</a:t>
            </a:r>
            <a:r>
              <a:rPr lang="ru-RU" altLang="en-US" sz="1200" b="1">
                <a:solidFill>
                  <a:schemeClr val="accent1"/>
                </a:solidFill>
                <a:hlinkClick r:id="rId3"/>
              </a:rPr>
              <a:t>  Открыть SciDraw AI →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02 Вопрос исследования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Дизайн: от корреляции к причинности за три шага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журнальный клуб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828800"/>
            <a:ext cx="3246120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2103120"/>
            <a:ext cx="2377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200" b="1">
                <a:solidFill>
                  <a:schemeClr val="accent1"/>
                </a:solidFill>
              </a:rPr>
              <a:t>Явление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651760"/>
            <a:ext cx="26974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500" b="1">
                <a:solidFill>
                  <a:srgbClr val="5F6B78"/>
                </a:solidFill>
              </a:rPr>
              <a:t>Figure 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59" y="3154680"/>
            <a:ext cx="2697479" cy="2148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1700"/>
              <a:t>Через 6 ч без сна плотность синапсов падает, в микроглии больше синаптических белков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3867911" y="3383280"/>
            <a:ext cx="347472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288536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4288536" y="1828800"/>
            <a:ext cx="3246120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4562855" y="2103120"/>
            <a:ext cx="2377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200" b="1">
                <a:solidFill>
                  <a:schemeClr val="accent2"/>
                </a:solidFill>
              </a:rPr>
              <a:t>Вмешательство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62855" y="2651760"/>
            <a:ext cx="26974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500" b="1">
                <a:solidFill>
                  <a:srgbClr val="5F6B78"/>
                </a:solidFill>
              </a:rPr>
              <a:t>Figure 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62855" y="3154680"/>
            <a:ext cx="2697479" cy="2148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1700"/>
              <a:t>Подавление фагоцитоза микроглии частично предотвращает потерю синапсов и памяти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7607807" y="3383280"/>
            <a:ext cx="347472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4" name="Rectangle 33"/>
          <p:cNvSpPr/>
          <p:nvPr/>
        </p:nvSpPr>
        <p:spPr>
          <a:xfrm>
            <a:off x="8028431" y="1828800"/>
            <a:ext cx="324612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8028431" y="1828800"/>
            <a:ext cx="3246120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8302752" y="2103120"/>
            <a:ext cx="2377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200" b="1">
                <a:solidFill>
                  <a:schemeClr val="accent3"/>
                </a:solidFill>
              </a:rPr>
              <a:t>Проверка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302752" y="2651760"/>
            <a:ext cx="269747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500" b="1">
                <a:solidFill>
                  <a:srgbClr val="5F6B78"/>
                </a:solidFill>
              </a:rPr>
              <a:t>Figure 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302752" y="3154680"/>
            <a:ext cx="2697479" cy="2148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1700"/>
              <a:t>Активация фагоцитоза без депривации сна тоже ухудшает память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5577840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548640" y="5577840"/>
            <a:ext cx="82296" cy="56692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TextBox 40"/>
          <p:cNvSpPr txBox="1"/>
          <p:nvPr/>
        </p:nvSpPr>
        <p:spPr>
          <a:xfrm>
            <a:off x="914400" y="5577840"/>
            <a:ext cx="10545775" cy="56692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 b="1">
                <a:solidFill>
                  <a:schemeClr val="accent1"/>
                </a:solidFill>
              </a:rPr>
              <a:t>Логика  </a:t>
            </a:r>
            <a:r>
              <a:rPr lang="ru-RU" altLang="en-US" sz="1800"/>
              <a:t>связь → вмешательство («необходимо») → независимая проверка («достаточно»).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03 Разбор рисунков · Figure 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Явление: синапсов меньше, а микроглия «съела» больше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журнальный клуб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30936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309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>
                <a:solidFill>
                  <a:srgbClr val="5F6B78"/>
                </a:solidFill>
              </a:rPr>
              <a:t>Схема: замените на Figure 2 из статьи, укажите источник.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309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 b="1">
                <a:solidFill>
                  <a:schemeClr val="accent2"/>
                </a:solidFill>
              </a:rPr>
              <a:t>✦ </a:t>
            </a:r>
            <a:r>
              <a:rPr lang="ru-RU" altLang="en-US" sz="1200">
                <a:solidFill>
                  <a:srgbClr val="5F6B78"/>
                </a:solidFill>
              </a:rPr>
              <a:t>Перерисовать данные статьи в едином стиле — в SciVis.</a:t>
            </a:r>
            <a:r>
              <a:rPr lang="ru-RU" altLang="en-US" sz="1200" b="1">
                <a:solidFill>
                  <a:schemeClr val="accent1"/>
                </a:solidFill>
                <a:hlinkClick r:id="rId3"/>
              </a:rPr>
              <a:t>  Открыть в 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132320" y="1691640"/>
            <a:ext cx="450799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360920" y="1828800"/>
            <a:ext cx="4114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700" b="1">
                <a:solidFill>
                  <a:schemeClr val="accent1"/>
                </a:solidFill>
              </a:rPr>
              <a:t>Что на рисунке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60920" y="2194560"/>
            <a:ext cx="411480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/>
              <a:t>Плотность синапсов и синаптические белки в микроглии; контроль = 100 %.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60920" y="2926080"/>
            <a:ext cx="4114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700" b="1">
                <a:solidFill>
                  <a:schemeClr val="accent1"/>
                </a:solidFill>
              </a:rPr>
              <a:t>Ключевое сравнение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60920" y="3291840"/>
            <a:ext cx="411480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/>
              <a:t>Без сна синапсов на ~22 % меньше, белков в микроглии — на ~60 % больше.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60920" y="4023360"/>
            <a:ext cx="4114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700" b="1">
                <a:solidFill>
                  <a:schemeClr val="accent1"/>
                </a:solidFill>
              </a:rPr>
              <a:t>Что это значит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60920" y="4389120"/>
            <a:ext cx="411480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/>
              <a:t>Потеря синапсов и фагоцитоз идут вместе, но это пока лишь связь.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60920" y="5120640"/>
            <a:ext cx="41148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 b="1">
                <a:solidFill>
                  <a:srgbClr val="A86F10"/>
                </a:solidFill>
              </a:rPr>
              <a:t>Сила доказательств</a:t>
            </a:r>
          </a:p>
          <a:p>
            <a:pPr eaLnBrk="1" hangingPunct="1">
              <a:lnSpc>
                <a:spcPct val="120000"/>
              </a:lnSpc>
            </a:pPr>
            <a:r>
              <a:rPr lang="ru-RU" altLang="en-US" sz="1600"/>
              <a:t>средняя: корреляция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03 Разбор рисунков · Figure 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2400"/>
              <a:t>Вмешательство: подавление фагоцитоза частично спасает память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журнальный клуб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30936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309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>
                <a:solidFill>
                  <a:srgbClr val="5F6B78"/>
                </a:solidFill>
              </a:rPr>
              <a:t>Схема: замените на Figure 3 из статьи, укажите источник.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309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 b="1">
                <a:solidFill>
                  <a:schemeClr val="accent2"/>
                </a:solidFill>
              </a:rPr>
              <a:t>✦ </a:t>
            </a:r>
            <a:r>
              <a:rPr lang="ru-RU" altLang="en-US" sz="1200">
                <a:solidFill>
                  <a:srgbClr val="5F6B78"/>
                </a:solidFill>
              </a:rPr>
              <a:t>Перерисовать данные статьи в едином стиле — в SciVis.</a:t>
            </a:r>
            <a:r>
              <a:rPr lang="ru-RU" altLang="en-US" sz="1200" b="1">
                <a:solidFill>
                  <a:schemeClr val="accent1"/>
                </a:solidFill>
                <a:hlinkClick r:id="rId3"/>
              </a:rPr>
              <a:t>  Открыть в 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132320" y="1691640"/>
            <a:ext cx="450799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360920" y="1828800"/>
            <a:ext cx="4114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700" b="1">
                <a:solidFill>
                  <a:schemeClr val="accent1"/>
                </a:solidFill>
              </a:rPr>
              <a:t>Что на рисунке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60920" y="2194560"/>
            <a:ext cx="411480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/>
              <a:t>Доля правильных ответов трёх групп мышей за 5 дней обучения.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60920" y="2926080"/>
            <a:ext cx="4114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700" b="1">
                <a:solidFill>
                  <a:schemeClr val="accent1"/>
                </a:solidFill>
              </a:rPr>
              <a:t>Ключевое сравнение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60920" y="3291840"/>
            <a:ext cx="411480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/>
              <a:t>К 5-му дню: без сна ~60 %, с ингибитором ~78 % — почти как в контроле.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60920" y="4023360"/>
            <a:ext cx="4114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700" b="1">
                <a:solidFill>
                  <a:schemeClr val="accent1"/>
                </a:solidFill>
              </a:rPr>
              <a:t>Что это значит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60920" y="4389120"/>
            <a:ext cx="411480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/>
              <a:t>Фагоцитоз микроглии — необходимое звено нарушения памяти.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60920" y="5120640"/>
            <a:ext cx="41148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 b="1">
                <a:solidFill>
                  <a:srgbClr val="A86F10"/>
                </a:solidFill>
              </a:rPr>
              <a:t>Сила доказательств</a:t>
            </a:r>
          </a:p>
          <a:p>
            <a:pPr eaLnBrk="1" hangingPunct="1">
              <a:lnSpc>
                <a:spcPct val="120000"/>
              </a:lnSpc>
            </a:pPr>
            <a:r>
              <a:rPr lang="ru-RU" altLang="en-US" sz="1600"/>
              <a:t>выше средней: вмешательство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03 Разбор рисунков · Figure 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Проверка: фагоцитоз без недосыпа тоже ухудшает память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журнальный клуб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30936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30936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>
                <a:solidFill>
                  <a:srgbClr val="5F6B78"/>
                </a:solidFill>
              </a:rPr>
              <a:t>Схема: замените на Figure 4 из статьи, укажите источник.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30936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 b="1">
                <a:solidFill>
                  <a:schemeClr val="accent2"/>
                </a:solidFill>
              </a:rPr>
              <a:t>✦ </a:t>
            </a:r>
            <a:r>
              <a:rPr lang="ru-RU" altLang="en-US" sz="1200">
                <a:solidFill>
                  <a:srgbClr val="5F6B78"/>
                </a:solidFill>
              </a:rPr>
              <a:t>Перерисовать данные статьи в едином стиле — в SciVis.</a:t>
            </a:r>
            <a:r>
              <a:rPr lang="ru-RU" altLang="en-US" sz="1200" b="1">
                <a:solidFill>
                  <a:schemeClr val="accent1"/>
                </a:solidFill>
                <a:hlinkClick r:id="rId3"/>
              </a:rPr>
              <a:t>  Открыть в 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132320" y="1691640"/>
            <a:ext cx="4507992" cy="4343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360920" y="1828800"/>
            <a:ext cx="4114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700" b="1">
                <a:solidFill>
                  <a:schemeClr val="accent1"/>
                </a:solidFill>
              </a:rPr>
              <a:t>Что на рисунке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60920" y="2194560"/>
            <a:ext cx="411480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/>
              <a:t>Мышам с нормальным сном фагоцитоз микроглии активируют препаратом.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360920" y="2926080"/>
            <a:ext cx="4114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700" b="1">
                <a:solidFill>
                  <a:schemeClr val="accent1"/>
                </a:solidFill>
              </a:rPr>
              <a:t>Ключевое сравнение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60920" y="3291840"/>
            <a:ext cx="411480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/>
              <a:t>Синапсов меньше на ~19 %, правильных ответов 63 % вместо 84 %.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60920" y="4023360"/>
            <a:ext cx="41148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700" b="1">
                <a:solidFill>
                  <a:schemeClr val="accent1"/>
                </a:solidFill>
              </a:rPr>
              <a:t>Что это значит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360920" y="4389120"/>
            <a:ext cx="4114800" cy="7132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/>
              <a:t>Усиления фагоцитоза достаточно, чтобы нарушить память.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60920" y="5120640"/>
            <a:ext cx="41148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600" b="1">
                <a:solidFill>
                  <a:srgbClr val="A86F10"/>
                </a:solidFill>
              </a:rPr>
              <a:t>Сила доказательств</a:t>
            </a:r>
          </a:p>
          <a:p>
            <a:pPr eaLnBrk="1" hangingPunct="1">
              <a:lnSpc>
                <a:spcPct val="120000"/>
              </a:lnSpc>
            </a:pPr>
            <a:r>
              <a:rPr lang="ru-RU" altLang="en-US" sz="1600"/>
              <a:t>выше средней; вопрос к специфичности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04 Оценка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Выводы статьи и сила доказательств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журнальный клуб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8039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042915"/>
                <a:gridCol w="4034332"/>
                <a:gridCol w="2017166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Вывод авторов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Чем подкреплён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Сила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Депривация сна уменьшает число синапсов в гиппокампе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Figure 2: подсчёт синаптических меток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★★★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Фагоцитоз микроглии — необходимое звено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Figure 3: частичное спасение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★★☆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Усиления фагоцитоза достаточно для нарушения памяти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Figure 4: изолированная активация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★★☆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Механизм работает и у человека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Предположение в обсуждении, прямых данных нет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★☆☆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80644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300">
                <a:solidFill>
                  <a:srgbClr val="5F6B78"/>
                </a:solidFill>
              </a:rPr>
              <a:t>★★★ доказано надёжно   ★★☆ убедительно, но есть альтернативные объяснения   ★☆☆ предположение без прямых данных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04 Оценка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Сильные стороны и ограничения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журнальный клуб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2"/>
                </a:solidFill>
              </a:rPr>
              <a:t>Сильные стороны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Полная логика: связь → необходимость → достаточность.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ru-RU" altLang="en-US" sz="1800">
                <a:solidFill>
                  <a:schemeClr val="dk1"/>
                </a:solidFill>
              </a:rPr>
              <a:t>Тщательный подсчёт: учтены пре- и постсинаптические метки.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ru-RU" altLang="en-US" sz="1800">
                <a:solidFill>
                  <a:schemeClr val="dk1"/>
                </a:solidFill>
              </a:rPr>
              <a:t>Поведенческие и клеточные данные согласуются.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5"/>
                </a:solidFill>
              </a:rPr>
              <a:t>Ограничения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Только самцы: половые различия неизвестны.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ru-RU" altLang="en-US" sz="1800">
                <a:solidFill>
                  <a:schemeClr val="dk1"/>
                </a:solidFill>
              </a:rPr>
              <a:t>Ингибитор и активатор фагоцитоза могут действовать неспецифично; нет генетической проверки.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ru-RU" altLang="en-US" sz="1800">
                <a:solidFill>
                  <a:schemeClr val="dk1"/>
                </a:solidFill>
              </a:rPr>
              <a:t>«Частичное» спасение указывает на другие механизмы — в обсуждении это почти не разобрано.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05 Выводы для нас и обсуждение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Что это даёт нашей работе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журнальный клуб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100" b="1"/>
              <a:t>Метод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1800"/>
              <a:t>Подсчёт колокализации пре- и постсинаптических меток — сразу в нашу модель фрагментации сна.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4673498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73498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100" b="1"/>
              <a:t>Гипотеза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73498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1800"/>
              <a:t>Проверить фагоцитоз микроглии в нашей модели: есть ли те же изменения?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78316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4000" b="1">
                <a:solidFill>
                  <a:srgbClr val="A86F10"/>
                </a:solidFill>
              </a:rPr>
              <a:t>03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8316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100" b="1"/>
              <a:t>Пробел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78316" y="3474720"/>
            <a:ext cx="2844698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1800"/>
              <a:t>Мыши с нокаутом в микроглии вместо препаратов — исключить побочные эффекты.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05 Выводы для нас и обсуждение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Вопросы для обсуждения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журнальный клуб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143000" cy="1143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2600" b="1">
                <a:solidFill>
                  <a:srgbClr val="FFFFFF"/>
                </a:solidFill>
              </a:rPr>
              <a:t>В1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17830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/>
              <a:t>Какие ещё механизмы стоят за «частичным» спасением? Можем ли мы их различить?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31546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143000" cy="1143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548640" y="31546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2600" b="1">
                <a:solidFill>
                  <a:srgbClr val="FFFFFF"/>
                </a:solidFill>
              </a:rPr>
              <a:t>В2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11680" y="31546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/>
              <a:t>Насколько вероятны побочные эффекты препаратов? Как построить генетический эксперимент?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4526280"/>
            <a:ext cx="11094415" cy="11430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4526280"/>
            <a:ext cx="1143000" cy="1143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548640" y="4526280"/>
            <a:ext cx="11430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2600" b="1">
                <a:solidFill>
                  <a:srgbClr val="FFFFFF"/>
                </a:solidFill>
              </a:rPr>
              <a:t>В3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011680" y="4526280"/>
            <a:ext cx="9357055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/>
              <a:t>Сохраняется ли механизм при хроническом недосыпе?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Спасибо! Обсудим?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Статья: Автор-пример и др. Sleep deprivation impairs memory consolidation via microglial synapse engulfment // Журнал. 2026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Запасной слайд · скрыт при показе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2600"/>
              <a:t>Дополнительно: рисунки из Supplementary и детали методов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10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Рис. S1. (рисунок из приложения к статье, укажите источник)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 sz="1700"/>
              <a:t>Рисунки из приложения (Supplementary Figures) или детали методов, о которых могут спросить.</a:t>
            </a:r>
          </a:p>
          <a:p>
            <a:pPr eaLnBrk="1" hangingPunct="1">
              <a:spcBef>
                <a:spcPts val="1400"/>
              </a:spcBef>
            </a:pPr>
            <a:r>
              <a:rPr lang="ru-RU" altLang="en-US" sz="1700">
                <a:solidFill>
                  <a:srgbClr val="5F6B78"/>
                </a:solidFill>
              </a:rPr>
              <a:t>Например: </a:t>
            </a:r>
            <a:r>
              <a:rPr lang="ru-RU" altLang="en-US" sz="1700"/>
              <a:t>способ депривации сна, статистика, объём выборки.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Лаборатория XX · журнальный клуб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журнального клуба · SciDraw AI</dc:title>
  <dc:subject>Журнальный клуб: разбор статьи (пример)</dc:subject>
  <dc:creator>SciDraw AI</dc:creator>
  <cp:keywords>SciDraw AI; журнальный клуб; разбор статьи; journal club; презентация; шаблон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ru-RU</dc:language>
</cp:coreProperties>
</file>