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Чистая Cu</c:v>
                </c:pt>
              </c:strCache>
            </c:strRef>
          </c:tx>
          <c:spPr>
            <a:solidFill>
              <a:srgbClr val="9AA4AF"/>
            </a:solidFill>
            <a:ln>
              <a:noFill/>
            </a:ln>
          </c:spPr>
          <c:errBars>
            <c:errBarType val="both"/>
            <c:errValType val="cust"/>
            <c:noEndCap val="0"/>
            <c:plus>
              <c:numLit>
                <c:formatCode>General</c:formatCode>
                <c:ptCount val="2"/>
                <c:pt idx="0">
                  <c:v>5</c:v>
                </c:pt>
                <c:pt idx="1">
                  <c:v>2</c:v>
                </c:pt>
              </c:numLit>
            </c:plus>
            <c:minus>
              <c:numLit>
                <c:formatCode>General</c:formatCode>
                <c:ptCount val="2"/>
                <c:pt idx="0">
                  <c:v>5</c:v>
                </c:pt>
                <c:pt idx="1">
                  <c:v>2</c:v>
                </c:pt>
              </c:numLit>
            </c:minus>
            <c:spPr>
              <a:ln w="12700">
                <a:solidFill>
                  <a:srgbClr val="333A42"/>
                </a:solidFill>
              </a:ln>
            </c:spPr>
          </c:errBars>
          <c:cat>
            <c:strRef>
              <c:f>Sheet1!$A$2:$A$3</c:f>
              <c:strCache>
                <c:ptCount val="2"/>
                <c:pt idx="0">
                  <c:v>Зародышеобразование</c:v>
                </c:pt>
                <c:pt idx="1">
                  <c:v>Плато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46</c:v>
                </c:pt>
                <c:pt idx="1">
                  <c:v>21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Слой LiF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</c:spPr>
          <c:errBars>
            <c:errBarType val="both"/>
            <c:errValType val="cust"/>
            <c:noEndCap val="0"/>
            <c:plus>
              <c:numLit>
                <c:formatCode>General</c:formatCode>
                <c:ptCount val="2"/>
                <c:pt idx="0">
                  <c:v>3</c:v>
                </c:pt>
                <c:pt idx="1">
                  <c:v>1.5</c:v>
                </c:pt>
              </c:numLit>
            </c:plus>
            <c:minus>
              <c:numLit>
                <c:formatCode>General</c:formatCode>
                <c:ptCount val="2"/>
                <c:pt idx="0">
                  <c:v>3</c:v>
                </c:pt>
                <c:pt idx="1">
                  <c:v>1.5</c:v>
                </c:pt>
              </c:numLit>
            </c:minus>
            <c:spPr>
              <a:ln w="12700">
                <a:solidFill>
                  <a:srgbClr val="333A42"/>
                </a:solidFill>
              </a:ln>
            </c:spPr>
          </c:errBars>
          <c:cat>
            <c:strRef>
              <c:f>Sheet1!$A$2:$A$3</c:f>
              <c:strCache>
                <c:ptCount val="2"/>
                <c:pt idx="0">
                  <c:v>Зародышеобразование</c:v>
                </c:pt>
                <c:pt idx="1">
                  <c:v>Плато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27</c:v>
                </c:pt>
                <c:pt idx="1">
                  <c:v>13</c:v>
                </c:pt>
              </c:numCache>
            </c:numRef>
          </c:val>
        </c:ser>
        <c:gapWidth val="90"/>
        <c:overlap val="-1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low"/>
        <c:spPr>
          <a:ln>
            <a:solidFill>
              <a:srgbClr val="9AA4AF"/>
            </a:solidFill>
          </a:ln>
        </c:spPr>
        <c:txPr>
          <a:bodyPr/>
          <a:lstStyle/>
          <a:p>
            <a:pPr>
              <a:defRPr sz="14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>
              <a:solidFill>
                <a:srgbClr val="E3E7EC"/>
              </a:solidFill>
            </a:ln>
          </c:spPr>
        </c:majorGridlines>
        <c:title>
          <c:tx>
            <c:rich>
              <a:bodyPr/>
              <a:lstStyle/>
              <a:p>
                <a:r>
                  <a:rPr sz="1300" b="0"/>
                  <a:t>Перенапряжение, мВ</a:t>
                </a:r>
              </a:p>
            </c:rich>
          </c:tx>
          <c:layout/>
          <c:overlay val="0"/>
        </c:title>
        <c:numFmt formatCode="0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300"/>
            </a:pPr>
          </a:p>
        </c:txPr>
        <c:crossAx val="-2068027336"/>
        <c:crosses val="autoZero"/>
      </c:valAx>
    </c:plotArea>
    <c:legend>
      <c:legendPos val="t"/>
      <c:overlay val="0"/>
      <c:txPr>
        <a:bodyPr/>
        <a:lstStyle/>
        <a:p>
          <a:pPr>
            <a:defRPr sz="1400"/>
          </a:pPr>
        </a:p>
      </c:txPr>
    </c:legend>
    <c:dispBlanksAs val="gap"/>
  </c:chart>
  <c:txPr>
    <a:bodyPr/>
    <a:lstStyle/>
    <a:p>
      <a:pPr>
        <a:defRPr sz="1400">
          <a:solidFill>
            <a:srgbClr val="1F2329"/>
          </a:solidFill>
          <a:latin typeface="Arial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Чистый литий</c:v>
                </c:pt>
              </c:strCache>
            </c:strRef>
          </c:tx>
          <c:spPr>
            <a:ln w="28575">
              <a:solidFill>
                <a:srgbClr val="9AA4AF"/>
              </a:solidFill>
            </a:ln>
          </c:spPr>
          <c:marker>
            <c:symbol val="circle"/>
            <c:size val="7"/>
            <c:spPr>
              <a:solidFill>
                <a:srgbClr val="9AA4AF"/>
              </a:solidFill>
              <a:ln>
                <a:solidFill>
                  <a:srgbClr val="9AA4AF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0</c:v>
                </c:pt>
                <c:pt idx="1">
                  <c:v>100</c:v>
                </c:pt>
                <c:pt idx="2">
                  <c:v>200</c:v>
                </c:pt>
                <c:pt idx="3">
                  <c:v>300</c:v>
                </c:pt>
                <c:pt idx="4">
                  <c:v>400</c:v>
                </c:pt>
                <c:pt idx="5">
                  <c:v>500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88</c:v>
                </c:pt>
                <c:pt idx="2">
                  <c:v>74</c:v>
                </c:pt>
                <c:pt idx="3">
                  <c:v>62</c:v>
                </c:pt>
                <c:pt idx="4">
                  <c:v>51</c:v>
                </c:pt>
                <c:pt idx="5">
                  <c:v>41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Слой LiF</c:v>
                </c:pt>
              </c:strCache>
            </c:strRef>
          </c:tx>
          <c:spPr>
            <a:ln w="28575">
              <a:solidFill>
                <a:schemeClr val="accent1"/>
              </a:solidFill>
            </a:ln>
          </c:spPr>
          <c:marker>
            <c:symbol val="circle"/>
            <c:size val="7"/>
            <c:spPr>
              <a:solidFill>
                <a:schemeClr val="accent1"/>
              </a:solidFill>
              <a:ln>
                <a:solidFill>
                  <a:schemeClr val="accent1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0</c:v>
                </c:pt>
                <c:pt idx="1">
                  <c:v>100</c:v>
                </c:pt>
                <c:pt idx="2">
                  <c:v>200</c:v>
                </c:pt>
                <c:pt idx="3">
                  <c:v>300</c:v>
                </c:pt>
                <c:pt idx="4">
                  <c:v>400</c:v>
                </c:pt>
                <c:pt idx="5">
                  <c:v>500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100</c:v>
                </c:pt>
                <c:pt idx="1">
                  <c:v>98</c:v>
                </c:pt>
                <c:pt idx="2">
                  <c:v>95</c:v>
                </c:pt>
                <c:pt idx="3">
                  <c:v>92</c:v>
                </c:pt>
                <c:pt idx="4">
                  <c:v>89</c:v>
                </c:pt>
                <c:pt idx="5">
                  <c:v>86</c:v>
                </c:pt>
              </c:numCache>
            </c:numRef>
          </c:val>
          <c:smooth val="0"/>
        </c:ser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r>
                  <a:rPr sz="1300" b="0"/>
                  <a:t>Число циклов</a:t>
                </a:r>
              </a:p>
            </c:rich>
          </c:tx>
          <c:layout/>
          <c:overlay val="0"/>
        </c:title>
        <c:majorTickMark val="out"/>
        <c:minorTickMark val="none"/>
        <c:tickLblPos val="nextTo"/>
        <c:spPr>
          <a:ln>
            <a:solidFill>
              <a:srgbClr val="9AA4AF"/>
            </a:solidFill>
          </a:ln>
        </c:spPr>
        <c:txPr>
          <a:bodyPr/>
          <a:lstStyle/>
          <a:p>
            <a:pPr>
              <a:defRPr sz="1300"/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>
          <c:max val="105.0"/>
          <c:min val="30.0"/>
        </c:scaling>
        <c:delete val="0"/>
        <c:axPos val="l"/>
        <c:majorGridlines>
          <c:spPr>
            <a:ln>
              <a:solidFill>
                <a:srgbClr val="E3E7EC"/>
              </a:solidFill>
            </a:ln>
          </c:spPr>
        </c:majorGridlines>
        <c:title>
          <c:tx>
            <c:rich>
              <a:bodyPr/>
              <a:lstStyle/>
              <a:p>
                <a:r>
                  <a:rPr sz="1300" b="0"/>
                  <a:t>Сохранение ёмкости, %</a:t>
                </a:r>
              </a:p>
            </c:rich>
          </c:tx>
          <c:layout/>
          <c:overlay val="0"/>
        </c:title>
        <c:numFmt formatCode="0" sourceLinked="0"/>
        <c:majorTickMark val="out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300"/>
            </a:pPr>
          </a:p>
        </c:txPr>
        <c:crossAx val="2118791784"/>
        <c:crosses val="autoZero"/>
      </c:valAx>
    </c:plotArea>
    <c:legend>
      <c:legendPos val="t"/>
      <c:layout/>
      <c:overlay val="0"/>
      <c:txPr>
        <a:bodyPr/>
        <a:lstStyle/>
        <a:p>
          <a:pPr>
            <a:defRPr sz="1400"/>
          </a:pPr>
        </a:p>
      </c:txPr>
    </c:legend>
    <c:plotVisOnly val="1"/>
    <c:dispBlanksAs val="gap"/>
    <c:showDLblsOverMax val="0"/>
  </c:chart>
  <c:txPr>
    <a:bodyPr/>
    <a:lstStyle/>
    <a:p>
      <a:pPr>
        <a:defRPr sz="1400">
          <a:solidFill>
            <a:srgbClr val="1F2329"/>
          </a:solidFill>
          <a:latin typeface="Arial"/>
        </a:defRPr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 (15 секунд): тема, фамилия, организация — председатель секции обычно уже вас представил.</a:t>
            </a:r>
          </a:p>
          <a:p>
            <a:r>
              <a:t>Совет: название доклада может быть проще, чем название статьи, но в нём должен быть главный результат или метод.</a:t>
            </a:r>
          </a:p>
          <a:p/>
          <a:p>
            <a:r>
              <a:t>Шаблоны SciDraw AI для исследователей · sci-draw.com · Пример: исследование и данные вымышлены и показывают только, как заполнять слайды.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Служебный слайд, скрыт при показе. Прочитав, его можно удалить.</a:t>
            </a:r>
          </a:p>
          <a:p/>
          <a:p>
            <a:r>
              <a:t>Шаблоны SciDraw AI для исследователей · sci-draw.com · Пример: исследование и данные вымышлены и показывают только, как заполнять слайды.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 (30 секунд): сначала вывод, потом путь к нему. В этом главное отличие конференционного доклада от защиты: внимание зала максимально в первые минуты.</a:t>
            </a:r>
          </a:p>
          <a:p/>
          <a:p>
            <a:r>
              <a:t>Шаблоны SciDraw AI для исследователей · sci-draw.com · Пример: исследование и данные вымышлены и показывают только, как заполнять слайды.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 (1 минута): «почему важно → в чём проблема → наша идея»; схема справа читается с первого взгляда.</a:t>
            </a:r>
          </a:p>
          <a:p>
            <a:r>
              <a:t>Промпт для рисунка: пример создан этим промптом. Ссылка под рисунком заполнит его автоматически — замените систему на свою:</a:t>
            </a:r>
          </a:p>
          <a:p>
            <a:r>
              <a:t>Нарисуй сравнительную схему проблемы литиевого металлического анода, плоский векторный стиль, белый фон, цвета тёмно-синий и сине-зелёный, немного янтарного для акцентов. Две колонки рядом. Левая колонка с подписью «Обычный SEI»: на поверхности лития слой SEI растрескивается, вверх растут дендриты лития, отломившиеся частицы превращаются в «мёртвый литий»; рядом подписи «Рост дендритов», «Разрушение SEI», «Мёртвый литий». Правая колонка с подписью «Искусственный слой, богатый LiF»: плотный однородный защитный слой, под ним литий осаждается ровно и плотно, подпись «Равномерное осаждение». Внизу обеих колонок медная фольга с подписью «Медный токосъёмник» (подпись один раз, по центру под обеими колонками). Каждая подпись встречается один раз, все подписи на русском языке, заголовок не пиши.</a:t>
            </a:r>
          </a:p>
          <a:p/>
          <a:p>
            <a:r>
              <a:t>Шаблоны SciDraw AI для исследователей · sci-draw.com · Пример: исследование и данные вымышлены и показывают только, как заполнять слайды.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 (45 секунд): не нужно обозревать всю область — две-три группы методов, ближайших к вашему, и что они оставляют нерешённым.</a:t>
            </a:r>
          </a:p>
          <a:p>
            <a:r>
              <a:t>Совет: если нужны ссылки, добавьте в таблицу «автор, год»; полный список — на запасном слайде.</a:t>
            </a:r>
          </a:p>
          <a:p/>
          <a:p>
            <a:r>
              <a:t>Шаблоны SciDraw AI для исследователей · sci-draw.com · Пример: исследование и данные вымышлены и показывают только, как заполнять слайды.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 (30 секунд): на какой шаг отвечает каждый следующий слайд; порядок слайдов с результатами тот же.</a:t>
            </a:r>
          </a:p>
          <a:p/>
          <a:p>
            <a:r>
              <a:t>Шаблоны SciDraw AI для исследователей · sci-draw.com · Пример: исследование и данные вымышлены и показывают только, как заполнять слайды.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 (45 секунд): только условия, без которых не понять результаты; остальные параметры — в статье или на запасном слайде.</a:t>
            </a:r>
          </a:p>
          <a:p/>
          <a:p>
            <a:r>
              <a:t>Шаблоны SciDraw AI для исследователей · sci-draw.com · Пример: исследование и данные вымышлены и показывают только, как заполнять слайды.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 (1 минута): прочитать вывод в заголовке, показать числа на графике, затем СЭМ-снимки — чтобы разницу «увидели».</a:t>
            </a:r>
          </a:p>
          <a:p>
            <a:r>
              <a:t>Совет: СЭМ, ПЭМ и другие экспериментальные изображения — только ваши исходные снимки, не генерируйте их ИИ. Две рамки справа — заглушки: удалите и вставьте свои снимки.</a:t>
            </a:r>
          </a:p>
          <a:p/>
          <a:p>
            <a:r>
              <a:t>Шаблоны SciDraw AI для исследователей · sci-draw.com · Пример: исследование и данные вымышлены и показывают только, как заполнять слайды.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 (1 минута): это главный график. Сначала объясните, какая линия что означает, затем остановитесь на 500-м цикле.</a:t>
            </a:r>
          </a:p>
          <a:p>
            <a:r>
              <a:t>Совет: три числа справа слушатели запомнят лучше всего — они должны совпадать с графиком и текстом.</a:t>
            </a:r>
          </a:p>
          <a:p/>
          <a:p>
            <a:r>
              <a:t>Шаблоны SciDraw AI для исследователей · sci-draw.com · Пример: исследование и данные вымышлены и показывают только, как заполнять слайды.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 (1 минута): схема слева объясняет, почему получились результаты двух предыдущих слайдов.</a:t>
            </a:r>
          </a:p>
          <a:p>
            <a:r>
              <a:t>Промпт для рисунка: пример создан этим промптом, ссылка под рисунком заполнит его автоматически:</a:t>
            </a:r>
          </a:p>
          <a:p>
            <a:r>
              <a:t>Нарисуй схему механизма: как искусственный слой, богатый LiF, стабилизирует литиевый металлический анод. Плоский векторный стиль, белый фон, цвета тёмно-синий, сине-зелёный и янтарный. Три горизонтальных слоя сверху вниз на всю ширину изображения: вверху «Карбонатный электролит» с ионами лития; в середине «Слой, богатый LiF» — плотный слой зёрен, через который ионы лития проходят вниз ровными параллельными тёмно-синими стрелками; внизу «Плотный осаждённый литий». Оставь только эти три подписи на русском языке, каждую один раз, слева от своего слоя. Не рисуй легенду, нумерацию и другой текст, заголовок не пиши.</a:t>
            </a:r>
          </a:p>
          <a:p/>
          <a:p>
            <a:r>
              <a:t>Шаблоны SciDraw AI для исследователей · sci-draw.com · Пример: исследование и данные вымышлены и показывают только, как заполнять слайды.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 (30–45 секунд): на конференции почти всегда спрашивают «а как это соотносится с работой X?» — таблица экономит время.</a:t>
            </a:r>
          </a:p>
          <a:p>
            <a:r>
              <a:t>Совет: сравнивайте при одинаковой плотности тока, удельной ёмкости и электролите, иначе числа несопоставимы.</a:t>
            </a:r>
          </a:p>
          <a:p/>
          <a:p>
            <a:r>
              <a:t>Шаблоны SciDraw AI для исследователей · sci-draw.com · Пример: исследование и данные вымышлены и показывают только, как заполнять слайды.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 (45 секунд): выводы по пунктам, затем вернуться к фразе из начала доклада — круг замкнулся.</a:t>
            </a:r>
          </a:p>
          <a:p/>
          <a:p>
            <a:r>
              <a:t>Шаблоны SciDraw AI для исследователей · sci-draw.com · Пример: исследование и данные вымышлены и показывают только, как заполнять слайды.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 (15 секунд): коротко; в конференционном докладе благодарности намного короче, чем на защите. Номер гранта на слайде часто требуется условиями финансирования.</a:t>
            </a:r>
          </a:p>
          <a:p/>
          <a:p>
            <a:r>
              <a:t>Шаблоны SciDraw AI для исследователей · sci-draw.com · Пример: исследование и данные вымышлены и показывают только, как заполнять слайды.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сказать: «Спасибо за внимание, готов(а) ответить на вопросы». Оставайтесь на этом слайде. Справа нажмите на значок и вставьте QR-код статьи или сайта лаборатории.</a:t>
            </a:r>
          </a:p>
          <a:p/>
          <a:p>
            <a:r>
              <a:t>Шаблоны SciDraw AI для исследователей · sci-draw.com · Пример: исследование и данные вымышлены и показывают только, как заполнять слайды.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Скрытый слайд. Во время вопросов наберите его номер в режиме показа и нажмите Enter.</a:t>
            </a:r>
          </a:p>
          <a:p/>
          <a:p>
            <a:r>
              <a:t>Шаблоны SciDraw AI для исследователей · sci-draw.com · Пример: исследование и данные вымышлены и показывают только, как заполнять слайды.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de Band"/>
          <p:cNvSpPr/>
          <p:nvPr userDrawn="1"/>
        </p:nvSpPr>
        <p:spPr>
          <a:xfrm>
            <a:off x="0" y="0"/>
            <a:ext cx="2926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3" name="Logo"/>
          <p:cNvSpPr>
            <a:spLocks noGrp="1"/>
          </p:cNvSpPr>
          <p:nvPr>
            <p:ph type="pic" idx="10" hasCustomPrompt="1"/>
          </p:nvPr>
        </p:nvSpPr>
        <p:spPr>
          <a:xfrm>
            <a:off x="960120" y="685800"/>
            <a:ext cx="1005840" cy="10058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Логотип</a:t>
            </a:r>
          </a:p>
        </p:txBody>
      </p:sp>
      <p:sp>
        <p:nvSpPr>
          <p:cNvPr id="4" name="Degree"/>
          <p:cNvSpPr>
            <a:spLocks noGrp="1"/>
          </p:cNvSpPr>
          <p:nvPr>
            <p:ph type="body" idx="13" hasCustomPrompt="1"/>
          </p:nvPr>
        </p:nvSpPr>
        <p:spPr>
          <a:xfrm>
            <a:off x="960120" y="2103120"/>
            <a:ext cx="10058400" cy="411480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6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Защита диссертации</a:t>
            </a:r>
          </a:p>
        </p:txBody>
      </p:sp>
      <p:sp>
        <p:nvSpPr>
          <p:cNvPr id="5" name="Title"/>
          <p:cNvSpPr>
            <a:spLocks noGrp="1"/>
          </p:cNvSpPr>
          <p:nvPr>
            <p:ph type="ctrTitle" hasCustomPrompt="1"/>
          </p:nvPr>
        </p:nvSpPr>
        <p:spPr>
          <a:xfrm>
            <a:off x="960120" y="2606040"/>
            <a:ext cx="10332720" cy="1737360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lnSpc>
                <a:spcPct val="110000"/>
              </a:lnSpc>
              <a:defRPr sz="3400" b="1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Тема работы</a:t>
            </a:r>
          </a:p>
        </p:txBody>
      </p:sp>
      <p:sp>
        <p:nvSpPr>
          <p:cNvPr id="6" name="Rule"/>
          <p:cNvSpPr/>
          <p:nvPr userDrawn="1"/>
        </p:nvSpPr>
        <p:spPr>
          <a:xfrm>
            <a:off x="960120" y="4572000"/>
            <a:ext cx="10332720" cy="1828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7" name="Meta"/>
          <p:cNvSpPr>
            <a:spLocks noGrp="1"/>
          </p:cNvSpPr>
          <p:nvPr>
            <p:ph type="body" idx="1" hasCustomPrompt="1"/>
          </p:nvPr>
        </p:nvSpPr>
        <p:spPr>
          <a:xfrm>
            <a:off x="960120" y="4754880"/>
            <a:ext cx="10332720" cy="1463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lnSpc>
                <a:spcPct val="150000"/>
              </a:lnSpc>
              <a:defRPr sz="17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Текст слайда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umber"/>
          <p:cNvSpPr>
            <a:spLocks noGrp="1"/>
          </p:cNvSpPr>
          <p:nvPr>
            <p:ph type="body" idx="13" hasCustomPrompt="1"/>
          </p:nvPr>
        </p:nvSpPr>
        <p:spPr>
          <a:xfrm>
            <a:off x="914400" y="1737360"/>
            <a:ext cx="3657600" cy="1371600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8000" b="1">
                <a:solidFill>
                  <a:schemeClr val="accent3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01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914400" y="3246120"/>
            <a:ext cx="10058400" cy="914400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 sz="36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Название раздела</a:t>
            </a:r>
          </a:p>
        </p:txBody>
      </p:sp>
      <p:sp>
        <p:nvSpPr>
          <p:cNvPr id="4" name="Rule"/>
          <p:cNvSpPr/>
          <p:nvPr userDrawn="1"/>
        </p:nvSpPr>
        <p:spPr>
          <a:xfrm>
            <a:off x="960120" y="4297680"/>
            <a:ext cx="73152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5" name="Subtitle"/>
          <p:cNvSpPr>
            <a:spLocks noGrp="1"/>
          </p:cNvSpPr>
          <p:nvPr>
            <p:ph type="body" idx="1" hasCustomPrompt="1"/>
          </p:nvPr>
        </p:nvSpPr>
        <p:spPr>
          <a:xfrm>
            <a:off x="914400" y="4526280"/>
            <a:ext cx="10058400" cy="82296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Текст слайда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/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Fig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Раздел · подзаголовок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Заголовок слайда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6" name="Text"/>
          <p:cNvSpPr>
            <a:spLocks noGrp="1"/>
          </p:cNvSpPr>
          <p:nvPr>
            <p:ph type="body" idx="1" hasCustomPrompt="1"/>
          </p:nvPr>
        </p:nvSpPr>
        <p:spPr>
          <a:xfrm>
            <a:off x="548640" y="1691640"/>
            <a:ext cx="4160520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800"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Текст слайда</a:t>
            </a:r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074920" y="1691640"/>
            <a:ext cx="6565392" cy="39776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Нажмите на значок, чтобы вставить рисунок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074920" y="5760720"/>
            <a:ext cx="6565392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Подпись: что показано на рисунке — одной фразой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/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gur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Раздел · подзаголовок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Заголовок слайда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48640" y="1691640"/>
            <a:ext cx="6400800" cy="397764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Нажмите на значок, чтобы вставить рисунок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48640" y="5760720"/>
            <a:ext cx="6400800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Подпись: что показано на рисунке — одной фразой</a:t>
            </a:r>
          </a:p>
        </p:txBody>
      </p:sp>
      <p:sp>
        <p:nvSpPr>
          <p:cNvPr id="6" name="Text"/>
          <p:cNvSpPr>
            <a:spLocks noGrp="1"/>
          </p:cNvSpPr>
          <p:nvPr>
            <p:ph type="body" idx="1" hasCustomPrompt="1"/>
          </p:nvPr>
        </p:nvSpPr>
        <p:spPr>
          <a:xfrm>
            <a:off x="7315200" y="1691640"/>
            <a:ext cx="4325112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800"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Текст слайда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/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-width Fig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Раздел · подзаголовок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Заголовок слайда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7" name="Figure"/>
          <p:cNvSpPr>
            <a:spLocks noGrp="1"/>
          </p:cNvSpPr>
          <p:nvPr>
            <p:ph type="pic" idx="10" hasCustomPrompt="1"/>
          </p:nvPr>
        </p:nvSpPr>
        <p:spPr>
          <a:xfrm>
            <a:off x="548640" y="1691640"/>
            <a:ext cx="11094415" cy="406908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Нажмите на значок, чтобы вставить рисунок</a:t>
            </a:r>
          </a:p>
        </p:txBody>
      </p:sp>
      <p:sp>
        <p:nvSpPr>
          <p:cNvPr id="8" name="Caption"/>
          <p:cNvSpPr>
            <a:spLocks noGrp="1"/>
          </p:cNvSpPr>
          <p:nvPr>
            <p:ph type="body" idx="16" hasCustomPrompt="1"/>
          </p:nvPr>
        </p:nvSpPr>
        <p:spPr>
          <a:xfrm>
            <a:off x="548640" y="5833872"/>
            <a:ext cx="11094415" cy="32004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defRPr sz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Подпись: что показано на рисунке — одной фразой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/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Раздел · подзаголовок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Заголовок слайда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6" name="Column Band 1"/>
          <p:cNvSpPr/>
          <p:nvPr userDrawn="1"/>
        </p:nvSpPr>
        <p:spPr>
          <a:xfrm>
            <a:off x="548640" y="1737360"/>
            <a:ext cx="3484778" cy="5486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7" name="Column Band 2"/>
          <p:cNvSpPr/>
          <p:nvPr userDrawn="1"/>
        </p:nvSpPr>
        <p:spPr>
          <a:xfrm>
            <a:off x="4353458" y="1737360"/>
            <a:ext cx="3484778" cy="5486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8" name="Column Band 3"/>
          <p:cNvSpPr/>
          <p:nvPr userDrawn="1"/>
        </p:nvSpPr>
        <p:spPr>
          <a:xfrm>
            <a:off x="8158277" y="1737360"/>
            <a:ext cx="3484778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10" name="Column 1"/>
          <p:cNvSpPr>
            <a:spLocks noGrp="1"/>
          </p:cNvSpPr>
          <p:nvPr>
            <p:ph type="body" idx="1" hasCustomPrompt="1"/>
          </p:nvPr>
        </p:nvSpPr>
        <p:spPr>
          <a:xfrm>
            <a:off x="548640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Текст слайда</a:t>
            </a:r>
          </a:p>
        </p:txBody>
      </p:sp>
      <p:sp>
        <p:nvSpPr>
          <p:cNvPr id="11" name="Column 2"/>
          <p:cNvSpPr>
            <a:spLocks noGrp="1"/>
          </p:cNvSpPr>
          <p:nvPr>
            <p:ph type="body" idx="2" hasCustomPrompt="1"/>
          </p:nvPr>
        </p:nvSpPr>
        <p:spPr>
          <a:xfrm>
            <a:off x="4353458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Текст слайда</a:t>
            </a:r>
          </a:p>
        </p:txBody>
      </p:sp>
      <p:sp>
        <p:nvSpPr>
          <p:cNvPr id="12" name="Column 3"/>
          <p:cNvSpPr>
            <a:spLocks noGrp="1"/>
          </p:cNvSpPr>
          <p:nvPr>
            <p:ph type="body" idx="3" hasCustomPrompt="1"/>
          </p:nvPr>
        </p:nvSpPr>
        <p:spPr>
          <a:xfrm>
            <a:off x="8158277" y="1920240"/>
            <a:ext cx="3484778" cy="429768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lnSpc>
                <a:spcPct val="130000"/>
              </a:lnSpc>
              <a:defRPr sz="1700"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Текст слайда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/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icker"/>
          <p:cNvSpPr>
            <a:spLocks noGrp="1"/>
          </p:cNvSpPr>
          <p:nvPr>
            <p:ph type="body" idx="13" hasCustomPrompt="1"/>
          </p:nvPr>
        </p:nvSpPr>
        <p:spPr>
          <a:xfrm>
            <a:off x="548640" y="310896"/>
            <a:ext cx="9144000" cy="329184"/>
          </a:xfrm>
          <a:prstGeom prst="rect">
            <a:avLst/>
          </a:prstGeom>
        </p:spPr>
        <p:txBody>
          <a:bodyPr lIns="0" tIns="0" rIns="0" bIns="0" anchor="b" wrap="square"/>
          <a:lstStyle>
            <a:lvl1pPr algn="l" eaLnBrk="1" hangingPunct="1">
              <a:defRPr sz="1400" b="1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Раздел · подзаголовок</a:t>
            </a: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>
          <a:xfrm>
            <a:off x="548640" y="658368"/>
            <a:ext cx="11094415" cy="658368"/>
          </a:xfrm>
          <a:prstGeom prst="rect">
            <a:avLst/>
          </a:prstGeom>
        </p:spPr>
        <p:txBody>
          <a:bodyPr lIns="0" tIns="0" rIns="0" bIns="0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Заголовок слайда</a:t>
            </a:r>
          </a:p>
        </p:txBody>
      </p:sp>
      <p:sp>
        <p:nvSpPr>
          <p:cNvPr id="4" name="Accent Rule"/>
          <p:cNvSpPr/>
          <p:nvPr userDrawn="1"/>
        </p:nvSpPr>
        <p:spPr>
          <a:xfrm>
            <a:off x="548640" y="1371600"/>
            <a:ext cx="502920" cy="502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/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/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548640" y="2377440"/>
            <a:ext cx="11094415" cy="1097280"/>
          </a:xfrm>
          <a:prstGeom prst="rect">
            <a:avLst/>
          </a:prstGeom>
        </p:spPr>
        <p:txBody>
          <a:bodyPr lIns="0" tIns="0" rIns="0" bIns="0" anchor="ctr" wrap="square">
            <a:normAutofit/>
          </a:bodyPr>
          <a:lstStyle>
            <a:lvl1pPr algn="ctr" eaLnBrk="1" hangingPunct="1">
              <a:defRPr sz="4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Благодарю за внимание!</a:t>
            </a:r>
          </a:p>
        </p:txBody>
      </p:sp>
      <p:sp>
        <p:nvSpPr>
          <p:cNvPr id="3" name="Rule"/>
          <p:cNvSpPr/>
          <p:nvPr userDrawn="1"/>
        </p:nvSpPr>
        <p:spPr>
          <a:xfrm>
            <a:off x="5638648" y="3611880"/>
            <a:ext cx="91440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4" name="Subtitle"/>
          <p:cNvSpPr>
            <a:spLocks noGrp="1"/>
          </p:cNvSpPr>
          <p:nvPr>
            <p:ph type="body" idx="1" hasCustomPrompt="1"/>
          </p:nvPr>
        </p:nvSpPr>
        <p:spPr>
          <a:xfrm>
            <a:off x="548640" y="3840480"/>
            <a:ext cx="11094415" cy="822960"/>
          </a:xfrm>
          <a:prstGeom prst="rect">
            <a:avLst/>
          </a:prstGeom>
        </p:spPr>
        <p:txBody>
          <a:bodyPr lIns="0" tIns="0" rIns="0" bIns="0" anchor="t" wrap="square"/>
          <a:lstStyle>
            <a:lvl1pPr algn="ctr" eaLnBrk="1" hangingPunct="1"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Текст слайда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+ Contac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>
            <a:spLocks noGrp="1"/>
          </p:cNvSpPr>
          <p:nvPr>
            <p:ph type="title" hasCustomPrompt="1"/>
          </p:nvPr>
        </p:nvSpPr>
        <p:spPr>
          <a:xfrm>
            <a:off x="914400" y="2011680"/>
            <a:ext cx="7498080" cy="1097280"/>
          </a:xfrm>
          <a:prstGeom prst="rect">
            <a:avLst/>
          </a:prstGeom>
        </p:spPr>
        <p:txBody>
          <a:bodyPr lIns="0" tIns="0" rIns="0" bIns="0" anchor="b" wrap="square">
            <a:normAutofit/>
          </a:bodyPr>
          <a:lstStyle>
            <a:lvl1pPr algn="l" eaLnBrk="1" hangingPunct="1">
              <a:defRPr sz="4000" b="1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Благодарю за внимание!</a:t>
            </a:r>
          </a:p>
        </p:txBody>
      </p:sp>
      <p:sp>
        <p:nvSpPr>
          <p:cNvPr id="3" name="Rule"/>
          <p:cNvSpPr/>
          <p:nvPr userDrawn="1"/>
        </p:nvSpPr>
        <p:spPr>
          <a:xfrm>
            <a:off x="960120" y="3291840"/>
            <a:ext cx="822960" cy="5486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4" name="Contact"/>
          <p:cNvSpPr>
            <a:spLocks noGrp="1"/>
          </p:cNvSpPr>
          <p:nvPr>
            <p:ph type="body" idx="1" hasCustomPrompt="1"/>
          </p:nvPr>
        </p:nvSpPr>
        <p:spPr>
          <a:xfrm>
            <a:off x="914400" y="3520440"/>
            <a:ext cx="7498080" cy="1645920"/>
          </a:xfrm>
          <a:prstGeom prst="rect">
            <a:avLst/>
          </a:prstGeom>
        </p:spPr>
        <p:txBody>
          <a:bodyPr lIns="0" tIns="0" rIns="0" bIns="0" anchor="t" wrap="square"/>
          <a:lstStyle>
            <a:lvl1pPr algn="l" eaLnBrk="1" hangingPunct="1">
              <a:lnSpc>
                <a:spcPct val="150000"/>
              </a:lnSpc>
              <a:defRPr sz="18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Текст слайда</a:t>
            </a:r>
          </a:p>
        </p:txBody>
      </p:sp>
      <p:sp>
        <p:nvSpPr>
          <p:cNvPr id="5" name="QR Panel"/>
          <p:cNvSpPr/>
          <p:nvPr userDrawn="1"/>
        </p:nvSpPr>
        <p:spPr>
          <a:xfrm>
            <a:off x="8732520" y="1874520"/>
            <a:ext cx="2743200" cy="31089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ru-RU"/>
          </a:p>
        </p:txBody>
      </p:sp>
      <p:sp>
        <p:nvSpPr>
          <p:cNvPr id="6" name="QR Code"/>
          <p:cNvSpPr>
            <a:spLocks noGrp="1"/>
          </p:cNvSpPr>
          <p:nvPr>
            <p:ph type="pic" idx="10" hasCustomPrompt="1"/>
          </p:nvPr>
        </p:nvSpPr>
        <p:spPr>
          <a:xfrm>
            <a:off x="8961120" y="2057400"/>
            <a:ext cx="2286000" cy="2286000"/>
          </a:xfrm>
          <a:prstGeom prst="rect">
            <a:avLst/>
          </a:prstGeom>
        </p:spPr>
        <p:txBody>
          <a:bodyPr anchor="ctr"/>
          <a:lstStyle>
            <a:lvl1pPr algn="ctr">
              <a:defRPr sz="1200" b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QR-код</a:t>
            </a:r>
          </a:p>
        </p:txBody>
      </p:sp>
      <p:sp>
        <p:nvSpPr>
          <p:cNvPr id="7" name="QR Caption"/>
          <p:cNvSpPr>
            <a:spLocks noGrp="1"/>
          </p:cNvSpPr>
          <p:nvPr>
            <p:ph type="body" idx="16" hasCustomPrompt="1"/>
          </p:nvPr>
        </p:nvSpPr>
        <p:spPr>
          <a:xfrm>
            <a:off x="8732520" y="4434840"/>
            <a:ext cx="2743200" cy="41148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ctr" eaLnBrk="1" hangingPunct="1">
              <a:defRPr sz="13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Статья / сайт лаборатории</a:t>
            </a:r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"/>
          <p:cNvSpPr>
            <a:spLocks noGrp="1"/>
          </p:cNvSpPr>
          <p:nvPr>
            <p:ph type="title"/>
          </p:nvPr>
        </p:nvSpPr>
        <p:spPr>
          <a:xfrm>
            <a:off x="548640" y="640080"/>
            <a:ext cx="11094415" cy="658368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Text Placeholder"/>
          <p:cNvSpPr>
            <a:spLocks noGrp="1"/>
          </p:cNvSpPr>
          <p:nvPr>
            <p:ph type="body" idx="1"/>
          </p:nvPr>
        </p:nvSpPr>
        <p:spPr>
          <a:xfrm>
            <a:off x="548640" y="1691640"/>
            <a:ext cx="11094415" cy="4480560"/>
          </a:xfrm>
          <a:prstGeom prst="rect">
            <a:avLst/>
          </a:prstGeom>
        </p:spPr>
        <p:txBody>
          <a:bodyPr lIns="36576" tIns="36576" rIns="36576" bIns="36576" anchor="t" wrap="square">
            <a:normAutofit/>
          </a:bodyPr>
          <a:lstStyle>
            <a:lvl1pPr algn="l" eaLnBrk="1" hangingPunct="1"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>Образец текста</a:t>
            </a:r>
          </a:p>
        </p:txBody>
      </p:sp>
      <p:sp>
        <p:nvSpPr>
          <p:cNvPr id="10" name="Footer"/>
          <p:cNvSpPr>
            <a:spLocks noGrp="1"/>
          </p:cNvSpPr>
          <p:nvPr>
            <p:ph type="ftr" idx="11"/>
          </p:nvPr>
        </p:nvSpPr>
        <p:spPr>
          <a:xfrm>
            <a:off x="548640" y="6419088"/>
            <a:ext cx="73152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/>
            </a:r>
          </a:p>
        </p:txBody>
      </p:sp>
      <p:sp>
        <p:nvSpPr>
          <p:cNvPr id="11" name="Slide Number"/>
          <p:cNvSpPr>
            <a:spLocks noGrp="1"/>
          </p:cNvSpPr>
          <p:nvPr>
            <p:ph type="sldNum" idx="12"/>
          </p:nvPr>
        </p:nvSpPr>
        <p:spPr>
          <a:xfrm>
            <a:off x="10728655" y="6419088"/>
            <a:ext cx="914400" cy="274320"/>
          </a:xfrm>
          <a:prstGeom prst="rect">
            <a:avLst/>
          </a:prstGeom>
        </p:spPr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ru-RU"/>
              <a:t/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xStyles>
    <p:titleStyle>
      <a:lvl1pPr algn="l" eaLnBrk="1" hangingPunct="1">
        <a:lnSpc>
          <a:spcPct val="105000"/>
        </a:lnSpc>
        <a:defRPr sz="28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eaLnBrk="1" hangingPunct="1">
        <a:lnSpc>
          <a:spcPct val="125000"/>
        </a:lnSpc>
        <a:spcBef>
          <a:spcPts val="800"/>
        </a:spcBef>
        <a:buNone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285750" indent="-285750" algn="l" eaLnBrk="1" hangingPunct="1">
        <a:lnSpc>
          <a:spcPct val="125000"/>
        </a:lnSpc>
        <a:spcBef>
          <a:spcPts val="400"/>
        </a:spcBef>
        <a:buClr>
          <a:schemeClr val="accent1"/>
        </a:buClr>
        <a:buFont typeface="Arial"/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2pPr>
      <a:lvl3pPr marL="571500" indent="-285750" algn="l" eaLnBrk="1" hangingPunct="1">
        <a:lnSpc>
          <a:spcPct val="125000"/>
        </a:lnSpc>
        <a:spcBef>
          <a:spcPts val="300"/>
        </a:spcBef>
        <a:buClr>
          <a:schemeClr val="accent4"/>
        </a:buClr>
        <a:buFont typeface="Arial"/>
        <a:buChar char="–"/>
        <a:defRPr sz="1400">
          <a:solidFill>
            <a:schemeClr val="tx1"/>
          </a:solidFill>
          <a:latin typeface="+mn-lt"/>
          <a:ea typeface="+mn-ea"/>
          <a:cs typeface="+mn-cs"/>
        </a:defRPr>
      </a:lvl3pPr>
    </p:bodyStyle>
    <p:otherStyle>
      <a:defPPr eaLnBrk="1" hangingPunct="1">
        <a:defRPr lang="ru-RU"/>
      </a:def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1.jpg"/><Relationship Id="rId3" Type="http://schemas.openxmlformats.org/officeDocument/2006/relationships/hyperlink" Target="https://sci-draw.com/ru/ai-drawing?prompt=conference-background&amp;utm_source=template&amp;utm_medium=pptx&amp;utm_campaign=conference-presentation-ru&amp;utm_content=background" TargetMode="External"/><Relationship Id="rId4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s://sci-draw.com/ru/ai-drawing?prompt=conference-roadmap&amp;utm_source=template&amp;utm_medium=pptx&amp;utm_campaign=conference-presentation-ru&amp;utm_content=roadmap" TargetMode="External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Relationship Id="rId3" Type="http://schemas.openxmlformats.org/officeDocument/2006/relationships/hyperlink" Target="https://sci-draw.com/ru/sci-vis?utm_source=template&amp;utm_medium=pptx&amp;utm_campaign=conference-presentation-ru&amp;utm_content=result-1" TargetMode="External"/><Relationship Id="rId4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Relationship Id="rId3" Type="http://schemas.openxmlformats.org/officeDocument/2006/relationships/hyperlink" Target="https://sci-draw.com/ru/sci-vis?utm_source=template&amp;utm_medium=pptx&amp;utm_campaign=conference-presentation-ru&amp;utm_content=result-2" TargetMode="External"/><Relationship Id="rId4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jpg"/><Relationship Id="rId3" Type="http://schemas.openxmlformats.org/officeDocument/2006/relationships/hyperlink" Target="https://sci-draw.com/ru/ai-drawing?prompt=conference-mechanism&amp;utm_source=template&amp;utm_medium=pptx&amp;utm_campaign=conference-presentation-ru&amp;utm_content=mechanism" TargetMode="External"/><Relationship Id="rId4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Picture Placeholder 1"/>
          <p:cNvSpPr>
            <a:spLocks noGrp="1"/>
          </p:cNvSpPr>
          <p:nvPr>
            <p:ph type="pic" idx="10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ru-RU" altLang="en-US"/>
              <a:t>Доклад на конференции · секционное заседание</a:t>
            </a:r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ru-RU" altLang="en-US"/>
              <a:t>Искусственный слой, богатый LiF, повышает стабильность литиевого анода в карбонатном электролите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tabLst>
                <a:tab pos="2103120" algn="l"/>
              </a:tabLst>
            </a:pPr>
            <a:r>
              <a:rPr lang="ru-RU" altLang="en-US">
                <a:solidFill>
                  <a:srgbClr val="5F6B78"/>
                </a:solidFill>
              </a:rPr>
              <a:t>Докладчик</a:t>
            </a:r>
            <a:r>
              <a:rPr lang="ru-RU" altLang="en-US"/>
              <a:t>	И. О. Фамилия, Институт химии XX университета</a:t>
            </a:r>
          </a:p>
          <a:p>
            <a:pPr eaLnBrk="1" hangingPunct="1">
              <a:tabLst>
                <a:tab pos="2103120" algn="l"/>
              </a:tabLst>
            </a:pPr>
            <a:r>
              <a:rPr lang="ru-RU" altLang="en-US">
                <a:solidFill>
                  <a:srgbClr val="5F6B78"/>
                </a:solidFill>
              </a:rPr>
              <a:t>Конференция</a:t>
            </a:r>
            <a:r>
              <a:rPr lang="ru-RU" altLang="en-US"/>
              <a:t>	X Всероссийская конференция «Химические источники тока»</a:t>
            </a:r>
          </a:p>
          <a:p>
            <a:pPr eaLnBrk="1" hangingPunct="1">
              <a:tabLst>
                <a:tab pos="2103120" algn="l"/>
              </a:tabLst>
            </a:pPr>
            <a:r>
              <a:rPr lang="ru-RU" altLang="en-US">
                <a:solidFill>
                  <a:srgbClr val="5F6B78"/>
                </a:solidFill>
              </a:rPr>
              <a:t>Дата</a:t>
            </a:r>
            <a:r>
              <a:rPr lang="ru-RU" altLang="en-US"/>
              <a:t>	XX сентября 2026 г. · секция X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show="0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ru-RU" altLang="en-US"/>
              <a:t>Инструкция · при показе этот слайд скрыт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en-US"/>
              <a:t>Как работать с шаблоном конференционного доклада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ru-RU" altLang="en-US"/>
              <a:t>X Всероссийская конференция «Химические источники тока» · секционный доклад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ru-RU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37360"/>
            <a:ext cx="5364327" cy="196596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Rectangle 22"/>
          <p:cNvSpPr/>
          <p:nvPr/>
        </p:nvSpPr>
        <p:spPr>
          <a:xfrm>
            <a:off x="548640" y="1737360"/>
            <a:ext cx="5364327" cy="5486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822959" y="196596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en-US" sz="1800" b="1">
                <a:solidFill>
                  <a:schemeClr val="accent1"/>
                </a:solidFill>
              </a:rPr>
              <a:t>1  Следите за временем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22959" y="2514600"/>
            <a:ext cx="4815687" cy="1051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ru-RU" altLang="en-US" sz="1600">
                <a:solidFill>
                  <a:schemeClr val="dk1"/>
                </a:solidFill>
              </a:rPr>
              <a:t>Секционный доклад — 12–15 минут, включая 3 минуты на вопросы; примерно минута на слайд. Больше 14 слайдов обычно не успеть.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278727" y="1737360"/>
            <a:ext cx="5364327" cy="196596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7" name="Rectangle 26"/>
          <p:cNvSpPr/>
          <p:nvPr/>
        </p:nvSpPr>
        <p:spPr>
          <a:xfrm>
            <a:off x="6278727" y="1737360"/>
            <a:ext cx="5364327" cy="54864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TextBox 27"/>
          <p:cNvSpPr txBox="1"/>
          <p:nvPr/>
        </p:nvSpPr>
        <p:spPr>
          <a:xfrm>
            <a:off x="6553047" y="196596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en-US" sz="1800" b="1">
                <a:solidFill>
                  <a:schemeClr val="accent2"/>
                </a:solidFill>
              </a:rPr>
              <a:t>2  Один слайд — один вывод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553047" y="2514600"/>
            <a:ext cx="4815687" cy="1051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ru-RU" altLang="en-US" sz="1600">
                <a:solidFill>
                  <a:schemeClr val="dk1"/>
                </a:solidFill>
              </a:rPr>
              <a:t>Заголовок слайда с результатом — это вывод. На слайде — один график и два-три числа, которые его подтверждают.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48640" y="3886200"/>
            <a:ext cx="5364327" cy="196596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1" name="Rectangle 30"/>
          <p:cNvSpPr/>
          <p:nvPr/>
        </p:nvSpPr>
        <p:spPr>
          <a:xfrm>
            <a:off x="548640" y="3886200"/>
            <a:ext cx="5364327" cy="54864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2" name="TextBox 31"/>
          <p:cNvSpPr txBox="1"/>
          <p:nvPr/>
        </p:nvSpPr>
        <p:spPr>
          <a:xfrm>
            <a:off x="822959" y="411480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en-US" sz="1800" b="1">
                <a:solidFill>
                  <a:schemeClr val="accent3"/>
                </a:solidFill>
              </a:rPr>
              <a:t>3  Рисунки и графики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22959" y="4663440"/>
            <a:ext cx="4815687" cy="1051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ru-RU" altLang="en-US" sz="1600">
                <a:solidFill>
                  <a:schemeClr val="dk1"/>
                </a:solidFill>
              </a:rPr>
              <a:t>Рисунок — значок в рамке; ссылка под схемой открывает SciDraw AI с готовым промптом. Графики: «Изменить данные».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278727" y="3886200"/>
            <a:ext cx="5364327" cy="196596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5" name="Rectangle 34"/>
          <p:cNvSpPr/>
          <p:nvPr/>
        </p:nvSpPr>
        <p:spPr>
          <a:xfrm>
            <a:off x="6278727" y="3886200"/>
            <a:ext cx="5364327" cy="54864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6" name="TextBox 35"/>
          <p:cNvSpPr txBox="1"/>
          <p:nvPr/>
        </p:nvSpPr>
        <p:spPr>
          <a:xfrm>
            <a:off x="6553047" y="411480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en-US" sz="1800" b="1">
                <a:solidFill>
                  <a:schemeClr val="accent6"/>
                </a:solidFill>
              </a:rPr>
              <a:t>4  Контакты в конце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553047" y="4663440"/>
            <a:ext cx="4815687" cy="10515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ru-RU" altLang="en-US" sz="1600">
                <a:solidFill>
                  <a:schemeClr val="dk1"/>
                </a:solidFill>
              </a:rPr>
              <a:t>На последнем слайде — e-mail и QR-код статьи для обсуждения после доклада. Запасной слайд скрыт и вызывается по номеру.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ru-RU" altLang="en-US"/>
              <a:t>ПЛАН ДОКЛАДА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en-US"/>
              <a:t>План доклада и главный вывод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ru-RU" altLang="en-US"/>
              <a:t>X Всероссийская конференция «Химические источники тока» · секционный доклад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ru-RU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83080"/>
            <a:ext cx="749808" cy="74980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TextBox 22"/>
          <p:cNvSpPr txBox="1"/>
          <p:nvPr/>
        </p:nvSpPr>
        <p:spPr>
          <a:xfrm>
            <a:off x="548640" y="1783080"/>
            <a:ext cx="749808" cy="7498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ru-RU" altLang="en-US" sz="2200" b="1">
                <a:solidFill>
                  <a:srgbClr val="FFFFFF"/>
                </a:solidFill>
              </a:rPr>
              <a:t>01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554480" y="1783080"/>
            <a:ext cx="466344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en-US" sz="2100" b="1"/>
              <a:t>Введение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554480" y="2203704"/>
            <a:ext cx="466344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en-US" sz="1500">
                <a:solidFill>
                  <a:srgbClr val="5F6B78"/>
                </a:solidFill>
              </a:rPr>
              <a:t>Литиевый анод: потенциал и препятствия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48640" y="2807208"/>
            <a:ext cx="749808" cy="74980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7" name="TextBox 26"/>
          <p:cNvSpPr txBox="1"/>
          <p:nvPr/>
        </p:nvSpPr>
        <p:spPr>
          <a:xfrm>
            <a:off x="548640" y="2807208"/>
            <a:ext cx="749808" cy="7498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ru-RU" altLang="en-US" sz="2200" b="1">
                <a:solidFill>
                  <a:srgbClr val="FFFFFF"/>
                </a:solidFill>
              </a:rPr>
              <a:t>02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554480" y="2807208"/>
            <a:ext cx="466344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en-US" sz="2100" b="1"/>
              <a:t>Идея и методы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554480" y="3227832"/>
            <a:ext cx="466344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en-US" sz="1500">
                <a:solidFill>
                  <a:srgbClr val="5F6B78"/>
                </a:solidFill>
              </a:rPr>
              <a:t>Как создаётся слой, богатый LiF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48640" y="3831336"/>
            <a:ext cx="749808" cy="74980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1" name="TextBox 30"/>
          <p:cNvSpPr txBox="1"/>
          <p:nvPr/>
        </p:nvSpPr>
        <p:spPr>
          <a:xfrm>
            <a:off x="548640" y="3831336"/>
            <a:ext cx="749808" cy="7498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ru-RU" altLang="en-US" sz="2200" b="1">
                <a:solidFill>
                  <a:srgbClr val="FFFFFF"/>
                </a:solidFill>
              </a:rPr>
              <a:t>03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554480" y="3831336"/>
            <a:ext cx="466344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en-US" sz="2100" b="1"/>
              <a:t>Результаты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554480" y="4251960"/>
            <a:ext cx="466344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en-US" sz="1500">
                <a:solidFill>
                  <a:srgbClr val="5F6B78"/>
                </a:solidFill>
              </a:rPr>
              <a:t>Осаждение · циклирование · механизм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48640" y="4855464"/>
            <a:ext cx="749808" cy="74980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5" name="TextBox 34"/>
          <p:cNvSpPr txBox="1"/>
          <p:nvPr/>
        </p:nvSpPr>
        <p:spPr>
          <a:xfrm>
            <a:off x="548640" y="4855464"/>
            <a:ext cx="749808" cy="74980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ru-RU" altLang="en-US" sz="2200" b="1">
                <a:solidFill>
                  <a:srgbClr val="FFFFFF"/>
                </a:solidFill>
              </a:rPr>
              <a:t>04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554480" y="4855464"/>
            <a:ext cx="466344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en-US" sz="2100" b="1"/>
              <a:t>Выводы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1554480" y="5276088"/>
            <a:ext cx="4663440" cy="3291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en-US" sz="1500">
                <a:solidFill>
                  <a:srgbClr val="5F6B78"/>
                </a:solidFill>
              </a:rPr>
              <a:t>Границы применимости и дальнейшие шаги</a:t>
            </a:r>
          </a:p>
        </p:txBody>
      </p:sp>
      <p:sp>
        <p:nvSpPr>
          <p:cNvPr id="38" name="Rectangle 37"/>
          <p:cNvSpPr/>
          <p:nvPr/>
        </p:nvSpPr>
        <p:spPr>
          <a:xfrm>
            <a:off x="6400800" y="1783080"/>
            <a:ext cx="5239512" cy="393192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9" name="TextBox 38"/>
          <p:cNvSpPr txBox="1"/>
          <p:nvPr/>
        </p:nvSpPr>
        <p:spPr>
          <a:xfrm>
            <a:off x="6766560" y="2057400"/>
            <a:ext cx="4572000" cy="34747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40000"/>
              </a:lnSpc>
            </a:pPr>
            <a:r>
              <a:rPr lang="ru-RU" altLang="en-US" sz="2100" b="1">
                <a:solidFill>
                  <a:srgbClr val="F2C66D"/>
                </a:solidFill>
              </a:rPr>
              <a:t>Главный вывод</a:t>
            </a:r>
          </a:p>
          <a:p>
            <a:pPr eaLnBrk="1" hangingPunct="1">
              <a:lnSpc>
                <a:spcPct val="140000"/>
              </a:lnSpc>
              <a:spcBef>
                <a:spcPts val="1400"/>
              </a:spcBef>
            </a:pPr>
            <a:r>
              <a:rPr lang="ru-RU" altLang="en-US" sz="2100">
                <a:solidFill>
                  <a:srgbClr val="FFFFFF"/>
                </a:solidFill>
              </a:rPr>
              <a:t>Слой, богатый LiF, нанесённый на литий заранее, примерно вдвое продлевает ресурс анода в карбонатном электролите.</a:t>
            </a:r>
          </a:p>
          <a:p>
            <a:pPr eaLnBrk="1" hangingPunct="1">
              <a:lnSpc>
                <a:spcPct val="140000"/>
              </a:lnSpc>
              <a:spcBef>
                <a:spcPts val="2200"/>
              </a:spcBef>
            </a:pPr>
            <a:r>
              <a:rPr lang="ru-RU" altLang="en-US" sz="1400">
                <a:solidFill>
                  <a:srgbClr val="C9D6E8"/>
                </a:solidFill>
              </a:rPr>
              <a:t>Слушатели запомнят одну фразу — скажите её сразу.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ru-RU" altLang="en-US"/>
              <a:t>01 Введение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en-US" sz="2400"/>
              <a:t>Литиевый анод: высокая ёмкость, но дендриты и побочные реакции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ru-RU" altLang="en-US" sz="1700" b="1">
                <a:solidFill>
                  <a:schemeClr val="accent1"/>
                </a:solidFill>
              </a:rPr>
              <a:t>Почему литий</a:t>
            </a:r>
          </a:p>
          <a:p>
            <a:pPr eaLnBrk="1" hangingPunct="1">
              <a:spcBef>
                <a:spcPts val="200"/>
              </a:spcBef>
            </a:pPr>
            <a:r>
              <a:rPr lang="ru-RU" altLang="en-US" sz="1700"/>
              <a:t>Теоретическая ёмкость 3860 мА·ч/г — в 10 раз выше, чем у графита.</a:t>
            </a:r>
          </a:p>
          <a:p>
            <a:pPr eaLnBrk="1" hangingPunct="1">
              <a:spcBef>
                <a:spcPts val="1600"/>
              </a:spcBef>
            </a:pPr>
            <a:r>
              <a:rPr lang="ru-RU" altLang="en-US" sz="1700" b="1">
                <a:solidFill>
                  <a:schemeClr val="accent5"/>
                </a:solidFill>
              </a:rPr>
              <a:t>В чём проблема</a:t>
            </a:r>
          </a:p>
          <a:p>
            <a:pPr eaLnBrk="1" hangingPunct="1">
              <a:spcBef>
                <a:spcPts val="200"/>
              </a:spcBef>
            </a:pPr>
            <a:r>
              <a:rPr lang="ru-RU" altLang="en-US" sz="1700"/>
              <a:t>Неоднородный SEI растрескивается, растут дендриты, копится «мёртвый» литий; кулоновская эффективность падает.</a:t>
            </a:r>
          </a:p>
          <a:p>
            <a:pPr eaLnBrk="1" hangingPunct="1">
              <a:spcBef>
                <a:spcPts val="1600"/>
              </a:spcBef>
            </a:pPr>
            <a:r>
              <a:rPr lang="ru-RU" altLang="en-US" sz="1700" b="1">
                <a:solidFill>
                  <a:schemeClr val="accent2"/>
                </a:solidFill>
              </a:rPr>
              <a:t>Наша идея</a:t>
            </a:r>
          </a:p>
          <a:p>
            <a:pPr eaLnBrk="1" hangingPunct="1">
              <a:spcBef>
                <a:spcPts val="200"/>
              </a:spcBef>
            </a:pPr>
            <a:r>
              <a:rPr lang="ru-RU" altLang="en-US" sz="1700"/>
              <a:t>Заранее создать плотный однородный слой, богатый LiF, вместо нестабильного SEI.</a:t>
            </a:r>
          </a:p>
        </p:txBody>
      </p:sp>
      <p:pic>
        <p:nvPicPr>
          <p:cNvPr id="5" name="Picture Placeholder 4" descr="background.jpg"/>
          <p:cNvPicPr>
            <a:picLocks noGrp="1" noChangeAspect="1"/>
          </p:cNvPicPr>
          <p:nvPr>
            <p:ph type="pic" idx="10"/>
          </p:nvPr>
        </p:nvPicPr>
        <p:blipFill>
          <a:blip r:embed="rId2"/>
          <a:srcRect/>
          <a:stretch>
            <a:fillRect/>
          </a:stretch>
        </p:blipFill>
        <p:spPr>
          <a:xfrm>
            <a:off x="5257711" y="1691640"/>
            <a:ext cx="6199809" cy="3977640"/>
          </a:xfrm>
        </p:spPr>
      </p:pic>
      <p:sp>
        <p:nvSpPr>
          <p:cNvPr id="6" name="Text Placeholder 5"/>
          <p:cNvSpPr>
            <a:spLocks noGrp="1"/>
          </p:cNvSpPr>
          <p:nvPr>
            <p:ph type="body" idx="16"/>
          </p:nvPr>
        </p:nvSpPr>
        <p:spPr/>
        <p:txBody>
          <a:bodyPr/>
          <a:lstStyle/>
          <a:p>
            <a:pPr eaLnBrk="1" hangingPunct="1"/>
            <a:r>
              <a:rPr lang="ru-RU" altLang="en-US"/>
              <a:t>Рис. 1. Осаждение лития под обычным SEI и под слоем, богатым LiF (схема)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ru-RU" altLang="en-US"/>
              <a:t>X Всероссийская конференция «Химические источники тока» · секционный доклад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ru-RU"/>
              <a:t>‹#›</a:t>
            </a:fld>
          </a:p>
        </p:txBody>
      </p:sp>
      <p:sp>
        <p:nvSpPr>
          <p:cNvPr id="22" name="TextBox 21"/>
          <p:cNvSpPr txBox="1"/>
          <p:nvPr/>
        </p:nvSpPr>
        <p:spPr>
          <a:xfrm>
            <a:off x="5074920" y="6071616"/>
            <a:ext cx="6565392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en-US" sz="1200" b="1">
                <a:solidFill>
                  <a:schemeClr val="accent2"/>
                </a:solidFill>
              </a:rPr>
              <a:t>✦ </a:t>
            </a:r>
            <a:r>
              <a:rPr lang="ru-RU" altLang="en-US" sz="1200">
                <a:solidFill>
                  <a:srgbClr val="5F6B78"/>
                </a:solidFill>
              </a:rPr>
              <a:t>Такую схему можно создать в SciDraw AI, промпт готов.</a:t>
            </a:r>
            <a:r>
              <a:rPr lang="ru-RU" altLang="en-US" sz="1200" b="1">
                <a:solidFill>
                  <a:schemeClr val="accent1"/>
                </a:solidFill>
                <a:hlinkClick r:id="rId3"/>
              </a:rPr>
              <a:t>  Открыть SciDraw AI →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ru-RU" altLang="en-US"/>
              <a:t>01 Введение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en-US"/>
              <a:t>Известные подходы и наша ниша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ru-RU" altLang="en-US"/>
              <a:t>X Всероссийская конференция «Химические источники тока» · секционный доклад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ru-RU"/>
              <a:t>‹#›</a:t>
            </a:fld>
          </a:p>
        </p:txBody>
      </p:sp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548640" y="1737360"/>
          <a:ext cx="11094414" cy="3118104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2824032"/>
                <a:gridCol w="4135191"/>
                <a:gridCol w="4135191"/>
              </a:tblGrid>
              <a:tr h="512064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ru-RU" altLang="en-US" sz="1500" b="1">
                          <a:solidFill>
                            <a:srgbClr val="FFFFFF"/>
                          </a:solidFill>
                        </a:rPr>
                        <a:t>Подход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ru-RU" altLang="en-US" sz="1500" b="1">
                          <a:solidFill>
                            <a:srgbClr val="FFFFFF"/>
                          </a:solidFill>
                        </a:rPr>
                        <a:t>Преимущества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ru-RU" altLang="en-US" sz="1500" b="1">
                          <a:solidFill>
                            <a:srgbClr val="FFFFFF"/>
                          </a:solidFill>
                        </a:rPr>
                        <a:t>Ограничения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</a:tr>
              <a:tr h="86868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ru-RU" altLang="en-US" sz="1500" b="1">
                          <a:solidFill>
                            <a:schemeClr val="dk1"/>
                          </a:solidFill>
                        </a:rPr>
                        <a:t>Добавки к электролиту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ru-RU" altLang="en-US" sz="1500">
                          <a:solidFill>
                            <a:schemeClr val="dk1"/>
                          </a:solidFill>
                        </a:rPr>
                        <a:t>Просто, легко масштабировать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ru-RU" altLang="en-US" sz="1500">
                          <a:solidFill>
                            <a:schemeClr val="dk1"/>
                          </a:solidFill>
                        </a:rPr>
                        <a:t>Расходуются; при длительном циклировании теряют эффект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  <a:tr h="86868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ru-RU" altLang="en-US" sz="1500" b="1">
                          <a:solidFill>
                            <a:schemeClr val="dk1"/>
                          </a:solidFill>
                        </a:rPr>
                        <a:t>Искусственный SEI (PVD / CVD)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ru-RU" altLang="en-US" sz="1500">
                          <a:solidFill>
                            <a:schemeClr val="dk1"/>
                          </a:solidFill>
                        </a:rPr>
                        <a:t>Плотный, контролируемый слой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ru-RU" altLang="en-US" sz="1500">
                          <a:solidFill>
                            <a:schemeClr val="dk1"/>
                          </a:solidFill>
                        </a:rPr>
                        <a:t>Дорогое оборудование, сложно на большой площади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</a:tr>
              <a:tr h="86868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ru-RU" altLang="en-US" sz="1500" b="1">
                          <a:solidFill>
                            <a:schemeClr val="dk1"/>
                          </a:solidFill>
                        </a:rPr>
                        <a:t>3D-токосъёмники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ru-RU" altLang="en-US" sz="1500">
                          <a:solidFill>
                            <a:schemeClr val="dk1"/>
                          </a:solidFill>
                        </a:rPr>
                        <a:t>Снижают локальную плотность тока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ru-RU" altLang="en-US" sz="1500">
                          <a:solidFill>
                            <a:schemeClr val="dk1"/>
                          </a:solidFill>
                        </a:rPr>
                        <a:t>Лишняя неактивная масса, ниже удельная энергия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3" name="Rectangle 22"/>
          <p:cNvSpPr/>
          <p:nvPr/>
        </p:nvSpPr>
        <p:spPr>
          <a:xfrm>
            <a:off x="548640" y="4983480"/>
            <a:ext cx="11094415" cy="1005840"/>
          </a:xfrm>
          <a:prstGeom prst="rect">
            <a:avLst/>
          </a:prstGeom>
          <a:solidFill>
            <a:srgbClr val="FDF3E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Rectangle 23"/>
          <p:cNvSpPr/>
          <p:nvPr/>
        </p:nvSpPr>
        <p:spPr>
          <a:xfrm>
            <a:off x="548640" y="4983480"/>
            <a:ext cx="82296" cy="100584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5" name="TextBox 24"/>
          <p:cNvSpPr txBox="1"/>
          <p:nvPr/>
        </p:nvSpPr>
        <p:spPr>
          <a:xfrm>
            <a:off x="914400" y="4983480"/>
            <a:ext cx="10545775" cy="10058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ru-RU" altLang="en-US" sz="1800" b="1">
                <a:solidFill>
                  <a:srgbClr val="A86F10"/>
                </a:solidFill>
              </a:rPr>
              <a:t>Наша ниша  </a:t>
            </a:r>
            <a:r>
              <a:rPr lang="ru-RU" altLang="en-US" sz="1800"/>
              <a:t>Слой, богатый LiF, формируется in situ пропиткой лития в растворе при комнатной температуре: просто и совместимо с коммерческим карбонатным электролитом.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ru-RU" altLang="en-US"/>
              <a:t>02 Идея и методы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en-US" sz="2400"/>
              <a:t>Логика работы: создать → наблюдать → проверить → объяснить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ru-RU" altLang="en-US"/>
              <a:t>X Всероссийская конференция «Химические источники тока» · секционный доклад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ru-RU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920240"/>
            <a:ext cx="2377440" cy="356616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Rectangle 22"/>
          <p:cNvSpPr/>
          <p:nvPr/>
        </p:nvSpPr>
        <p:spPr>
          <a:xfrm>
            <a:off x="548640" y="1920240"/>
            <a:ext cx="2377440" cy="6400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777240" y="2194560"/>
            <a:ext cx="19202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en-US" sz="2400" b="1">
                <a:solidFill>
                  <a:schemeClr val="accent1"/>
                </a:solidFill>
              </a:rPr>
              <a:t>Создать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77240" y="2880360"/>
            <a:ext cx="1920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en-US" sz="2000" b="1"/>
              <a:t>Пропитка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77240" y="3474720"/>
            <a:ext cx="1965960" cy="1920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5000"/>
              </a:lnSpc>
            </a:pPr>
            <a:r>
              <a:rPr lang="ru-RU" altLang="en-US" sz="1700"/>
              <a:t>Литий в растворе фторсодержащего прекурсора: слой LiF in situ</a:t>
            </a:r>
          </a:p>
        </p:txBody>
      </p:sp>
      <p:sp>
        <p:nvSpPr>
          <p:cNvPr id="27" name="Right Arrow 26"/>
          <p:cNvSpPr/>
          <p:nvPr/>
        </p:nvSpPr>
        <p:spPr>
          <a:xfrm>
            <a:off x="2999232" y="3474720"/>
            <a:ext cx="310896" cy="402336"/>
          </a:xfrm>
          <a:prstGeom prst="rightArrow">
            <a:avLst/>
          </a:prstGeom>
          <a:solidFill>
            <a:srgbClr val="9AA4A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</a:p>
        </p:txBody>
      </p:sp>
      <p:sp>
        <p:nvSpPr>
          <p:cNvPr id="28" name="Rectangle 27"/>
          <p:cNvSpPr/>
          <p:nvPr/>
        </p:nvSpPr>
        <p:spPr>
          <a:xfrm>
            <a:off x="3383280" y="1920240"/>
            <a:ext cx="2377440" cy="356616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9" name="Rectangle 28"/>
          <p:cNvSpPr/>
          <p:nvPr/>
        </p:nvSpPr>
        <p:spPr>
          <a:xfrm>
            <a:off x="3383280" y="1920240"/>
            <a:ext cx="2377440" cy="64008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0" name="TextBox 29"/>
          <p:cNvSpPr txBox="1"/>
          <p:nvPr/>
        </p:nvSpPr>
        <p:spPr>
          <a:xfrm>
            <a:off x="3611880" y="2194560"/>
            <a:ext cx="19202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en-US" sz="2400" b="1">
                <a:solidFill>
                  <a:schemeClr val="accent2"/>
                </a:solidFill>
              </a:rPr>
              <a:t>Наблюдать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611880" y="2880360"/>
            <a:ext cx="1920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en-US" sz="2000" b="1"/>
              <a:t>Осаждение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611880" y="3474720"/>
            <a:ext cx="1965960" cy="1920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5000"/>
              </a:lnSpc>
            </a:pPr>
            <a:r>
              <a:rPr lang="ru-RU" altLang="en-US" sz="1700"/>
              <a:t>Перенапряжение и морфология осадка</a:t>
            </a:r>
          </a:p>
        </p:txBody>
      </p:sp>
      <p:sp>
        <p:nvSpPr>
          <p:cNvPr id="33" name="Right Arrow 32"/>
          <p:cNvSpPr/>
          <p:nvPr/>
        </p:nvSpPr>
        <p:spPr>
          <a:xfrm>
            <a:off x="5833872" y="3474720"/>
            <a:ext cx="310896" cy="402336"/>
          </a:xfrm>
          <a:prstGeom prst="rightArrow">
            <a:avLst/>
          </a:prstGeom>
          <a:solidFill>
            <a:srgbClr val="9AA4A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</a:p>
        </p:txBody>
      </p:sp>
      <p:sp>
        <p:nvSpPr>
          <p:cNvPr id="34" name="Rectangle 33"/>
          <p:cNvSpPr/>
          <p:nvPr/>
        </p:nvSpPr>
        <p:spPr>
          <a:xfrm>
            <a:off x="6217920" y="1920240"/>
            <a:ext cx="2377440" cy="356616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5" name="Rectangle 34"/>
          <p:cNvSpPr/>
          <p:nvPr/>
        </p:nvSpPr>
        <p:spPr>
          <a:xfrm>
            <a:off x="6217920" y="1920240"/>
            <a:ext cx="2377440" cy="64008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6" name="TextBox 35"/>
          <p:cNvSpPr txBox="1"/>
          <p:nvPr/>
        </p:nvSpPr>
        <p:spPr>
          <a:xfrm>
            <a:off x="6446520" y="2194560"/>
            <a:ext cx="19202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en-US" sz="2400" b="1">
                <a:solidFill>
                  <a:schemeClr val="accent3"/>
                </a:solidFill>
              </a:rPr>
              <a:t>Проверить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446520" y="2880360"/>
            <a:ext cx="1920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en-US" sz="2000" b="1"/>
              <a:t>Циклирование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446520" y="3474720"/>
            <a:ext cx="1965960" cy="1920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5000"/>
              </a:lnSpc>
            </a:pPr>
            <a:r>
              <a:rPr lang="ru-RU" altLang="en-US" sz="1700"/>
              <a:t>Симметричные и полные ячейки, длительные испытания</a:t>
            </a:r>
          </a:p>
        </p:txBody>
      </p:sp>
      <p:sp>
        <p:nvSpPr>
          <p:cNvPr id="39" name="Right Arrow 38"/>
          <p:cNvSpPr/>
          <p:nvPr/>
        </p:nvSpPr>
        <p:spPr>
          <a:xfrm>
            <a:off x="8668512" y="3474720"/>
            <a:ext cx="310896" cy="402336"/>
          </a:xfrm>
          <a:prstGeom prst="rightArrow">
            <a:avLst/>
          </a:prstGeom>
          <a:solidFill>
            <a:srgbClr val="9AA4A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hangingPunct="1"/>
          </a:p>
        </p:txBody>
      </p:sp>
      <p:sp>
        <p:nvSpPr>
          <p:cNvPr id="40" name="Rectangle 39"/>
          <p:cNvSpPr/>
          <p:nvPr/>
        </p:nvSpPr>
        <p:spPr>
          <a:xfrm>
            <a:off x="9052560" y="1920240"/>
            <a:ext cx="2377440" cy="356616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1" name="Rectangle 40"/>
          <p:cNvSpPr/>
          <p:nvPr/>
        </p:nvSpPr>
        <p:spPr>
          <a:xfrm>
            <a:off x="9052560" y="1920240"/>
            <a:ext cx="2377440" cy="64008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42" name="TextBox 41"/>
          <p:cNvSpPr txBox="1"/>
          <p:nvPr/>
        </p:nvSpPr>
        <p:spPr>
          <a:xfrm>
            <a:off x="9281160" y="2194560"/>
            <a:ext cx="19202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en-US" sz="2400" b="1">
                <a:solidFill>
                  <a:schemeClr val="accent6"/>
                </a:solidFill>
              </a:rPr>
              <a:t>Объяснить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9281160" y="2880360"/>
            <a:ext cx="19202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en-US" sz="2000" b="1"/>
              <a:t>Механизм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9281160" y="3474720"/>
            <a:ext cx="1965960" cy="19202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5000"/>
              </a:lnSpc>
            </a:pPr>
            <a:r>
              <a:rPr lang="ru-RU" altLang="en-US" sz="1700"/>
              <a:t>Послойный РФЭС, ионная проводимость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548640" y="5852160"/>
            <a:ext cx="11094415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en-US" sz="1200" b="1">
                <a:solidFill>
                  <a:schemeClr val="accent2"/>
                </a:solidFill>
              </a:rPr>
              <a:t>✦ </a:t>
            </a:r>
            <a:r>
              <a:rPr lang="ru-RU" altLang="en-US" sz="1200">
                <a:solidFill>
                  <a:srgbClr val="5F6B78"/>
                </a:solidFill>
              </a:rPr>
              <a:t>Слайд собран из редактируемых фигур. Нужна схема-картинка? Промпт уже заполнен.</a:t>
            </a:r>
            <a:r>
              <a:rPr lang="ru-RU" altLang="en-US" sz="1200" b="1">
                <a:solidFill>
                  <a:schemeClr val="accent1"/>
                </a:solidFill>
                <a:hlinkClick r:id="rId2"/>
              </a:rPr>
              <a:t>  Открыть SciDraw AI →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ru-RU" altLang="en-US"/>
              <a:t>02 Идея и методы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en-US"/>
              <a:t>Экспериментальная часть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ru-RU" altLang="en-US" sz="2000" b="1">
                <a:solidFill>
                  <a:schemeClr val="accent1"/>
                </a:solidFill>
              </a:rPr>
              <a:t>Получение слоя</a:t>
            </a:r>
          </a:p>
          <a:p>
            <a:pPr eaLnBrk="1" hangingPunct="1" lvl="1">
              <a:spcBef>
                <a:spcPts val="1000"/>
              </a:spcBef>
            </a:pPr>
            <a:r>
              <a:rPr lang="ru-RU" altLang="en-US" sz="1700"/>
              <a:t>Пропитка лития в растворе прекурсора (пример: 25 °C, 10 мин)</a:t>
            </a:r>
          </a:p>
          <a:p>
            <a:pPr eaLnBrk="1" hangingPunct="1" lvl="1">
              <a:spcBef>
                <a:spcPts val="1000"/>
              </a:spcBef>
            </a:pPr>
            <a:r>
              <a:rPr lang="ru-RU" altLang="en-US" sz="1700"/>
              <a:t>Промывка растворителем и сушка</a:t>
            </a:r>
          </a:p>
          <a:p>
            <a:pPr eaLnBrk="1" hangingPunct="1" lvl="1">
              <a:spcBef>
                <a:spcPts val="1000"/>
              </a:spcBef>
            </a:pPr>
            <a:r>
              <a:rPr lang="ru-RU" altLang="en-US" sz="1700"/>
              <a:t>Перчаточный бокс: H₂O, O₂ &lt; 0,1 ppm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pPr eaLnBrk="1" hangingPunct="1"/>
            <a:r>
              <a:rPr lang="ru-RU" altLang="en-US" sz="2000" b="1">
                <a:solidFill>
                  <a:schemeClr val="accent2"/>
                </a:solidFill>
              </a:rPr>
              <a:t>Характеризация</a:t>
            </a:r>
          </a:p>
          <a:p>
            <a:pPr eaLnBrk="1" hangingPunct="1" lvl="1">
              <a:spcBef>
                <a:spcPts val="1000"/>
              </a:spcBef>
            </a:pPr>
            <a:r>
              <a:rPr lang="ru-RU" altLang="en-US" sz="1700"/>
              <a:t>СЭМ: морфология осадка, толщина слоя</a:t>
            </a:r>
          </a:p>
          <a:p>
            <a:pPr eaLnBrk="1" hangingPunct="1" lvl="1">
              <a:spcBef>
                <a:spcPts val="1000"/>
              </a:spcBef>
            </a:pPr>
            <a:r>
              <a:rPr lang="ru-RU" altLang="en-US" sz="1700"/>
              <a:t>РФЭС с профилированием: состав слоя</a:t>
            </a:r>
          </a:p>
          <a:p>
            <a:pPr eaLnBrk="1" hangingPunct="1" lvl="1">
              <a:spcBef>
                <a:spcPts val="1000"/>
              </a:spcBef>
            </a:pPr>
            <a:r>
              <a:rPr lang="ru-RU" altLang="en-US" sz="1700"/>
              <a:t>Импедансная спектроскопия: ионная проводимость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pPr eaLnBrk="1" hangingPunct="1"/>
            <a:r>
              <a:rPr lang="ru-RU" altLang="en-US" sz="2000" b="1">
                <a:solidFill>
                  <a:srgbClr val="A86F10"/>
                </a:solidFill>
              </a:rPr>
              <a:t>Электрохимия</a:t>
            </a:r>
          </a:p>
          <a:p>
            <a:pPr eaLnBrk="1" hangingPunct="1" lvl="1">
              <a:spcBef>
                <a:spcPts val="1000"/>
              </a:spcBef>
            </a:pPr>
            <a:r>
              <a:rPr lang="ru-RU" altLang="en-US" sz="1700"/>
              <a:t>Li||Cu: перенапряжение, кулоновская эффективность</a:t>
            </a:r>
          </a:p>
          <a:p>
            <a:pPr eaLnBrk="1" hangingPunct="1" lvl="1">
              <a:spcBef>
                <a:spcPts val="1000"/>
              </a:spcBef>
            </a:pPr>
            <a:r>
              <a:rPr lang="ru-RU" altLang="en-US" sz="1700"/>
              <a:t>Li||Li: 1 мА/см², 1 мА·ч/см²</a:t>
            </a:r>
          </a:p>
          <a:p>
            <a:pPr eaLnBrk="1" hangingPunct="1" lvl="1">
              <a:spcBef>
                <a:spcPts val="1000"/>
              </a:spcBef>
            </a:pPr>
            <a:r>
              <a:rPr lang="ru-RU" altLang="en-US" sz="1700"/>
              <a:t>Li||LFP: длительное циклирование, 1C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ru-RU" altLang="en-US"/>
              <a:t>X Всероссийская конференция «Химические источники тока» · секционный доклад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ru-RU"/>
              <a:t>‹#›</a:t>
            </a:fld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ru-RU" altLang="en-US"/>
              <a:t>03 Результаты · осаждение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en-US" sz="2400"/>
              <a:t>Слой LiF снижает перенапряжение зародышеобразования на ~40 %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ru-RU" altLang="en-US"/>
              <a:t>X Всероссийская конференция «Химические источники тока» · секционный доклад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ru-RU"/>
              <a:t>‹#›</a:t>
            </a:fld>
          </a:p>
        </p:txBody>
      </p:sp>
      <p:graphicFrame>
        <p:nvGraphicFramePr>
          <p:cNvPr id="22" name="Chart 21"/>
          <p:cNvGraphicFramePr>
            <a:graphicFrameLocks noGrp="1"/>
          </p:cNvGraphicFramePr>
          <p:nvPr/>
        </p:nvGraphicFramePr>
        <p:xfrm>
          <a:off x="548640" y="1645920"/>
          <a:ext cx="6035040" cy="4069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548640" y="5742432"/>
            <a:ext cx="603504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en-US" sz="1200">
                <a:solidFill>
                  <a:srgbClr val="5F6B78"/>
                </a:solidFill>
              </a:rPr>
              <a:t>Рис. 2. Перенапряжение в ячейке Li||Cu, 0,5 мА/см² (пример данных; M ± SD, n = 3)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48640" y="6071616"/>
            <a:ext cx="603504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en-US" sz="1200" b="1">
                <a:solidFill>
                  <a:schemeClr val="accent2"/>
                </a:solidFill>
              </a:rPr>
              <a:t>✦ </a:t>
            </a:r>
            <a:r>
              <a:rPr lang="ru-RU" altLang="en-US" sz="1200">
                <a:solidFill>
                  <a:srgbClr val="5F6B78"/>
                </a:solidFill>
              </a:rPr>
              <a:t>Правка: правый щелчок → «Изменить данные».</a:t>
            </a:r>
            <a:r>
              <a:rPr lang="ru-RU" altLang="en-US" sz="1200" b="1">
                <a:solidFill>
                  <a:schemeClr val="accent1"/>
                </a:solidFill>
                <a:hlinkClick r:id="rId3"/>
              </a:rPr>
              <a:t>  Открыть в SciVis →</a:t>
            </a:r>
          </a:p>
        </p:txBody>
      </p:sp>
      <p:sp>
        <p:nvSpPr>
          <p:cNvPr id="25" name="Rectangle 24"/>
          <p:cNvSpPr/>
          <p:nvPr/>
        </p:nvSpPr>
        <p:spPr>
          <a:xfrm>
            <a:off x="6903720" y="1737360"/>
            <a:ext cx="4736592" cy="3977639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6" name="TextBox 25"/>
          <p:cNvSpPr txBox="1"/>
          <p:nvPr/>
        </p:nvSpPr>
        <p:spPr>
          <a:xfrm>
            <a:off x="7178040" y="1920240"/>
            <a:ext cx="4206240" cy="411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en-US" sz="1800" b="1">
                <a:solidFill>
                  <a:schemeClr val="accent1"/>
                </a:solidFill>
              </a:rPr>
              <a:t>Морфология осадка (СЭМ)</a:t>
            </a:r>
          </a:p>
        </p:txBody>
      </p:sp>
      <p:sp>
        <p:nvSpPr>
          <p:cNvPr id="27" name="Rectangle 26"/>
          <p:cNvSpPr/>
          <p:nvPr/>
        </p:nvSpPr>
        <p:spPr>
          <a:xfrm>
            <a:off x="7178040" y="2423160"/>
            <a:ext cx="1965960" cy="2103120"/>
          </a:xfrm>
          <a:prstGeom prst="rect">
            <a:avLst/>
          </a:prstGeom>
          <a:solidFill>
            <a:srgbClr val="FFFFFF"/>
          </a:solidFill>
          <a:ln w="12700">
            <a:solidFill>
              <a:srgbClr val="C5CCD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Rectangle 27"/>
          <p:cNvSpPr/>
          <p:nvPr/>
        </p:nvSpPr>
        <p:spPr>
          <a:xfrm>
            <a:off x="9400032" y="2423160"/>
            <a:ext cx="1965960" cy="2103120"/>
          </a:xfrm>
          <a:prstGeom prst="rect">
            <a:avLst/>
          </a:prstGeom>
          <a:solidFill>
            <a:srgbClr val="FFFFFF"/>
          </a:solidFill>
          <a:ln w="12700">
            <a:solidFill>
              <a:srgbClr val="C5CCD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9" name="TextBox 28"/>
          <p:cNvSpPr txBox="1"/>
          <p:nvPr/>
        </p:nvSpPr>
        <p:spPr>
          <a:xfrm>
            <a:off x="7178040" y="2423160"/>
            <a:ext cx="1965960" cy="21031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ru-RU" altLang="en-US" sz="1300">
                <a:solidFill>
                  <a:srgbClr val="5F6B78"/>
                </a:solidFill>
              </a:rPr>
              <a:t>Вставьте СЭМ-снимок
чистая Cu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400032" y="2423160"/>
            <a:ext cx="1965960" cy="210312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 algn="ctr">
              <a:lnSpc>
                <a:spcPct val="120000"/>
              </a:lnSpc>
            </a:pPr>
            <a:r>
              <a:rPr lang="ru-RU" altLang="en-US" sz="1300">
                <a:solidFill>
                  <a:srgbClr val="5F6B78"/>
                </a:solidFill>
              </a:rPr>
              <a:t>Вставьте СЭМ-снимок
слой LiF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178040" y="4663440"/>
            <a:ext cx="4206240" cy="1005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ru-RU" altLang="en-US" sz="1600"/>
              <a:t>На слое LiF литий осаждается плотными блоками; на чистой меди видны дендриты.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ru-RU" altLang="en-US"/>
              <a:t>03 Результаты · циклирование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en-US"/>
              <a:t>Через 500 циклов сохраняется 86 % ёмкости вместо 41 %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ru-RU" altLang="en-US"/>
              <a:t>X Всероссийская конференция «Химические источники тока» · секционный доклад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ru-RU"/>
              <a:t>‹#›</a:t>
            </a:fld>
          </a:p>
        </p:txBody>
      </p:sp>
      <p:graphicFrame>
        <p:nvGraphicFramePr>
          <p:cNvPr id="22" name="Chart 21"/>
          <p:cNvGraphicFramePr>
            <a:graphicFrameLocks noGrp="1"/>
          </p:cNvGraphicFramePr>
          <p:nvPr/>
        </p:nvGraphicFramePr>
        <p:xfrm>
          <a:off x="548640" y="1645920"/>
          <a:ext cx="7315200" cy="4069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548640" y="5742432"/>
            <a:ext cx="7315200" cy="3108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en-US" sz="1200">
                <a:solidFill>
                  <a:srgbClr val="5F6B78"/>
                </a:solidFill>
              </a:rPr>
              <a:t>Рис. 3. Циклирование полной ячейки Li||LFP при 1C (пример данных)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48640" y="6071616"/>
            <a:ext cx="731520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en-US" sz="1200" b="1">
                <a:solidFill>
                  <a:schemeClr val="accent2"/>
                </a:solidFill>
              </a:rPr>
              <a:t>✦ </a:t>
            </a:r>
            <a:r>
              <a:rPr lang="ru-RU" altLang="en-US" sz="1200">
                <a:solidFill>
                  <a:srgbClr val="5F6B78"/>
                </a:solidFill>
              </a:rPr>
              <a:t>Правка: правый щелчок → «Изменить данные».</a:t>
            </a:r>
            <a:r>
              <a:rPr lang="ru-RU" altLang="en-US" sz="1200" b="1">
                <a:solidFill>
                  <a:schemeClr val="accent1"/>
                </a:solidFill>
                <a:hlinkClick r:id="rId3"/>
              </a:rPr>
              <a:t>  Открыть в SciVis →</a:t>
            </a:r>
          </a:p>
        </p:txBody>
      </p:sp>
      <p:sp>
        <p:nvSpPr>
          <p:cNvPr id="25" name="Rectangle 24"/>
          <p:cNvSpPr/>
          <p:nvPr/>
        </p:nvSpPr>
        <p:spPr>
          <a:xfrm>
            <a:off x="8229600" y="1737360"/>
            <a:ext cx="3410712" cy="118872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6" name="TextBox 25"/>
          <p:cNvSpPr txBox="1"/>
          <p:nvPr/>
        </p:nvSpPr>
        <p:spPr>
          <a:xfrm>
            <a:off x="8503920" y="1828800"/>
            <a:ext cx="292608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en-US" sz="3000" b="1">
                <a:solidFill>
                  <a:schemeClr val="accent1"/>
                </a:solidFill>
              </a:rPr>
              <a:t>86 %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503920" y="2450591"/>
            <a:ext cx="30175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en-US" sz="1500">
                <a:solidFill>
                  <a:srgbClr val="5F6B78"/>
                </a:solidFill>
              </a:rPr>
              <a:t>ёмкости после 500 циклов</a:t>
            </a:r>
          </a:p>
        </p:txBody>
      </p:sp>
      <p:sp>
        <p:nvSpPr>
          <p:cNvPr id="28" name="Rectangle 27"/>
          <p:cNvSpPr/>
          <p:nvPr/>
        </p:nvSpPr>
        <p:spPr>
          <a:xfrm>
            <a:off x="8229600" y="3108960"/>
            <a:ext cx="3410712" cy="118872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9" name="TextBox 28"/>
          <p:cNvSpPr txBox="1"/>
          <p:nvPr/>
        </p:nvSpPr>
        <p:spPr>
          <a:xfrm>
            <a:off x="8503920" y="3200400"/>
            <a:ext cx="292608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en-US" sz="3000" b="1">
                <a:solidFill>
                  <a:schemeClr val="accent2"/>
                </a:solidFill>
              </a:rPr>
              <a:t>99,3 %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503920" y="3822191"/>
            <a:ext cx="30175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en-US" sz="1500">
                <a:solidFill>
                  <a:srgbClr val="5F6B78"/>
                </a:solidFill>
              </a:rPr>
              <a:t>кулоновская эффективность</a:t>
            </a:r>
          </a:p>
        </p:txBody>
      </p:sp>
      <p:sp>
        <p:nvSpPr>
          <p:cNvPr id="31" name="Rectangle 30"/>
          <p:cNvSpPr/>
          <p:nvPr/>
        </p:nvSpPr>
        <p:spPr>
          <a:xfrm>
            <a:off x="8229600" y="4480560"/>
            <a:ext cx="3410712" cy="118872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2" name="TextBox 31"/>
          <p:cNvSpPr txBox="1"/>
          <p:nvPr/>
        </p:nvSpPr>
        <p:spPr>
          <a:xfrm>
            <a:off x="8503920" y="4572000"/>
            <a:ext cx="292608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en-US" sz="3000" b="1">
                <a:solidFill>
                  <a:srgbClr val="A86F10"/>
                </a:solidFill>
              </a:rPr>
              <a:t>≈ 2 раза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503920" y="5193792"/>
            <a:ext cx="3017520" cy="3657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en-US" sz="1500">
                <a:solidFill>
                  <a:srgbClr val="5F6B78"/>
                </a:solidFill>
              </a:rPr>
              <a:t>дольше ресурс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ru-RU" altLang="en-US"/>
              <a:t>03 Результаты · механизм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en-US" sz="2600"/>
              <a:t>Слой LiF выравнивает поток ионов и защищает электролит</a:t>
            </a:r>
          </a:p>
        </p:txBody>
      </p:sp>
      <p:pic>
        <p:nvPicPr>
          <p:cNvPr id="4" name="Picture Placeholder 3" descr="mechanism.jpg"/>
          <p:cNvPicPr>
            <a:picLocks noGrp="1" noChangeAspect="1"/>
          </p:cNvPicPr>
          <p:nvPr>
            <p:ph type="pic" idx="10"/>
          </p:nvPr>
        </p:nvPicPr>
        <p:blipFill>
          <a:blip r:embed="rId2"/>
          <a:srcRect/>
          <a:stretch>
            <a:fillRect/>
          </a:stretch>
        </p:blipFill>
        <p:spPr>
          <a:xfrm>
            <a:off x="990600" y="1691640"/>
            <a:ext cx="5516880" cy="3977640"/>
          </a:xfrm>
        </p:spPr>
      </p:pic>
      <p:sp>
        <p:nvSpPr>
          <p:cNvPr id="5" name="Text Placeholder 4"/>
          <p:cNvSpPr>
            <a:spLocks noGrp="1"/>
          </p:cNvSpPr>
          <p:nvPr>
            <p:ph type="body" idx="16"/>
          </p:nvPr>
        </p:nvSpPr>
        <p:spPr/>
        <p:txBody>
          <a:bodyPr/>
          <a:lstStyle/>
          <a:p>
            <a:pPr eaLnBrk="1" hangingPunct="1"/>
            <a:r>
              <a:rPr lang="ru-RU" altLang="en-US"/>
              <a:t>Рис. 4. Как слой, богатый LiF, стабилизирует литиевый анод (схема)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ru-RU" altLang="en-US" sz="1700" b="1">
                <a:solidFill>
                  <a:schemeClr val="accent1"/>
                </a:solidFill>
              </a:rPr>
              <a:t>Состав</a:t>
            </a:r>
          </a:p>
          <a:p>
            <a:pPr eaLnBrk="1" hangingPunct="1"/>
            <a:r>
              <a:rPr lang="ru-RU" altLang="en-US" sz="1700"/>
              <a:t>По данным РФЭС с профилированием слой состоит в основном из LiF, толщина ~50 нм.</a:t>
            </a:r>
          </a:p>
          <a:p>
            <a:pPr eaLnBrk="1" hangingPunct="1">
              <a:spcBef>
                <a:spcPts val="1600"/>
              </a:spcBef>
            </a:pPr>
            <a:r>
              <a:rPr lang="ru-RU" altLang="en-US" sz="1700" b="1">
                <a:solidFill>
                  <a:schemeClr val="accent1"/>
                </a:solidFill>
              </a:rPr>
              <a:t>Перенос ионов</a:t>
            </a:r>
          </a:p>
          <a:p>
            <a:pPr eaLnBrk="1" hangingPunct="1"/>
            <a:r>
              <a:rPr lang="ru-RU" altLang="en-US" sz="1700"/>
              <a:t>Ионная проводимость на границе выше, поток ионов лития равномернее.</a:t>
            </a:r>
          </a:p>
          <a:p>
            <a:pPr eaLnBrk="1" hangingPunct="1">
              <a:spcBef>
                <a:spcPts val="1600"/>
              </a:spcBef>
            </a:pPr>
            <a:r>
              <a:rPr lang="ru-RU" altLang="en-US" sz="1700" b="1">
                <a:solidFill>
                  <a:schemeClr val="accent2"/>
                </a:solidFill>
              </a:rPr>
              <a:t>Стабильность</a:t>
            </a:r>
          </a:p>
          <a:p>
            <a:pPr eaLnBrk="1" hangingPunct="1"/>
            <a:r>
              <a:rPr lang="ru-RU" altLang="en-US" sz="1700"/>
              <a:t>Слой подавляет разложение электролита; импеданс при циклировании растёт медленнее.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ru-RU" altLang="en-US"/>
              <a:t>X Всероссийская конференция «Химические источники тока» · секционный доклад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ru-RU"/>
              <a:t>‹#›</a:t>
            </a:fld>
          </a:p>
        </p:txBody>
      </p:sp>
      <p:sp>
        <p:nvSpPr>
          <p:cNvPr id="22" name="TextBox 21"/>
          <p:cNvSpPr txBox="1"/>
          <p:nvPr/>
        </p:nvSpPr>
        <p:spPr>
          <a:xfrm>
            <a:off x="548640" y="6071616"/>
            <a:ext cx="6400800" cy="29260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en-US" sz="1200" b="1">
                <a:solidFill>
                  <a:schemeClr val="accent2"/>
                </a:solidFill>
              </a:rPr>
              <a:t>✦ </a:t>
            </a:r>
            <a:r>
              <a:rPr lang="ru-RU" altLang="en-US" sz="1200">
                <a:solidFill>
                  <a:srgbClr val="5F6B78"/>
                </a:solidFill>
              </a:rPr>
              <a:t>Схему механизма можно создать в SciDraw AI.</a:t>
            </a:r>
            <a:r>
              <a:rPr lang="ru-RU" altLang="en-US" sz="1200" b="1">
                <a:solidFill>
                  <a:schemeClr val="accent1"/>
                </a:solidFill>
                <a:hlinkClick r:id="rId3"/>
              </a:rPr>
              <a:t>  Открыть SciDraw AI →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ru-RU" altLang="en-US"/>
              <a:t>04 Выводы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en-US"/>
              <a:t>Сравнение с известными подходами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ru-RU" altLang="en-US"/>
              <a:t>X Всероссийская конференция «Химические источники тока» · секционный доклад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ru-RU"/>
              <a:t>‹#›</a:t>
            </a:fld>
          </a:p>
        </p:txBody>
      </p:sp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548640" y="1737360"/>
          <a:ext cx="11094412" cy="2980944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3429182"/>
                <a:gridCol w="2521457"/>
                <a:gridCol w="2824032"/>
                <a:gridCol w="2319741"/>
              </a:tblGrid>
              <a:tr h="512064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ru-RU" altLang="en-US" sz="1500" b="1">
                          <a:solidFill>
                            <a:srgbClr val="FFFFFF"/>
                          </a:solidFill>
                        </a:rPr>
                        <a:t>Подход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ru-RU" altLang="en-US" sz="1500" b="1">
                          <a:solidFill>
                            <a:srgbClr val="FFFFFF"/>
                          </a:solidFill>
                        </a:rPr>
                        <a:t>Сложность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ru-RU" altLang="en-US" sz="1500" b="1">
                          <a:solidFill>
                            <a:srgbClr val="FFFFFF"/>
                          </a:solidFill>
                        </a:rPr>
                        <a:t>Совместимость с карбонатами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ru-RU" altLang="en-US" sz="1500" b="1">
                          <a:solidFill>
                            <a:srgbClr val="FFFFFF"/>
                          </a:solidFill>
                        </a:rPr>
                        <a:t>Масштабируемость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</a:tr>
              <a:tr h="82296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ru-RU" altLang="en-US" sz="1500" b="1">
                          <a:solidFill>
                            <a:schemeClr val="dk1"/>
                          </a:solidFill>
                        </a:rPr>
                        <a:t>Добавки к электролиту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ru-RU" altLang="en-US" sz="1500">
                          <a:solidFill>
                            <a:schemeClr val="dk1"/>
                          </a:solidFill>
                        </a:rPr>
                        <a:t>низкая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ru-RU" altLang="en-US" sz="1500">
                          <a:solidFill>
                            <a:schemeClr val="dk1"/>
                          </a:solidFill>
                        </a:rPr>
                        <a:t>частичная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ru-RU" altLang="en-US" sz="1500">
                          <a:solidFill>
                            <a:schemeClr val="dk1"/>
                          </a:solidFill>
                        </a:rPr>
                        <a:t>высокая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ru-RU" altLang="en-US" sz="1500" b="1">
                          <a:solidFill>
                            <a:schemeClr val="dk1"/>
                          </a:solidFill>
                        </a:rPr>
                        <a:t>Искусственный SEI (PVD / CVD)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ru-RU" altLang="en-US" sz="1500">
                          <a:solidFill>
                            <a:schemeClr val="dk1"/>
                          </a:solidFill>
                        </a:rPr>
                        <a:t>высокая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ru-RU" altLang="en-US" sz="1500">
                          <a:solidFill>
                            <a:schemeClr val="dk1"/>
                          </a:solidFill>
                        </a:rPr>
                        <a:t>да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ru-RU" altLang="en-US" sz="1500">
                          <a:solidFill>
                            <a:schemeClr val="dk1"/>
                          </a:solidFill>
                        </a:rPr>
                        <a:t>низкая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</a:tr>
              <a:tr h="82296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ru-RU" altLang="en-US" sz="1500" b="1">
                          <a:solidFill>
                            <a:schemeClr val="dk1"/>
                          </a:solidFill>
                        </a:rPr>
                        <a:t>Наша работа: пропитка в растворе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ru-RU" altLang="en-US" sz="1500">
                          <a:solidFill>
                            <a:schemeClr val="dk1"/>
                          </a:solidFill>
                        </a:rPr>
                        <a:t>низкая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ru-RU" altLang="en-US" sz="1500">
                          <a:solidFill>
                            <a:schemeClr val="dk1"/>
                          </a:solidFill>
                        </a:rPr>
                        <a:t>да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ru-RU" altLang="en-US" sz="1500">
                          <a:solidFill>
                            <a:schemeClr val="dk1"/>
                          </a:solidFill>
                        </a:rPr>
                        <a:t>выше средней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3" name="Rectangle 22"/>
          <p:cNvSpPr/>
          <p:nvPr/>
        </p:nvSpPr>
        <p:spPr>
          <a:xfrm>
            <a:off x="548640" y="5074920"/>
            <a:ext cx="11094415" cy="91440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Rectangle 23"/>
          <p:cNvSpPr/>
          <p:nvPr/>
        </p:nvSpPr>
        <p:spPr>
          <a:xfrm>
            <a:off x="548640" y="5074920"/>
            <a:ext cx="82296" cy="9144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5" name="TextBox 24"/>
          <p:cNvSpPr txBox="1"/>
          <p:nvPr/>
        </p:nvSpPr>
        <p:spPr>
          <a:xfrm>
            <a:off x="914400" y="5074920"/>
            <a:ext cx="10545775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ru-RU" altLang="en-US" sz="1800" b="1">
                <a:solidFill>
                  <a:srgbClr val="5F6B78"/>
                </a:solidFill>
              </a:rPr>
              <a:t>Примечание  </a:t>
            </a:r>
            <a:r>
              <a:rPr lang="ru-RU" altLang="en-US" sz="1800"/>
              <a:t>Качественное сравнение приведено для образца вёрстки; в реальном докладе дайте количественные показатели в сопоставимых условиях и ссылки.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ru-RU" altLang="en-US"/>
              <a:t>04 Выводы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en-US"/>
              <a:t>Выводы и перспективы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ru-RU" altLang="en-US"/>
              <a:t>X Всероссийская конференция «Химические источники тока» · секционный доклад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ru-RU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37360"/>
            <a:ext cx="6434760" cy="3154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Rectangle 22"/>
          <p:cNvSpPr/>
          <p:nvPr/>
        </p:nvSpPr>
        <p:spPr>
          <a:xfrm>
            <a:off x="548640" y="1737360"/>
            <a:ext cx="6434760" cy="5486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822959" y="1965960"/>
            <a:ext cx="588612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en-US" sz="2000" b="1">
                <a:solidFill>
                  <a:schemeClr val="accent1"/>
                </a:solidFill>
              </a:rPr>
              <a:t>Выводы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22959" y="2514600"/>
            <a:ext cx="5886120" cy="2240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ru-RU" altLang="en-US" sz="1800">
                <a:solidFill>
                  <a:schemeClr val="dk1"/>
                </a:solidFill>
              </a:rPr>
              <a:t>1. Пропитка в растворе создаёт на литии слой LiF.</a:t>
            </a:r>
          </a:p>
          <a:p>
            <a:pPr eaLnBrk="1" hangingPunct="1">
              <a:lnSpc>
                <a:spcPct val="130000"/>
              </a:lnSpc>
              <a:spcBef>
                <a:spcPts val="1200"/>
              </a:spcBef>
            </a:pPr>
            <a:r>
              <a:rPr lang="ru-RU" altLang="en-US" sz="1800">
                <a:solidFill>
                  <a:schemeClr val="dk1"/>
                </a:solidFill>
              </a:rPr>
              <a:t>2. Перенапряжение ниже на ~40 %, осадок плотнее.</a:t>
            </a:r>
          </a:p>
          <a:p>
            <a:pPr eaLnBrk="1" hangingPunct="1">
              <a:lnSpc>
                <a:spcPct val="130000"/>
              </a:lnSpc>
              <a:spcBef>
                <a:spcPts val="1200"/>
              </a:spcBef>
            </a:pPr>
            <a:r>
              <a:rPr lang="ru-RU" altLang="en-US" sz="1800">
                <a:solidFill>
                  <a:schemeClr val="dk1"/>
                </a:solidFill>
              </a:rPr>
              <a:t>3. После 500 циклов — 86 % ёмкости вместо 41 %.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7303440" y="1737360"/>
            <a:ext cx="4339614" cy="3154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7" name="Rectangle 26"/>
          <p:cNvSpPr/>
          <p:nvPr/>
        </p:nvSpPr>
        <p:spPr>
          <a:xfrm>
            <a:off x="7303440" y="1737360"/>
            <a:ext cx="4339614" cy="5486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TextBox 27"/>
          <p:cNvSpPr txBox="1"/>
          <p:nvPr/>
        </p:nvSpPr>
        <p:spPr>
          <a:xfrm>
            <a:off x="7577760" y="1965960"/>
            <a:ext cx="3790974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en-US" sz="2000" b="1">
                <a:solidFill>
                  <a:schemeClr val="accent4"/>
                </a:solidFill>
              </a:rPr>
              <a:t>Ограничения и планы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577760" y="2514600"/>
            <a:ext cx="3790974" cy="2240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ru-RU" altLang="en-US" sz="1700">
                <a:solidFill>
                  <a:schemeClr val="dk1"/>
                </a:solidFill>
              </a:rPr>
              <a:t>Не проверено при ёмкости &gt; 3 мА·ч/см².</a:t>
            </a:r>
          </a:p>
          <a:p>
            <a:pPr eaLnBrk="1" hangingPunct="1">
              <a:lnSpc>
                <a:spcPct val="130000"/>
              </a:lnSpc>
              <a:spcBef>
                <a:spcPts val="800"/>
              </a:spcBef>
            </a:pPr>
            <a:r>
              <a:rPr lang="ru-RU" altLang="en-US" sz="1700">
                <a:solidFill>
                  <a:schemeClr val="dk1"/>
                </a:solidFill>
              </a:rPr>
              <a:t>Поведение слоя при нагреве не изучено.</a:t>
            </a:r>
          </a:p>
          <a:p>
            <a:pPr eaLnBrk="1" hangingPunct="1">
              <a:lnSpc>
                <a:spcPct val="130000"/>
              </a:lnSpc>
              <a:spcBef>
                <a:spcPts val="1400"/>
              </a:spcBef>
            </a:pPr>
            <a:r>
              <a:rPr lang="ru-RU" altLang="en-US" sz="1700" b="1">
                <a:solidFill>
                  <a:schemeClr val="dk1"/>
                </a:solidFill>
              </a:rPr>
              <a:t>Далее: </a:t>
            </a:r>
            <a:r>
              <a:rPr lang="ru-RU" altLang="en-US" sz="1700">
                <a:solidFill>
                  <a:schemeClr val="dk1"/>
                </a:solidFill>
              </a:rPr>
              <a:t>пакетные ячейки, in situ методы.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48640" y="5120640"/>
            <a:ext cx="11094415" cy="914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1" name="TextBox 30"/>
          <p:cNvSpPr txBox="1"/>
          <p:nvPr/>
        </p:nvSpPr>
        <p:spPr>
          <a:xfrm>
            <a:off x="960120" y="5120640"/>
            <a:ext cx="10271455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en-US" sz="1900" b="1">
                <a:solidFill>
                  <a:srgbClr val="F2C66D"/>
                </a:solidFill>
              </a:rPr>
              <a:t>Главное  </a:t>
            </a:r>
            <a:r>
              <a:rPr lang="ru-RU" altLang="en-US" sz="1900">
                <a:solidFill>
                  <a:srgbClr val="FFFFFF"/>
                </a:solidFill>
              </a:rPr>
              <a:t>слой, богатый LiF, примерно вдвое продлевает ресурс литиевого анода в карбонатном электролите.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ru-RU" altLang="en-US"/>
              <a:t>Благодарности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en-US"/>
              <a:t>Благодарности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ru-RU" altLang="en-US"/>
              <a:t>X Всероссийская конференция «Химические источники тока» · секционный доклад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ru-RU"/>
              <a:t>‹#›</a:t>
            </a:fld>
          </a:p>
        </p:txBody>
      </p:sp>
      <p:sp>
        <p:nvSpPr>
          <p:cNvPr id="22" name="Rectangle 21"/>
          <p:cNvSpPr/>
          <p:nvPr/>
        </p:nvSpPr>
        <p:spPr>
          <a:xfrm>
            <a:off x="548640" y="1737360"/>
            <a:ext cx="5364327" cy="2011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3" name="Rectangle 22"/>
          <p:cNvSpPr/>
          <p:nvPr/>
        </p:nvSpPr>
        <p:spPr>
          <a:xfrm>
            <a:off x="548640" y="1737360"/>
            <a:ext cx="5364327" cy="5486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4" name="TextBox 23"/>
          <p:cNvSpPr txBox="1"/>
          <p:nvPr/>
        </p:nvSpPr>
        <p:spPr>
          <a:xfrm>
            <a:off x="822959" y="196596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en-US" sz="1900" b="1">
                <a:solidFill>
                  <a:schemeClr val="accent1"/>
                </a:solidFill>
              </a:rPr>
              <a:t>Научный руководитель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22959" y="2514600"/>
            <a:ext cx="4815687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ru-RU" altLang="en-US" sz="1700">
                <a:solidFill>
                  <a:schemeClr val="dk1"/>
                </a:solidFill>
              </a:rPr>
              <a:t>Профессору И. О. Фамилии — за руководство и поддержку.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278727" y="1737360"/>
            <a:ext cx="5364327" cy="2011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7" name="Rectangle 26"/>
          <p:cNvSpPr/>
          <p:nvPr/>
        </p:nvSpPr>
        <p:spPr>
          <a:xfrm>
            <a:off x="6278727" y="1737360"/>
            <a:ext cx="5364327" cy="54864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28" name="TextBox 27"/>
          <p:cNvSpPr txBox="1"/>
          <p:nvPr/>
        </p:nvSpPr>
        <p:spPr>
          <a:xfrm>
            <a:off x="6553047" y="196596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en-US" sz="1900" b="1">
                <a:solidFill>
                  <a:schemeClr val="accent2"/>
                </a:solidFill>
              </a:rPr>
              <a:t>Соавторы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553047" y="2514600"/>
            <a:ext cx="4815687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ru-RU" altLang="en-US" sz="1700">
                <a:solidFill>
                  <a:schemeClr val="dk1"/>
                </a:solidFill>
              </a:rPr>
              <a:t>Группе И. О. Фамилии — за помощь с измерениями РФЭС.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48640" y="3931920"/>
            <a:ext cx="5364327" cy="2011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1" name="Rectangle 30"/>
          <p:cNvSpPr/>
          <p:nvPr/>
        </p:nvSpPr>
        <p:spPr>
          <a:xfrm>
            <a:off x="548640" y="3931920"/>
            <a:ext cx="5364327" cy="54864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2" name="TextBox 31"/>
          <p:cNvSpPr txBox="1"/>
          <p:nvPr/>
        </p:nvSpPr>
        <p:spPr>
          <a:xfrm>
            <a:off x="822959" y="416052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en-US" sz="1900" b="1">
                <a:solidFill>
                  <a:schemeClr val="accent3"/>
                </a:solidFill>
              </a:rPr>
              <a:t>Центр коллективного пользования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22959" y="4709159"/>
            <a:ext cx="4815687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ru-RU" altLang="en-US" sz="1700">
                <a:solidFill>
                  <a:schemeClr val="dk1"/>
                </a:solidFill>
              </a:rPr>
              <a:t>ЦКП «Аналитический центр» XX университета.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278727" y="3931920"/>
            <a:ext cx="5364327" cy="2011680"/>
          </a:xfrm>
          <a:prstGeom prst="rect">
            <a:avLst/>
          </a:prstGeom>
          <a:solidFill>
            <a:schemeClr val="l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5" name="Rectangle 34"/>
          <p:cNvSpPr/>
          <p:nvPr/>
        </p:nvSpPr>
        <p:spPr>
          <a:xfrm>
            <a:off x="6278727" y="3931920"/>
            <a:ext cx="5364327" cy="5486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eaLnBrk="1" hangingPunct="1"/>
          </a:p>
        </p:txBody>
      </p:sp>
      <p:sp>
        <p:nvSpPr>
          <p:cNvPr id="36" name="TextBox 35"/>
          <p:cNvSpPr txBox="1"/>
          <p:nvPr/>
        </p:nvSpPr>
        <p:spPr>
          <a:xfrm>
            <a:off x="6553047" y="4160520"/>
            <a:ext cx="4815687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20000"/>
              </a:lnSpc>
            </a:pPr>
            <a:r>
              <a:rPr lang="ru-RU" altLang="en-US" sz="1900" b="1">
                <a:solidFill>
                  <a:schemeClr val="accent4"/>
                </a:solidFill>
              </a:rPr>
              <a:t>Финансирование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553047" y="4709159"/>
            <a:ext cx="4815687" cy="10972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ru-RU" altLang="en-US" sz="1700">
                <a:solidFill>
                  <a:schemeClr val="dk1"/>
                </a:solidFill>
              </a:rPr>
              <a:t>Работа выполнена при поддержке РНФ, проект № XX-XX-XXXXX.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en-US"/>
              <a:t>Спасибо за внимание!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ru-RU" altLang="en-US">
                <a:solidFill>
                  <a:srgbClr val="C9D6E8"/>
                </a:solidFill>
              </a:rPr>
              <a:t>Докладчик  </a:t>
            </a:r>
            <a:r>
              <a:rPr lang="ru-RU" altLang="en-US">
                <a:solidFill>
                  <a:srgbClr val="FFFFFF"/>
                </a:solidFill>
              </a:rPr>
              <a:t>И. О. Фамилия · XX университет</a:t>
            </a:r>
          </a:p>
          <a:p>
            <a:pPr eaLnBrk="1" hangingPunct="1"/>
            <a:r>
              <a:rPr lang="ru-RU" altLang="en-US">
                <a:solidFill>
                  <a:srgbClr val="C9D6E8"/>
                </a:solidFill>
              </a:rPr>
              <a:t>E-mail  </a:t>
            </a:r>
            <a:r>
              <a:rPr lang="ru-RU" altLang="en-US">
                <a:solidFill>
                  <a:srgbClr val="FFFFFF"/>
                </a:solidFill>
              </a:rPr>
              <a:t>name@university.ru</a:t>
            </a:r>
          </a:p>
          <a:p>
            <a:pPr eaLnBrk="1" hangingPunct="1"/>
            <a:r>
              <a:rPr lang="ru-RU" altLang="en-US">
                <a:solidFill>
                  <a:srgbClr val="C9D6E8"/>
                </a:solidFill>
              </a:rPr>
              <a:t>Статья  </a:t>
            </a:r>
            <a:r>
              <a:rPr lang="ru-RU" altLang="en-US">
                <a:solidFill>
                  <a:srgbClr val="FFFFFF"/>
                </a:solidFill>
              </a:rPr>
              <a:t>Журнал, 2026 (QR-код справа)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idx="10"/>
          </p:nvPr>
        </p:nvSpPr>
        <p:spPr/>
      </p:sp>
      <p:sp>
        <p:nvSpPr>
          <p:cNvPr id="5" name="Text Placeholder 4"/>
          <p:cNvSpPr>
            <a:spLocks noGrp="1"/>
          </p:cNvSpPr>
          <p:nvPr>
            <p:ph type="body" idx="16"/>
          </p:nvPr>
        </p:nvSpPr>
        <p:spPr/>
        <p:txBody>
          <a:bodyPr/>
          <a:lstStyle/>
          <a:p>
            <a:pPr eaLnBrk="1" hangingPunct="1"/>
            <a:r>
              <a:rPr lang="ru-RU" altLang="en-US"/>
              <a:t>Статья / сайт лаборатории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show="0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pPr eaLnBrk="1" hangingPunct="1"/>
            <a:r>
              <a:rPr lang="ru-RU" altLang="en-US"/>
              <a:t>Запасной слайд · скрыт при показе, вызывается по номеру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altLang="en-US"/>
              <a:t>Возможные вопросы и тезисы ответов</a:t>
            </a:r>
          </a:p>
        </p:txBody>
      </p:sp>
      <p:sp>
        <p:nvSpPr>
          <p:cNvPr id="20" name="Footer"/>
          <p:cNvSpPr>
            <a:spLocks noGrp="1"/>
          </p:cNvSpPr>
          <p:nvPr>
            <p:ph type="ftr" idx="11"/>
          </p:nvPr>
        </p:nvSpPr>
        <p:spPr/>
        <p:txBody>
          <a:bodyPr lIns="0" tIns="0" rIns="0" bIns="0" anchor="ctr" wrap="square"/>
          <a:lstStyle>
            <a:lvl1pPr algn="l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r>
              <a:rPr lang="ru-RU" altLang="en-US"/>
              <a:t>X Всероссийская конференция «Химические источники тока» · секционный доклад</a:t>
            </a:r>
          </a:p>
        </p:txBody>
      </p:sp>
      <p:sp>
        <p:nvSpPr>
          <p:cNvPr id="21" name="Slide Number"/>
          <p:cNvSpPr>
            <a:spLocks noGrp="1"/>
          </p:cNvSpPr>
          <p:nvPr>
            <p:ph type="sldNum" idx="12"/>
          </p:nvPr>
        </p:nvSpPr>
        <p:spPr/>
        <p:txBody>
          <a:bodyPr lIns="0" tIns="0" rIns="0" bIns="0" anchor="ctr" wrap="square"/>
          <a:lstStyle>
            <a:lvl1pPr algn="r" eaLnBrk="1" hangingPunct="1">
              <a:defRPr sz="1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pPr eaLnBrk="1" hangingPunct="1"/>
            <a:fld id="{B6F15528-21DE-4FAA-801E-634DDDAF4B2B}" type="slidenum">
              <a:rPr lang="ru-RU"/>
              <a:t>‹#›</a:t>
            </a:fld>
          </a:p>
        </p:txBody>
      </p:sp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548640" y="1737360"/>
          <a:ext cx="11094414" cy="3392424"/>
        </p:xfrm>
        <a:graphic>
          <a:graphicData uri="http://schemas.openxmlformats.org/drawingml/2006/table">
            <a:tbl>
              <a:tblPr firstRow="1">
                <a:tableStyleId>{5C22544A-7EE6-4342-B048-85BDC9FD1C3A}</a:tableStyleId>
              </a:tblPr>
              <a:tblGrid>
                <a:gridCol w="3832616"/>
                <a:gridCol w="5345490"/>
                <a:gridCol w="1916308"/>
              </a:tblGrid>
              <a:tr h="512064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ru-RU" altLang="en-US" sz="1500" b="1">
                          <a:solidFill>
                            <a:srgbClr val="FFFFFF"/>
                          </a:solidFill>
                        </a:rPr>
                        <a:t>Возможный вопрос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ru-RU" altLang="en-US" sz="1500" b="1">
                          <a:solidFill>
                            <a:srgbClr val="FFFFFF"/>
                          </a:solidFill>
                        </a:rPr>
                        <a:t>Тезисы ответа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ru-RU" altLang="en-US" sz="1500" b="1">
                          <a:solidFill>
                            <a:srgbClr val="FFFFFF"/>
                          </a:solidFill>
                        </a:rPr>
                        <a:t>Данные</a:t>
                      </a:r>
                    </a:p>
                  </a:txBody>
                  <a:tcPr marL="164592" marR="164592" marT="73152" marB="73152" anchor="ctr">
                    <a:solidFill>
                      <a:schemeClr val="accent1"/>
                    </a:solidFill>
                  </a:tcPr>
                </a:tc>
              </a:tr>
              <a:tr h="96012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ru-RU" altLang="en-US" sz="1500" b="1">
                          <a:solidFill>
                            <a:schemeClr val="dk1"/>
                          </a:solidFill>
                        </a:rPr>
                        <a:t>Как контролируется толщина слоя?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ru-RU" altLang="en-US" sz="1500">
                          <a:solidFill>
                            <a:schemeClr val="dk1"/>
                          </a:solidFill>
                        </a:rPr>
                        <a:t>Временем пропитки: 10 мин — около 50 нм; дольше — заметно растёт импеданс.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ru-RU" altLang="en-US" sz="1500">
                          <a:solidFill>
                            <a:schemeClr val="dk1"/>
                          </a:solidFill>
                        </a:rPr>
                        <a:t>Рис. S2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  <a:tr h="96012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ru-RU" altLang="en-US" sz="1500" b="1">
                          <a:solidFill>
                            <a:schemeClr val="dk1"/>
                          </a:solidFill>
                        </a:rPr>
                        <a:t>Работает ли при высокой удельной ёмкости?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ru-RU" altLang="en-US" sz="1500">
                          <a:solidFill>
                            <a:schemeClr val="dk1"/>
                          </a:solidFill>
                        </a:rPr>
                        <a:t>Стабильно до 3 мА·ч/см²; выше — следующий этап работы.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ru-RU" altLang="en-US" sz="1500">
                          <a:solidFill>
                            <a:schemeClr val="dk1"/>
                          </a:solidFill>
                        </a:rPr>
                        <a:t>Слайд 12</a:t>
                      </a:r>
                    </a:p>
                  </a:txBody>
                  <a:tcPr marL="164592" marR="164592" marT="73152" marB="73152" anchor="ctr">
                    <a:solidFill>
                      <a:schemeClr val="lt2"/>
                    </a:solidFill>
                  </a:tcPr>
                </a:tc>
              </a:tr>
              <a:tr h="960120"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ru-RU" altLang="en-US" sz="1500" b="1">
                          <a:solidFill>
                            <a:schemeClr val="dk1"/>
                          </a:solidFill>
                        </a:rPr>
                        <a:t>Чем лучше добавки FEC?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ru-RU" altLang="en-US" sz="1500">
                          <a:solidFill>
                            <a:schemeClr val="dk1"/>
                          </a:solidFill>
                        </a:rPr>
                        <a:t>Слой можно сочетать с FEC: их действие дополняет друг друга.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pPr eaLnBrk="1" hangingPunct="1">
                        <a:lnSpc>
                          <a:spcPct val="115000"/>
                        </a:lnSpc>
                      </a:pPr>
                      <a:r>
                        <a:rPr lang="ru-RU" altLang="en-US" sz="1500">
                          <a:solidFill>
                            <a:schemeClr val="dk1"/>
                          </a:solidFill>
                        </a:rPr>
                        <a:t>Рис. S5</a:t>
                      </a:r>
                    </a:p>
                  </a:txBody>
                  <a:tcPr marL="164592" marR="164592" marT="73152" marB="73152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SciDraw AI Academic">
  <a:themeElements>
    <a:clrScheme name="SciDraw AI Academic">
      <a:dk1>
        <a:srgbClr val="1F2329"/>
      </a:dk1>
      <a:lt1>
        <a:srgbClr val="FFFFFF"/>
      </a:lt1>
      <a:dk2>
        <a:srgbClr val="1B3A5C"/>
      </a:dk2>
      <a:lt2>
        <a:srgbClr val="F2F4F7"/>
      </a:lt2>
      <a:accent1>
        <a:srgbClr val="1F4E8C"/>
      </a:accent1>
      <a:accent2>
        <a:srgbClr val="1A8C7E"/>
      </a:accent2>
      <a:accent3>
        <a:srgbClr val="D99A2B"/>
      </a:accent3>
      <a:accent4>
        <a:srgbClr val="8A96A3"/>
      </a:accent4>
      <a:accent5>
        <a:srgbClr val="C0443A"/>
      </a:accent5>
      <a:accent6>
        <a:srgbClr val="5B4B8A"/>
      </a:accent6>
      <a:hlink>
        <a:srgbClr val="1F4E8C"/>
      </a:hlink>
      <a:folHlink>
        <a:srgbClr val="5B4B8A"/>
      </a:folHlink>
    </a:clrScheme>
    <a:fontScheme name="SciDraw AI Academic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Шаблон доклада на конференции · SciDraw AI</dc:title>
  <dc:subject>Доклад на научной конференции (пример)</dc:subject>
  <dc:creator>SciDraw AI</dc:creator>
  <cp:keywords>SciDraw AI; доклад на конференции; секционный доклад; презентация; шаблон</cp:keywords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  <dc:language>ru-RU</dc:language>
</cp:coreProperties>
</file>