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Controle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Dieta hiperlipídica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TG hepático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Outros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Abundância relativa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Ácidos biliares conjugados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38</c:v>
                </c:pt>
              </c:numCache>
            </c:numRef>
          </c:val>
        </c:ser>
        <c:gapWidth val="1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% dos ácidos biliares totais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Até 30 segundos: cumprimente a presidente da banca e os demais membros, diga seu nome, o programa, quem orientou e o título do trabalho.</a:t>
            </a:r>
          </a:p>
          <a:p>
            <a:r>
              <a:t>[Dica] Em muitas defesas quem abre a sessão é o(a) orientador(a), que preside a banca; nesse caso, só agradeça e comece.</a:t>
            </a:r>
          </a:p>
          <a:p>
            <a:r>
              <a:t>[Dica] Clique no ícone no canto superior esquerdo para inserir o logo da universidade ou do programa.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slide de instruções está oculto na apresentação; pode ser excluído depois de lido.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20 segundos para o roteiro. Leia em voz alta a pergunta de pesquisa à direita: ela é o fio condutor da defesa.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Divisória: 3 a 5 segundos, basta dizer “começo pela contextualização do tema”.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minuto, em quatro frases: problema → o que se sabe → o que falta → relevância. A última frase leva à pergunta de pesquisa.</a:t>
            </a:r>
          </a:p>
          <a:p>
            <a:r>
              <a:t>[A banca costuma perguntar] “Qual a relevância prática disso?” Tenha pronto um exemplo concreto de população ou aplicação.</a:t>
            </a:r>
          </a:p>
          <a:p>
            <a:r>
              <a:t>[Dica] Pelas normas da ABNT, figuras levam fonte: se a imagem não for sua, cite-a (ex.: “Fonte: adaptado de Autor, 2024”).</a:t>
            </a:r>
          </a:p>
          <a:p>
            <a:r>
              <a:t>[Prompt da figura] A figura de exemplo foi gerada com o prompt abaixo. O link sob a figura já o preenche; você também pode copiá-lo e trocar objeto, etapas e rótulos:</a:t>
            </a:r>
          </a:p>
          <a:p>
            <a:r>
              <a:t>Desenhe um esquema do contexto de pesquisa sobre o "eixo intestino–fígado", em estilo vetorial plano, fundo branco, azul-escuro e verde-azulado como cores principais, com poucos destaques em âmbar. Quatro etapas da esquerda para a direita, ligadas por setas: ① "Dieta hiperlipídica"; ② "Disbiose intestinal" (menos bactérias benéficas, mais patobiontes); ③ "Perfil de ácidos biliares alterado"; ④ "Via veia porta até o fígado", com gotículas de lipídio acumuladas no hepatócito. À esquerda, desenhe o intestino com a microbiota; à direita, o fígado e um hepatócito ampliado. Não escreva título na figura; mantenha apenas estes rótulos, em português do Brasil, curtos e bem legíveis.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a 1,5 minuto. Não leia a tabela: resuma cada linha em “já se mostrou… / ainda falta…” e termine na lacuna.</a:t>
            </a:r>
          </a:p>
          <a:p>
            <a:r>
              <a:t>[Dica] Na tabela basta “Autor et al., ano”; as referências completas ficam no texto. A versão exemplo não cita trabalhos reais: use as referências que você de fato citou.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45 segundos: leia a hipótese e o objetivo geral; depois diga que os três objetivos específicos correspondem aos capítulos 2 a 4.</a:t>
            </a:r>
          </a:p>
          <a:p>
            <a:r>
              <a:t>[A banca costuma perguntar] “Como os objetivos se encadeiam?” Resposta: fenômeno → mecanismo → teste causal.</a:t>
            </a:r>
          </a:p>
          <a:p>
            <a:r>
              <a:t>[Dica] Objetivos começam com verbo no infinitivo e devem ser os mesmos da dissertação depositada.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Divisória, uma frase basta.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minuto, é o “mapa” da defesa: percorra 1 → 2 → 3 dizendo o que cada etapa responde e em que capítulo está.</a:t>
            </a:r>
          </a:p>
          <a:p>
            <a:r>
              <a:t>[Dica] Tudo aqui são formas do PowerPoint: dá para mudar o texto e acrescentar ou remover etapas sem redesenhar.</a:t>
            </a:r>
          </a:p>
          <a:p>
            <a:r>
              <a:t>[Quer o fluxograma em imagem?] Use o link abaixo do slide ou copie este texto e troque o que está entre colchetes:</a:t>
            </a:r>
          </a:p>
          <a:p>
            <a:r>
              <a:t>Desenhe um fluxograma metodológico de tese, em layout horizontal, fundo branco, estilo plano. Três etapas: [etapa 1 e métodos]; [etapa 2 e métodos]; [etapa 3 e métodos]. Setas ligam as etapas e, à direita, uma caixa com a conclusão: [sua conclusão]. Embaixo de cada etapa, o capítulo correspondente. Rótulos em português do Brasil.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minuto: amostra, o que foi medido e como os grupos foram comparados. Os detalhes estão na dissertação.</a:t>
            </a:r>
          </a:p>
          <a:p>
            <a:r>
              <a:t>[Dica] Mostre o número do protocolo aprovado na CEUA (animais) ou no CEP (seres humanos): a banca costuma conferir.</a:t>
            </a:r>
          </a:p>
          <a:p>
            <a:r>
              <a:t>[A banca costuma perguntar] “Por que só machos?” “Como o n foi definido?” As respostas estão nos slides de apoio.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Divisória. Resultados e discussão ocupam cerca de metade do tempo.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a 1,5 minuto. O título já é a conclusão: leia-o e depois aponte no gráfico “aqui o controle, aqui o grupo HFD”.</a:t>
            </a:r>
          </a:p>
          <a:p>
            <a:r>
              <a:t>[Dica] Títulos-conclusão ficam na memória da banca muito mais do que “Resultado 1”.</a:t>
            </a:r>
          </a:p>
          <a:p>
            <a:r>
              <a:t>[Gráfico] É um gráfico nativo: botão direito → Editar dados e cole suas médias. As barras de erro ficam em “Formatar barras de erro → Personalizado”.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a 1,5 minuto: à esquerda “a microbiota mudou”, à direita “os ácidos biliares também”; a faixa de baixo liga os dois.</a:t>
            </a:r>
          </a:p>
          <a:p>
            <a:r>
              <a:t>[A banca costuma perguntar] “Só o nível de filo basta? E os gêneros?” Deixe o resultado por gênero num slide de apoio ou no apêndice.</a:t>
            </a:r>
          </a:p>
          <a:p>
            <a:r>
              <a:t>[Discussão] No formato brasileiro “resultados e discussão”, diga em uma frase se o achado concorda ou não com a literatura.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1,5 minuto: primeiro o que cada intervenção mostrou; depois use o modelo à esquerda para amarrar todos os resultados numa cadeia só.</a:t>
            </a:r>
          </a:p>
          <a:p>
            <a:r>
              <a:t>[Prompt da figura] A figura de exemplo foi gerada com o prompt abaixo. O link sob a figura já o preenche; troque vias e moléculas pelas suas:</a:t>
            </a:r>
          </a:p>
          <a:p>
            <a:r>
              <a:t>Desenhe um modelo de mecanismo, em estilo vetorial plano, fundo branco, em azul-escuro, verde-azulado e âmbar. A figura tem duas partes, uma em cima da outra. Parte superior, "Intestino": Dieta hiperlipídica → Disbiose intestinal → Menor atividade de BSH → Mais ácidos biliares conjugados. Parte inferior, "Hepatócito": Menor ativação do FXR → Menor expressão de SHP → SREBP-1c aumentado → Mais síntese de ácidos graxos → Acúmulo de gotículas lipídicas. Uma seta para baixo, rotulada "Veia porta", liga as duas partes. Todas as setas em azul-escuro, significando "promove/leva a"; não use símbolos de inibição nem legenda. Cada rótulo aparece uma única vez, em português do Brasil; não escreva título na figura.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30 segundos para fechar os resultados: a banca vê que cada objetivo tem evidência correspondente.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Divisória.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1 minuto, a banca presta atenção aqui: para cada contribuição, diga “a literatura fazia assim → nós acrescentamos isto”.</a:t>
            </a:r>
          </a:p>
          <a:p>
            <a:r>
              <a:t>[Dica] No doutorado, a banca cobra originalidade: deixe explícito o que é inédito. Evite “pela primeira vez” se não puder comprovar.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45 segundos. Leia as conclusões e apresente você mesmo(a) as limitações: a banca vai perguntar de qualquer jeito, e é melhor que venha de você.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20 segundos, só cite. Coloque primeiro o que está diretamente ligado à dissertação.</a:t>
            </a:r>
          </a:p>
          <a:p>
            <a:r>
              <a:t>[Dica] Referências no padrão ABNT (NBR 6023), como no Lattes. Na defesa de tese, inclua também coorientações e o estágio sanduíche, se houver.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20 a 30 segundos, sincero e breve. Para pôr a foto do grupo, apague um cartão e insira a imagem.</a:t>
            </a:r>
          </a:p>
          <a:p>
            <a:r>
              <a:t>[Dica] Bolsistas CAPES devem usar a frase oficial: “O presente trabalho foi realizado com apoio da Coordenação de Aperfeiçoamento de Pessoal de Nível Superior – Brasil (CAPES) – Código de Financiamento 001”. Cite CNPq e FAPs com o número do processo e, se quiser, os logos.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Deixe este slide na tela durante a arguição. Para responder, pule para os slides de apoio digitando o número do slide e Enter.</a:t>
            </a:r>
          </a:p>
          <a:p>
            <a:r>
              <a:t>[Dica] A arguição costuma seguir a ordem dos membros externos para os internos; anote as perguntas e responda uma a uma, agradecendo as sugestões.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Oculto na apresentação. Escreva antes as perguntas prováveis da banca para saber para qual slide ir.</a:t>
            </a:r>
          </a:p>
          <a:p>
            <a:r>
              <a:t>[Como ocultar] Botão direito na miniatura → Ocultar slide. Durante a apresentação, digite o número do slide e Enter.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[Neste slide] Slide de apoio oculto: clique no ícone da moldura para inserir sua figura.</a:t>
            </a:r>
          </a:p>
          <a:p/>
          <a:p>
            <a:r>
              <a:t>Modelos científicos SciDraw AI · sci-draw.com · Versão exemplo: pesquisa, nomes e dados são fictícios e servem só para mostrar como preencher cada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Defesa de dissertação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do trabalho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ória de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da seção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em largura to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 com conta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Artigo / página do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texto mestre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pt-B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pt-BR/ai-drawing?prompt=thesis-defense-background&amp;utm_source=template&amp;utm_medium=pptx&amp;utm_campaign=thesis-defense-pt-BR-example&amp;utm_content=background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pt-BR/ai-drawing?prompt=thesis-defense-roadmap&amp;utm_source=template&amp;utm_medium=pptx&amp;utm_campaign=thesis-defense-pt-BR-example&amp;utm_content=roadmap" TargetMode="Externa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pt-BR/sci-vis?example=thesis-defense-liver-tg&amp;utm_source=template&amp;utm_medium=pptx&amp;utm_campaign=thesis-defense-pt-BR-example&amp;utm_content=result-1" TargetMode="Externa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pt-BR/ai-drawing?prompt=thesis-defense-mechanism&amp;utm_source=template&amp;utm_medium=pptx&amp;utm_campaign=thesis-defense-pt-BR-example&amp;utm_content=mechanism" TargetMode="Externa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pt-BR/ai-drawing?prompt=thesis-defense-backup&amp;utm_source=template&amp;utm_medium=pptx&amp;utm_campaign=thesis-defense-pt-BR-example&amp;utm_content=backup" TargetMode="Externa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Defesa de dissertação de mestrado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Disbiose intestinal induzida por dieta hiperlipídica regula o metabolismo lipídico hepático pelo eixo ácidos biliares–FXR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600200" algn="l"/>
                <a:tab pos="5577840" algn="l"/>
                <a:tab pos="7178040" algn="l"/>
              </a:tabLst>
            </a:pPr>
            <a:r>
              <a:rPr lang="pt-BR" altLang="en-US">
                <a:solidFill>
                  <a:srgbClr val="5F6B78"/>
                </a:solidFill>
              </a:rPr>
              <a:t>Discente</a:t>
            </a:r>
            <a:r>
              <a:rPr lang="pt-BR" altLang="en-US"/>
              <a:t>	Fulana de Tal</a:t>
            </a:r>
            <a:r>
              <a:rPr lang="pt-BR" altLang="en-US"/>
              <a:t>	</a:t>
            </a:r>
            <a:r>
              <a:rPr lang="pt-BR" altLang="en-US">
                <a:solidFill>
                  <a:srgbClr val="5F6B78"/>
                </a:solidFill>
              </a:rPr>
              <a:t>Orientadora</a:t>
            </a:r>
            <a:r>
              <a:rPr lang="pt-BR" altLang="en-US"/>
              <a:t>	Profa. Dra. Beltrana Souza</a:t>
            </a:r>
          </a:p>
          <a:p>
            <a:pPr eaLnBrk="1" hangingPunct="1">
              <a:tabLst>
                <a:tab pos="1600200" algn="l"/>
                <a:tab pos="5577840" algn="l"/>
                <a:tab pos="7178040" algn="l"/>
              </a:tabLst>
            </a:pPr>
            <a:r>
              <a:rPr lang="pt-BR" altLang="en-US">
                <a:solidFill>
                  <a:srgbClr val="5F6B78"/>
                </a:solidFill>
              </a:rPr>
              <a:t>Programa</a:t>
            </a:r>
            <a:r>
              <a:rPr lang="pt-BR" altLang="en-US"/>
              <a:t>	PPG em Nutrição em Saúde Pública</a:t>
            </a:r>
            <a:r>
              <a:rPr lang="pt-BR" altLang="en-US"/>
              <a:t>	</a:t>
            </a:r>
            <a:r>
              <a:rPr lang="pt-BR" altLang="en-US">
                <a:solidFill>
                  <a:srgbClr val="5F6B78"/>
                </a:solidFill>
              </a:rPr>
              <a:t>Coorientador</a:t>
            </a:r>
            <a:r>
              <a:rPr lang="pt-BR" altLang="en-US"/>
              <a:t>	Prof. Dr. Ciclano Lima</a:t>
            </a:r>
          </a:p>
          <a:p>
            <a:pPr eaLnBrk="1" hangingPunct="1">
              <a:tabLst>
                <a:tab pos="1600200" algn="l"/>
                <a:tab pos="5577840" algn="l"/>
                <a:tab pos="7178040" algn="l"/>
              </a:tabLst>
            </a:pPr>
            <a:r>
              <a:rPr lang="pt-BR" altLang="en-US">
                <a:solidFill>
                  <a:srgbClr val="5F6B78"/>
                </a:solidFill>
              </a:rPr>
              <a:t>Instituição</a:t>
            </a:r>
            <a:r>
              <a:rPr lang="pt-BR" altLang="en-US"/>
              <a:t>	Faculdade de Saúde Pública · Universidade XX · agosto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Instruções · este slide fica oculto na apresentação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Antes de editar, leia este slide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1  Substituir o conteúdo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Pesquisa, nomes e dados são fictícios (os gráficos dizem “dados fictícios”). Troque tudo pela sua pesquisa.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2"/>
                </a:solidFill>
              </a:rPr>
              <a:t>2  Inserir figuras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Clique no ícone da moldura para inserir a imagem. Para um esquema no mesmo estilo, use o link abaixo da figura.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749039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3"/>
                </a:solidFill>
              </a:rPr>
              <a:t>3  Editar gráficos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Gráficos nativos: botão direito → “Editar dados”. Com o Office em português, a vírgula decimal é automática.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749039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6"/>
                </a:solidFill>
              </a:rPr>
              <a:t>4  Trocar as cores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Design → Variantes → Cores troca as cores de todos os slides. A fonte Arial abre igual no Windows e no Mac.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 b="1"/>
              <a:t>Tempo  </a:t>
            </a:r>
            <a:r>
              <a:rPr lang="pt-BR" altLang="en-US" sz="1400">
                <a:solidFill>
                  <a:srgbClr val="5F6B78"/>
                </a:solidFill>
              </a:rPr>
              <a:t>Mestrado: 30–40 min; doutorado: 40–50 min (confira o regimento do programa). Este slide e os dois slides de apoio no final ficam ocultos na apresentação.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ROTEIRO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Roteiro da apresentação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Introdução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Contexto, estado da arte e lacuna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Material e métodos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Delineamento e análises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Resultados e discussão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Um bloco por capítulo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Conclusões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Contribuições, limitações e perspectivas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Produção no período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>
                <a:solidFill>
                  <a:srgbClr val="5F6B78"/>
                </a:solidFill>
              </a:rPr>
              <a:t>Artigos, eventos e prêmios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2000" b="1">
                <a:solidFill>
                  <a:schemeClr val="accent1"/>
                </a:solidFill>
              </a:rPr>
              <a:t>Pergunta de pesquisa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pt-BR" altLang="en-US" sz="2000"/>
              <a:t>A disbiose causada pela dieta hiperlipídica altera o perfil de ácidos biliares e inibe o FXR hepático, favorecendo o acúmulo de lipídios no fígado?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pt-BR" altLang="en-US" sz="1400">
                <a:solidFill>
                  <a:srgbClr val="5F6B78"/>
                </a:solidFill>
              </a:rPr>
              <a:t>Deixe essa pergunta clara logo no início: cada capítulo volta a ela.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Introdução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Por que estudar este problema: contexto, o que já se sabe e o que falta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01 Introdução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Eixo intestino–fígado: da dieta ao fígado gorduroso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pt-BR" altLang="en-US" sz="1700" b="1">
                <a:solidFill>
                  <a:schemeClr val="accent1"/>
                </a:solidFill>
              </a:rPr>
              <a:t>O problema</a:t>
            </a:r>
          </a:p>
          <a:p>
            <a:pPr eaLnBrk="1" hangingPunct="1">
              <a:spcBef>
                <a:spcPts val="0"/>
              </a:spcBef>
            </a:pPr>
            <a:r>
              <a:rPr lang="pt-BR" altLang="en-US" sz="1700"/>
              <a:t>A DHGNA, hepatopatia crônica muito frequente, está ligada à dieta hiperlipídica.</a:t>
            </a:r>
          </a:p>
          <a:p>
            <a:pPr eaLnBrk="1" hangingPunct="1">
              <a:spcBef>
                <a:spcPts val="800"/>
              </a:spcBef>
            </a:pPr>
            <a:r>
              <a:rPr lang="pt-BR" altLang="en-US" sz="1700" b="1">
                <a:solidFill>
                  <a:schemeClr val="accent1"/>
                </a:solidFill>
              </a:rPr>
              <a:t>O que se sabe</a:t>
            </a:r>
          </a:p>
          <a:p>
            <a:pPr eaLnBrk="1" hangingPunct="1">
              <a:spcBef>
                <a:spcPts val="0"/>
              </a:spcBef>
            </a:pPr>
            <a:r>
              <a:rPr lang="pt-BR" altLang="en-US" sz="1700"/>
              <a:t>A microbiota altera os ácidos biliares, que chegam ao fígado pela veia porta.</a:t>
            </a:r>
          </a:p>
          <a:p>
            <a:pPr eaLnBrk="1" hangingPunct="1">
              <a:spcBef>
                <a:spcPts val="800"/>
              </a:spcBef>
            </a:pPr>
            <a:r>
              <a:rPr lang="pt-BR" altLang="en-US" sz="1700" b="1">
                <a:solidFill>
                  <a:schemeClr val="accent5"/>
                </a:solidFill>
              </a:rPr>
              <a:t>O que falta</a:t>
            </a:r>
          </a:p>
          <a:p>
            <a:pPr eaLnBrk="1" hangingPunct="1">
              <a:spcBef>
                <a:spcPts val="0"/>
              </a:spcBef>
            </a:pPr>
            <a:r>
              <a:rPr lang="pt-BR" altLang="en-US" sz="1700"/>
              <a:t>Falta a cadeia causal: disbiose → sinal biliar → lipídios no fígado.</a:t>
            </a:r>
          </a:p>
          <a:p>
            <a:pPr eaLnBrk="1" hangingPunct="1">
              <a:spcBef>
                <a:spcPts val="800"/>
              </a:spcBef>
            </a:pPr>
            <a:r>
              <a:rPr lang="pt-BR" altLang="en-US" sz="1700" b="1">
                <a:solidFill>
                  <a:schemeClr val="accent2"/>
                </a:solidFill>
              </a:rPr>
              <a:t>Relevância</a:t>
            </a:r>
          </a:p>
          <a:p>
            <a:pPr eaLnBrk="1" hangingPunct="1">
              <a:spcBef>
                <a:spcPts val="0"/>
              </a:spcBef>
            </a:pPr>
            <a:r>
              <a:rPr lang="pt-BR" altLang="en-US" sz="1700"/>
              <a:t>Base para intervir na microbiota ou nos ácidos biliares.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1880418"/>
            <a:ext cx="6565392" cy="3600083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Figura 1 – Dieta hiperlipídica e acúmulo de lipídios no fígado pelo eixo intestino–fígado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Esquema neste estilo, com o prompt já preenchido.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SciDraw AI →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01 Introdução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Estado da arte: há associação, faltam causalidade e mecanismo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03580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639482"/>
                <a:gridCol w="40343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Linha de pesquisa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O que já se mostrou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O que ainda falta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Microbiota e DHGNA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Estudos em humanos e animais associam a DHGNA a mudanças na microbiota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Desenhos transversais; difícil separar causa e efeito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Sinalização biliar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Ácidos biliares ativam FXR e TGR5 e regulam o metabolismo lipídico e glicídico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Pouco se sabe como a mudança microbiana chega ao fenótipo hepático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Intervenção na microbiota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Probióticos e transplante fecal reduzem a esteatose em alguns modelos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 via de ação raramente é testada diretamente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rgbClr val="A86F10"/>
                </a:solidFill>
              </a:rPr>
              <a:t>Lacuna  </a:t>
            </a:r>
            <a:r>
              <a:rPr lang="pt-BR" altLang="en-US" sz="1800"/>
              <a:t>Falta uma cadeia de evidências completa: microbiota → ácidos biliares → FXR hepático → lipídios. Daí vem a nossa pergunta.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01 Introdução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Hipótese e objetivos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691640"/>
            <a:ext cx="11094415" cy="960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691640"/>
            <a:ext cx="10271455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rgbClr val="F2C66D"/>
                </a:solidFill>
              </a:rPr>
              <a:t>Hipótese  </a:t>
            </a:r>
            <a:r>
              <a:rPr lang="pt-BR" altLang="en-US" sz="1800">
                <a:solidFill>
                  <a:srgbClr val="FFFFFF"/>
                </a:solidFill>
              </a:rPr>
              <a:t>a disbiose induzida pela dieta hiperlipídica reduz a ativação do FXR hepático e, assim, favorece o acúmulo de lipídios no fígado.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2761488"/>
            <a:ext cx="110944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700" b="1">
                <a:solidFill>
                  <a:schemeClr val="accent1"/>
                </a:solidFill>
              </a:rPr>
              <a:t>Objetivo geral  </a:t>
            </a:r>
            <a:r>
              <a:rPr lang="pt-BR" altLang="en-US" sz="1700"/>
              <a:t>investigar o papel do eixo microbiota–ácidos biliares–FXR na esteatose induzida por dieta.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337560"/>
            <a:ext cx="3484778" cy="2697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548640" y="33375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22959" y="35661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Objetivo específico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4114800"/>
            <a:ext cx="2936138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Caracterizar a microbiota e o perfil de ácidos biliares sob dieta hiperlipídica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59" y="5596128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 b="1">
                <a:solidFill>
                  <a:srgbClr val="5F6B78"/>
                </a:solidFill>
              </a:rPr>
              <a:t>Capítulo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53458" y="3337560"/>
            <a:ext cx="3484778" cy="2697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4353458" y="33375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4627778" y="35661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2"/>
                </a:solidFill>
              </a:rPr>
              <a:t>Objetivo específico 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27778" y="4114800"/>
            <a:ext cx="2936138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Avaliar a sinalização FXR–SHP e sua relação com o acúmulo de lipídios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27778" y="5596128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 b="1">
                <a:solidFill>
                  <a:srgbClr val="5F6B78"/>
                </a:solidFill>
              </a:rPr>
              <a:t>Capítulo 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158276" y="3337560"/>
            <a:ext cx="3484778" cy="2697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8158276" y="33375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8432596" y="356616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800" b="1">
                <a:solidFill>
                  <a:schemeClr val="accent3"/>
                </a:solidFill>
              </a:rPr>
              <a:t>Objetivo específico 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32596" y="4114800"/>
            <a:ext cx="2936138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Testar a causalidade com agonista de FXR e transplante de microbiota fecal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32596" y="5596128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400" b="1">
                <a:solidFill>
                  <a:srgbClr val="5F6B78"/>
                </a:solidFill>
              </a:rPr>
              <a:t>Capítulo 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Material e métodos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O que foi feito e como: delineamento experimental e análises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02 Material e métodos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Delineamento do estudo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Pergunta: </a:t>
            </a:r>
            <a:r>
              <a:rPr lang="pt-BR" altLang="en-US" sz="1800"/>
              <a:t>a disbiose promove o acúmulo de lipídios hepáticos pelo eixo ácidos biliares–FXR?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2651760"/>
            <a:ext cx="2697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548640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900" b="1">
                <a:solidFill>
                  <a:srgbClr val="FFFFFF"/>
                </a:solidFill>
              </a:rPr>
              <a:t>1  Fenótipo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3456432"/>
            <a:ext cx="233172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pt-BR" altLang="en-US" sz="1700"/>
              <a:t>•  Camundongos com dieta hiperlipídica</a:t>
            </a:r>
          </a:p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pt-BR" altLang="en-US" sz="1700"/>
              <a:t>•  Sequenciamento do 16S rRNA</a:t>
            </a:r>
          </a:p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pt-BR" altLang="en-US" sz="1700"/>
              <a:t>•  Fenótipo hepático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500" b="1">
                <a:solidFill>
                  <a:srgbClr val="5F6B78"/>
                </a:solidFill>
              </a:rPr>
              <a:t>Capítulo 2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3337560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3749039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3749039" y="2651760"/>
            <a:ext cx="2697480" cy="640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3749039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900" b="1">
                <a:solidFill>
                  <a:srgbClr val="FFFFFF"/>
                </a:solidFill>
              </a:rPr>
              <a:t>2  Mecanismo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77639" y="3456432"/>
            <a:ext cx="233172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pt-BR" altLang="en-US" sz="1700"/>
              <a:t>•  Metabolômica de ácidos biliares</a:t>
            </a:r>
          </a:p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pt-BR" altLang="en-US" sz="1700"/>
              <a:t>•  Via FXR–SHP</a:t>
            </a:r>
          </a:p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pt-BR" altLang="en-US" sz="1700"/>
              <a:t>•  Correlação e vias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49039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500" b="1">
                <a:solidFill>
                  <a:srgbClr val="5F6B78"/>
                </a:solidFill>
              </a:rPr>
              <a:t>Capítulo 3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6537959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6949440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Rectangle 36"/>
          <p:cNvSpPr/>
          <p:nvPr/>
        </p:nvSpPr>
        <p:spPr>
          <a:xfrm>
            <a:off x="6949440" y="2651760"/>
            <a:ext cx="2697480" cy="64008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TextBox 37"/>
          <p:cNvSpPr txBox="1"/>
          <p:nvPr/>
        </p:nvSpPr>
        <p:spPr>
          <a:xfrm>
            <a:off x="6949440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900" b="1">
                <a:solidFill>
                  <a:srgbClr val="FFFFFF"/>
                </a:solidFill>
              </a:rPr>
              <a:t>3  Intervenção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78040" y="3456432"/>
            <a:ext cx="2331720" cy="1783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pt-BR" altLang="en-US" sz="1700"/>
              <a:t>•  Agonista de FXR</a:t>
            </a:r>
          </a:p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pt-BR" altLang="en-US" sz="1700"/>
              <a:t>•  Transplante fecal (TMF)</a:t>
            </a:r>
          </a:p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pt-BR" altLang="en-US" sz="1700"/>
              <a:t>•  Nova avaliação do fenótipo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49440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1500" b="1">
                <a:solidFill>
                  <a:srgbClr val="5F6B78"/>
                </a:solidFill>
              </a:rPr>
              <a:t>Capítulo 4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9738360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2" name="Rectangle 41"/>
          <p:cNvSpPr/>
          <p:nvPr/>
        </p:nvSpPr>
        <p:spPr>
          <a:xfrm>
            <a:off x="10149840" y="2651760"/>
            <a:ext cx="1493215" cy="2697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TextBox 42"/>
          <p:cNvSpPr txBox="1"/>
          <p:nvPr/>
        </p:nvSpPr>
        <p:spPr>
          <a:xfrm>
            <a:off x="10259567" y="2651760"/>
            <a:ext cx="1273759" cy="2697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30000"/>
              </a:lnSpc>
            </a:pPr>
            <a:r>
              <a:rPr lang="pt-BR" altLang="en-US" sz="1500" b="1">
                <a:solidFill>
                  <a:srgbClr val="F2C66D"/>
                </a:solidFill>
              </a:rPr>
              <a:t>Conclusão</a:t>
            </a:r>
          </a:p>
          <a:p>
            <a:pPr eaLnBrk="1" hangingPunct="1" algn="ctr">
              <a:lnSpc>
                <a:spcPct val="130000"/>
              </a:lnSpc>
              <a:spcBef>
                <a:spcPts val="800"/>
              </a:spcBef>
            </a:pPr>
            <a:r>
              <a:rPr lang="pt-BR" altLang="en-US" sz="1500" b="1">
                <a:solidFill>
                  <a:srgbClr val="FFFFFF"/>
                </a:solidFill>
              </a:rPr>
              <a:t>Microbiota, ácidos biliares e FXR regulam os lipídios do fígado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94360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Caixas editáveis: é só digitar. Quer o fluxograma em imagem? Prompt pronto.</a:t>
            </a:r>
            <a:r>
              <a:rPr lang="pt-BR" altLang="en-US" sz="1200" b="1">
                <a:solidFill>
                  <a:schemeClr val="accent1"/>
                </a:solidFill>
                <a:hlinkClick r:id="rId2"/>
              </a:rPr>
              <a:t>  Abrir no SciDraw AI →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02 Material e métodos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Material e métodos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 sz="2000" b="1">
                <a:solidFill>
                  <a:schemeClr val="accent1"/>
                </a:solidFill>
              </a:rPr>
              <a:t>Animais e grupos</a:t>
            </a:r>
          </a:p>
          <a:p>
            <a:pPr eaLnBrk="1" hangingPunct="1">
              <a:spcBef>
                <a:spcPts val="1000"/>
              </a:spcBef>
            </a:pPr>
            <a:r>
              <a:rPr lang="pt-BR" altLang="en-US" sz="1700"/>
              <a:t>C57BL/6J machos, 3 grupos (n = 10):</a:t>
            </a:r>
          </a:p>
          <a:p>
            <a:pPr eaLnBrk="1" hangingPunct="1" lvl="1"/>
            <a:r>
              <a:rPr lang="pt-BR" altLang="en-US" sz="1700"/>
              <a:t>Controle: ração padrão</a:t>
            </a:r>
          </a:p>
          <a:p>
            <a:pPr eaLnBrk="1" hangingPunct="1" lvl="1"/>
            <a:r>
              <a:rPr lang="pt-BR" altLang="en-US" sz="1700"/>
              <a:t>HFD: 60% das kcal de gordura</a:t>
            </a:r>
          </a:p>
          <a:p>
            <a:pPr eaLnBrk="1" hangingPunct="1" lvl="1"/>
            <a:r>
              <a:rPr lang="pt-BR" altLang="en-US" sz="1700"/>
              <a:t>HFD + agonista de FXR</a:t>
            </a:r>
          </a:p>
          <a:p>
            <a:pPr eaLnBrk="1" hangingPunct="1">
              <a:spcBef>
                <a:spcPts val="600"/>
              </a:spcBef>
            </a:pPr>
            <a:r>
              <a:rPr lang="pt-BR" altLang="en-US" sz="1700"/>
              <a:t>12 semanas. Protocolo CEUA nº XXX/2024.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pt-BR" altLang="en-US" sz="2000" b="1">
                <a:solidFill>
                  <a:schemeClr val="accent2"/>
                </a:solidFill>
              </a:rPr>
              <a:t>Análises</a:t>
            </a:r>
          </a:p>
          <a:p>
            <a:pPr eaLnBrk="1" hangingPunct="1" lvl="1"/>
            <a:r>
              <a:rPr lang="pt-BR" altLang="en-US" sz="1700"/>
              <a:t>16S rRNA das fezes</a:t>
            </a:r>
          </a:p>
          <a:p>
            <a:pPr eaLnBrk="1" hangingPunct="1" lvl="1"/>
            <a:r>
              <a:rPr lang="pt-BR" altLang="en-US" sz="1700"/>
              <a:t>Ácidos biliares por LC-MS/MS</a:t>
            </a:r>
          </a:p>
          <a:p>
            <a:pPr eaLnBrk="1" hangingPunct="1" lvl="1"/>
            <a:r>
              <a:rPr lang="pt-BR" altLang="en-US" sz="1700"/>
              <a:t>Histologia: HE e Oil Red O</a:t>
            </a:r>
          </a:p>
          <a:p>
            <a:pPr eaLnBrk="1" hangingPunct="1" lvl="1"/>
            <a:r>
              <a:rPr lang="pt-BR" altLang="en-US" sz="1700"/>
              <a:t>qPCR e Western blot: FXR, SHP e SREBP-1c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pt-BR" altLang="en-US" sz="2000" b="1">
                <a:solidFill>
                  <a:srgbClr val="A86F10"/>
                </a:solidFill>
              </a:rPr>
              <a:t>Estatística</a:t>
            </a:r>
          </a:p>
          <a:p>
            <a:pPr eaLnBrk="1" hangingPunct="1" lvl="1"/>
            <a:r>
              <a:rPr lang="pt-BR" altLang="en-US" sz="1700"/>
              <a:t>ANOVA de uma via + Tukey</a:t>
            </a:r>
          </a:p>
          <a:p>
            <a:pPr eaLnBrk="1" hangingPunct="1" lvl="1"/>
            <a:r>
              <a:rPr lang="pt-BR" altLang="en-US" sz="1700"/>
              <a:t>Diversidade: Shannon e PERMANOVA</a:t>
            </a:r>
          </a:p>
          <a:p>
            <a:pPr eaLnBrk="1" hangingPunct="1" lvl="1"/>
            <a:r>
              <a:rPr lang="pt-BR" altLang="en-US" sz="1700"/>
              <a:t>n definido por cálculo amostral (estudo piloto)</a:t>
            </a:r>
          </a:p>
          <a:p>
            <a:pPr eaLnBrk="1" hangingPunct="1">
              <a:spcBef>
                <a:spcPts val="600"/>
              </a:spcBef>
            </a:pPr>
            <a:r>
              <a:rPr lang="pt-BR" altLang="en-US" sz="1700"/>
              <a:t>Significância: p &lt; 0,05.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Resultados e discussão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Um bloco por capítulo: fenômeno → mecanismo → intervenção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Resultados · Capítulo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Dieta hiperlipídica eleva o TG hepático: 1,8 vez o controle em 12 semanas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4114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2000" b="1">
                <a:solidFill>
                  <a:schemeClr val="accent1"/>
                </a:solidFill>
              </a:rPr>
              <a:t>Principais achados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pt-BR" altLang="en-US" sz="1800"/>
              <a:t>Na semana 12: 33,1 ± 3,4 mg/g no grupo HFD contra 18,2 ± 2,1 mg/g no controle (p &lt; 0,001).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pt-BR" altLang="en-US" sz="1800"/>
              <a:t>A diferença é significativa desde a semana 8.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pt-BR" altLang="en-US" sz="1800"/>
              <a:t>O Oil Red O mostra mais gotículas de lipídio nos hepatócitos (Figura 2.3 da dissertação).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4892040" y="1645920"/>
          <a:ext cx="6748272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92040" y="5742432"/>
            <a:ext cx="674827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>
                <a:solidFill>
                  <a:srgbClr val="5F6B78"/>
                </a:solidFill>
              </a:rPr>
              <a:t>Figura 2.2 – TG hepático por semana (dados fictícios; média ± DP; n = 10)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0" y="6071616"/>
            <a:ext cx="674827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Botão direito → “Editar dados”, ou refaça no SciVis.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SciVis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Resultados · Capítulo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A disbiose vem acompanhada de mais ácidos biliares conjugados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>
                <a:solidFill>
                  <a:srgbClr val="5F6B78"/>
                </a:solidFill>
              </a:rPr>
              <a:t>Figura 3.1 – Composição da microbiota por filo (dados fictícios)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6324447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324447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>
                <a:solidFill>
                  <a:srgbClr val="5F6B78"/>
                </a:solidFill>
              </a:rPr>
              <a:t>Figura 3.2 – Ácidos biliares conjugados no soro (dados fictícios; média ± DP)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486400"/>
            <a:ext cx="11094415" cy="6583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5486400"/>
            <a:ext cx="82296" cy="6583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914400" y="5486400"/>
            <a:ext cx="10545775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chemeClr val="accent2"/>
                </a:solidFill>
              </a:rPr>
              <a:t>Em resumo  </a:t>
            </a:r>
            <a:r>
              <a:rPr lang="pt-BR" altLang="en-US" sz="1800"/>
              <a:t>Mais Firmicutes, menos Bacteroidetes; conjugados de 21% para 38%.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Resultados · Capítulo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400"/>
              <a:t>Restaurar o FXR reverte em parte o acúmulo de lipídios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920149" y="1691640"/>
            <a:ext cx="5657782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Figura 4.5 – Modelo proposto: eixo microbiota–ácidos biliares–FXR no fígado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 sz="1700" b="1">
                <a:solidFill>
                  <a:schemeClr val="accent1"/>
                </a:solidFill>
              </a:rPr>
              <a:t>Agonista de FXR</a:t>
            </a:r>
          </a:p>
          <a:p>
            <a:pPr eaLnBrk="1" hangingPunct="1"/>
            <a:r>
              <a:rPr lang="pt-BR" altLang="en-US" sz="1700"/>
              <a:t>SHP se recupera, SREBP-1c cai e o TG hepático diminui cerca de 32%.</a:t>
            </a:r>
          </a:p>
          <a:p>
            <a:pPr eaLnBrk="1" hangingPunct="1">
              <a:spcBef>
                <a:spcPts val="1400"/>
              </a:spcBef>
            </a:pPr>
            <a:r>
              <a:rPr lang="pt-BR" altLang="en-US" sz="1700" b="1">
                <a:solidFill>
                  <a:schemeClr val="accent1"/>
                </a:solidFill>
              </a:rPr>
              <a:t>Transplante fecal</a:t>
            </a:r>
          </a:p>
          <a:p>
            <a:pPr eaLnBrk="1" hangingPunct="1"/>
            <a:r>
              <a:rPr lang="pt-BR" altLang="en-US" sz="1700"/>
              <a:t>Camundongos com ração padrão que recebem microbiota de animais HFD reproduzem o perfil biliar e a esteatose.</a:t>
            </a:r>
          </a:p>
          <a:p>
            <a:pPr eaLnBrk="1" hangingPunct="1">
              <a:spcBef>
                <a:spcPts val="1400"/>
              </a:spcBef>
            </a:pPr>
            <a:r>
              <a:rPr lang="pt-BR" altLang="en-US" sz="1700" b="1">
                <a:solidFill>
                  <a:schemeClr val="accent2"/>
                </a:solidFill>
              </a:rPr>
              <a:t>Conclusão</a:t>
            </a:r>
          </a:p>
          <a:p>
            <a:pPr eaLnBrk="1" hangingPunct="1"/>
            <a:r>
              <a:rPr lang="pt-BR" altLang="en-US" sz="1700"/>
              <a:t>O eixo microbiota–ácidos biliares–FXR é um elo central da esteatose por dieta.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Modelo neste estilo, com o prompt já preenchido.</a:t>
            </a:r>
            <a:r>
              <a:rPr lang="pt-BR" altLang="en-US" sz="1200" b="1">
                <a:solidFill>
                  <a:schemeClr val="accent1"/>
                </a:solidFill>
                <a:hlinkClick r:id="rId3"/>
              </a:rPr>
              <a:t>  Abrir no SciDraw AI →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03 Resultados e discussão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800"/>
              <a:t>Síntese: os três objetivos foram respondidos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83973"/>
                <a:gridCol w="4655692"/>
                <a:gridCol w="3268890"/>
                <a:gridCol w="148585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Objetivo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Principal achado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Evidência-chave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Capítulo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Específico 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 dieta hiperlipídica altera a microbiota e o perfil de ácidos biliares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16S rRNA; metabolômica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2 e 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Específico 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Mais conjugados se associam a menor sinalização FXR–SHP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qPCR, Western blot, correlação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3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Específico 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Agonista de FXR e transplante fecal confirmam o papel causal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Intervenção; TMF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4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868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868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 b="1">
                <a:solidFill>
                  <a:schemeClr val="accent1"/>
                </a:solidFill>
              </a:rPr>
              <a:t>Em uma frase  </a:t>
            </a:r>
            <a:r>
              <a:rPr lang="pt-BR" altLang="en-US" sz="1800"/>
              <a:t>Disbiose → mais ácidos biliares conjugados → menos FXR no fígado → mais síntese de lipídios.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Conclusões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Contribuições, limitações e próximos passos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04 Conclusões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Contribuições do trabalho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Abordagem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1800"/>
              <a:t>Estuda a cadeia completa microbiota–ácidos biliares–FXR, e não um elo isolado.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Métodos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1800"/>
              <a:t>Une 16S, metabolômica de ácidos biliares e transplante fecal para ir da associação à causalidade.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100" b="1"/>
              <a:t>Aplicação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pt-BR" altLang="en-US" sz="1800"/>
              <a:t>Aponta a sinalização FXR como alvo para a esteatose ligada à dieta.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04 Conclusões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Conclusões, limitações e perspectivas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10192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10192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5532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1"/>
                </a:solidFill>
              </a:rPr>
              <a:t>Conclusões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553288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800">
                <a:solidFill>
                  <a:schemeClr val="dk1"/>
                </a:solidFill>
              </a:rPr>
              <a:t>1. A dieta hiperlipídica induz disbiose e altera o perfil de ácidos biliares.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pt-BR" altLang="en-US" sz="1800">
                <a:solidFill>
                  <a:schemeClr val="dk1"/>
                </a:solidFill>
              </a:rPr>
              <a:t>2. Mais ácidos biliares conjugados se associam a menor sinalização FXR–SHP no fígado.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pt-BR" altLang="en-US" sz="1800">
                <a:solidFill>
                  <a:schemeClr val="dk1"/>
                </a:solidFill>
              </a:rPr>
              <a:t>3. Restaurar o FXR reverte em parte o acúmulo de lipídios causado pela dieta.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70608" y="1737360"/>
            <a:ext cx="4672446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970608" y="1737360"/>
            <a:ext cx="4672446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244928" y="1965960"/>
            <a:ext cx="412380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000" b="1">
                <a:solidFill>
                  <a:schemeClr val="accent4"/>
                </a:solidFill>
              </a:rPr>
              <a:t>Limitações e perspectivas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44928" y="2514600"/>
            <a:ext cx="4123806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Só machos: falta avaliar diferenças entre sexos.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700">
                <a:solidFill>
                  <a:schemeClr val="dk1"/>
                </a:solidFill>
              </a:rPr>
              <a:t>Ainda sem validação em amostras humanas.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pt-BR" altLang="en-US" sz="1700">
                <a:solidFill>
                  <a:schemeClr val="dk1"/>
                </a:solidFill>
              </a:rPr>
              <a:t>As cepas responsáveis não foram identificadas.</a:t>
            </a:r>
          </a:p>
          <a:p>
            <a:pPr eaLnBrk="1" hangingPunct="1">
              <a:lnSpc>
                <a:spcPct val="130000"/>
              </a:lnSpc>
              <a:spcBef>
                <a:spcPts val="1600"/>
              </a:spcBef>
            </a:pPr>
            <a:r>
              <a:rPr lang="pt-BR" altLang="en-US" sz="1700" b="1">
                <a:solidFill>
                  <a:schemeClr val="dk1"/>
                </a:solidFill>
              </a:rPr>
              <a:t>Próximo passo: </a:t>
            </a:r>
            <a:r>
              <a:rPr lang="pt-BR" altLang="en-US" sz="1700">
                <a:solidFill>
                  <a:schemeClr val="dk1"/>
                </a:solidFill>
              </a:rPr>
              <a:t>coorte clínica e colonização com cepas isoladas.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05 Produção no período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Produção científica durante o mestrado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16308"/>
                <a:gridCol w="7261798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Tipo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Referência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Situação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Artigo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TAL, F.; SOUZA, B. Título do artigo. Nome do Periódico, v. X, n. X, p. X–X, 2026.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Publicado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Artigo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TAL, F. et al. Título do artigo. Nome do Periódico.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Em revisão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Evento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Congresso XX, 2025 – apresentação de pôster (resumo publicado nos anais)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2025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Projeto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Participação em projeto FAPESP (processo nº XXXX/XXXXX-X)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Em andamento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Prêmio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Menção honrosa – Congresso XX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2025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Agradecimentos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Agradecimentos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>
                <a:solidFill>
                  <a:schemeClr val="accent1"/>
                </a:solidFill>
              </a:rPr>
              <a:t>Orientação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À Profa. Dra. Beltrana Souza e ao Prof. Dr. Ciclano Lima, pela orientação e confiança.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>
                <a:solidFill>
                  <a:schemeClr val="accent2"/>
                </a:solidFill>
              </a:rPr>
              <a:t>Banca examinadora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Aos membros da banca, pela leitura cuidadosa e pelas contribuições a este trabalho.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>
                <a:solidFill>
                  <a:schemeClr val="accent3"/>
                </a:solidFill>
              </a:rPr>
              <a:t>Grupo e família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700">
                <a:solidFill>
                  <a:schemeClr val="dk1"/>
                </a:solidFill>
              </a:rPr>
              <a:t>Aos colegas do laboratório, pelo apoio nos experimentos, e à minha família.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900" b="1">
                <a:solidFill>
                  <a:schemeClr val="accent4"/>
                </a:solidFill>
              </a:rPr>
              <a:t>Fomento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1600">
                <a:solidFill>
                  <a:schemeClr val="dk1"/>
                </a:solidFill>
              </a:rPr>
              <a:t>O presente trabalho foi realizado com apoio da CAPES – Código de Financiamento 001; e da FAPESP (processo nº XXXX/XXXXX-X).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Obrigado(a) pela atenção!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Fulana de Tal  |  fulana.tal@universidade.br  |  Orientadora: Profa. Dra. Beltrana Souza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Slide de apoio · oculto; abra pelo número se perguntarem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Arguição: perguntas prováveis e respostas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30899"/>
                <a:gridCol w="5345490"/>
                <a:gridCol w="211802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Pergunta provável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Pontos da resposta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rgbClr val="FFFFFF"/>
                          </a:solidFill>
                        </a:rPr>
                        <a:t>Onde está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Por que o FXR e não o TGR5?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O FXR é muito expresso no fígado e regula diretamente a via SHP–SREBP-1c; o TGR5 fica como perspectiva.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Slide 14; Fig. 3.6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Como o TMF descarta o efeito da dieta?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Receptores com ração padrão e grupo que recebeu microbiota de controles.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Seção 4.2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n = 10 por grupo basta?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Cálculo amostral com o efeito do piloto: poder acima de 80%.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Apêndice 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 b="1">
                          <a:solidFill>
                            <a:schemeClr val="dk1"/>
                          </a:solidFill>
                        </a:rPr>
                        <a:t>Por que só machos?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Evitar o efeito do ciclo estral sobre os ácidos biliares; está nas limitações.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1500">
                          <a:solidFill>
                            <a:schemeClr val="dk1"/>
                          </a:solidFill>
                        </a:rPr>
                        <a:t>Slide 18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Slide de apoio · dados complementares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2800"/>
              <a:t>Dados complementares: gêneros com diferença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en-US" sz="1700"/>
              <a:t>Dados que a banca pode pedir, mas que não entraram na apresentação.</a:t>
            </a:r>
          </a:p>
          <a:p>
            <a:pPr eaLnBrk="1" hangingPunct="1">
              <a:spcBef>
                <a:spcPts val="1400"/>
              </a:spcBef>
            </a:pPr>
            <a:r>
              <a:rPr lang="pt-BR" altLang="en-US" sz="1700">
                <a:solidFill>
                  <a:srgbClr val="5F6B78"/>
                </a:solidFill>
              </a:rPr>
              <a:t>Exemplos: </a:t>
            </a:r>
            <a:r>
              <a:rPr lang="pt-BR" altLang="en-US" sz="1700"/>
              <a:t>diferenças por gênero, estatística complementar, imagens originais.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pt-BR" altLang="en-US"/>
              <a:t>Figura S1 – [Legenda]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pt-BR" altLang="en-US"/>
              <a:t>Universidade XX · Defesa de dissertação de mestrado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pt-B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1200" b="1">
                <a:solidFill>
                  <a:schemeClr val="accent2"/>
                </a:solidFill>
              </a:rPr>
              <a:t>✦ </a:t>
            </a:r>
            <a:r>
              <a:rPr lang="pt-BR" altLang="en-US" sz="1200">
                <a:solidFill>
                  <a:srgbClr val="5F6B78"/>
                </a:solidFill>
              </a:rPr>
              <a:t>Sem figura? Descreva o que quer e gere a imagem.</a:t>
            </a:r>
            <a:r>
              <a:rPr lang="pt-BR" altLang="en-US" sz="1200" b="1">
                <a:solidFill>
                  <a:schemeClr val="accent1"/>
                </a:solidFill>
                <a:hlinkClick r:id="rId2"/>
              </a:rPr>
              <a:t>  Abrir no SciDraw AI →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para defesa · SciDraw AI</dc:title>
  <dc:subject>Defesa de dissertação ou tese (versão exemplo)</dc:subject>
  <dc:creator>SciDraw AI</dc:creator>
  <cp:keywords>SciDraw AI; defesa de dissertação; defesa de tese; banca examinadora; modelo de slides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