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20 segundos: nome, programa, orientação e título. Na qualificação o título ainda pode mudar, e muitas sugestões da banca começam por ele.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slide de instruções está oculto na apresentação; pode ser excluído depois de lido.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20 segundos: passe pelo roteiro e leia em voz alta a pergunta à direita.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no contexto, diga por que os métodos atuais não bastam; na justificativa, uma frase científica e uma aplicada.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1,5 minuto: para cada abordagem, “o que já faz, o que falta”; termine na lacuna, que leva à sua pergunta.</a:t>
            </a:r>
          </a:p>
          <a:p>
            <a:r>
              <a:t>[Dica] Acrescente “Autor et al., ano” dos trabalhos-chave; as referências completas ficam no slide de referências.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hipótese e objetivo geral em uma frase cada; os três objetivos específicos seguem a lógica dados → modelo → aplicação.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é onde a banca mais pergunta. Para cada desafio, saiba dizer como pretende resolvê-lo.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1,5 minuto, é o slide central da qualificação: percorra as etapas da esquerda para a direita, dizendo o que entra e o que sai de cada uma.</a:t>
            </a:r>
          </a:p>
          <a:p>
            <a:r>
              <a:t>[Prompt da figura] A figura de exemplo foi gerada com o prompt abaixo. O link sob a figura já o preenche; troque pelo conteúdo do seu projeto:</a:t>
            </a:r>
          </a:p>
          <a:p>
            <a:r>
              <a:t>Desenhe um "fluxograma metodológico" para um exame de qualificação, em layout horizontal da esquerda para a direita, fundo branco, estilo vetorial plano, em azul-escuro, verde-azulado e âmbar. À esquerda, uma caixa com "Pergunta: como prever a lâmina de alagamento urbano com 1 hora de antecedência?". No centro, três módulos em sequência, cada um com o nome da etapa acima, o conteúdo na metade de cima da caixa e o método na metade de baixo: ① etapa "Dados" — "Fusão de dados multifonte", método "Chuva por radar, rede de drenagem, relevo"; ② etapa "Modelo" — "Modelo de previsão espaço-temporal", método "Rede neural em grafos + restrições físicas"; ③ etapa "Validação" — "Aplicação e validação", método "Bairros-piloto e limiares de alerta". Setas azul-escuras para a direita ligam os módulos; à direita, uma caixa com "Resultado esperado: sistema de previsão e alerta de alagamentos". Textos grandes e nítidos, cada rótulo uma única vez, em português do Brasil; não escreva título na figura.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de onde vêm os dados, com o que o modelo será comparado e que métricas dizem se ele é bom.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mostre o que já está pronto. Mesmo que seja só o fluxo de dados funcionando, convence mais do que falar de viabilidade em abstrato.</a:t>
            </a:r>
          </a:p>
          <a:p>
            <a:r>
              <a:t>[Dica] Na qualificação a banca também confere créditos e prazos: vale citar disciplinas concluídas e o estágio docência, se o programa exigir.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45 segundos: cada ponto de viabilidade precisa de um fato concreto; “o grupo tem boas condições” não convence.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na qualificação são contribuições “esperadas”. Diga o que há de novo em relação aos métodos atuais, sem exagerar.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45 segundos. O cronograma é feito de formas editáveis: arraste as pontas das barras para mudar datas. A linha vermelha marca o dia da qualificação.</a:t>
            </a:r>
          </a:p>
          <a:p>
            <a:r>
              <a:t>[Dica] Deixe folga para a revisão do artigo e para as correções pedidas pela banca; a banca confere se a defesa cabe no prazo regimental do curso.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30 segundos: produtos verificáveis e quantificáveis, de acordo com as exigências do programa para a titulação.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Não precisa comentar; 3 segundos na tela. A lista completa está no texto de qualificação.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Fique neste slide durante a arguição. Anote as sugestões na hora e, depois, organize-as numa lista de ajustes para a orientação.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Oculto. Prepare antes as perguntas prováveis da banca e pule para o slide certo ao responder.</a:t>
            </a:r>
          </a:p>
          <a:p/>
          <a:p>
            <a:r>
              <a:t>Modelos científicos SciDraw AI · sci-draw.com · Versão exemplo: o projeto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Defesa de dissertação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do trabalho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da seção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em largura to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 com conta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Artigo / página do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texto mestre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pt-B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pt-BR/ai-drawing?prompt=proposal-roadmap&amp;utm_source=template&amp;utm_medium=pptx&amp;utm_campaign=thesis-proposal-pt-BR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pt-BR/sci-vis?utm_source=template&amp;utm_medium=pptx&amp;utm_campaign=thesis-proposal-pt-BR&amp;utm_content=pilot" TargetMode="Externa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Exame de qualificação · Mestrado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Previsão de curto prazo da lâmina de alagamento urbano com redes neurais em grafos e restrições físicas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00200" algn="l"/>
                <a:tab pos="5577840" algn="l"/>
                <a:tab pos="7178040" algn="l"/>
              </a:tabLst>
            </a:pPr>
            <a:r>
              <a:rPr lang="pt-BR" altLang="en-US">
                <a:solidFill>
                  <a:srgbClr val="5F6B78"/>
                </a:solidFill>
              </a:rPr>
              <a:t>Discente</a:t>
            </a:r>
            <a:r>
              <a:rPr lang="pt-BR" altLang="en-US"/>
              <a:t>	Fulano de Tal	</a:t>
            </a:r>
            <a:r>
              <a:rPr lang="pt-BR" altLang="en-US">
                <a:solidFill>
                  <a:srgbClr val="5F6B78"/>
                </a:solidFill>
              </a:rPr>
              <a:t>Orientadora</a:t>
            </a:r>
            <a:r>
              <a:rPr lang="pt-BR" altLang="en-US"/>
              <a:t>	Profa. Dra. Beltrana Souza</a:t>
            </a:r>
          </a:p>
          <a:p>
            <a:pPr eaLnBrk="1" hangingPunct="1">
              <a:tabLst>
                <a:tab pos="1600200" algn="l"/>
                <a:tab pos="5577840" algn="l"/>
                <a:tab pos="7178040" algn="l"/>
              </a:tabLst>
            </a:pPr>
            <a:r>
              <a:rPr lang="pt-BR" altLang="en-US">
                <a:solidFill>
                  <a:srgbClr val="5F6B78"/>
                </a:solidFill>
              </a:rPr>
              <a:t>Programa</a:t>
            </a:r>
            <a:r>
              <a:rPr lang="pt-BR" altLang="en-US"/>
              <a:t>	PPG em Engenharia Civil	</a:t>
            </a:r>
            <a:r>
              <a:rPr lang="pt-BR" altLang="en-US">
                <a:solidFill>
                  <a:srgbClr val="5F6B78"/>
                </a:solidFill>
              </a:rPr>
              <a:t>Área</a:t>
            </a:r>
            <a:r>
              <a:rPr lang="pt-BR" altLang="en-US"/>
              <a:t>	Recursos Hídricos</a:t>
            </a:r>
          </a:p>
          <a:p>
            <a:pPr eaLnBrk="1" hangingPunct="1">
              <a:tabLst>
                <a:tab pos="1600200" algn="l"/>
                <a:tab pos="5577840" algn="l"/>
                <a:tab pos="7178040" algn="l"/>
              </a:tabLst>
            </a:pPr>
            <a:r>
              <a:rPr lang="pt-BR" altLang="en-US">
                <a:solidFill>
                  <a:srgbClr val="5F6B78"/>
                </a:solidFill>
              </a:rPr>
              <a:t>Data</a:t>
            </a:r>
            <a:r>
              <a:rPr lang="pt-BR" altLang="en-US"/>
              <a:t>	setembro de 2026 · ingresso em março de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Instruções · este slide fica oculto na apresentação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Como usar este modelo na qualificação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1  Tempo e foco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Em geral 20–30 min + arguição. Foque em o que, como e se dá para fazer no prazo; não gaste metade do tempo na revisão.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2"/>
                </a:solidFill>
              </a:rPr>
              <a:t>2  Igual ao texto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Objetivos, métodos e cronograma devem bater com o texto de qualificação enviado à banca: ela lê os dois lado a lado.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3"/>
                </a:solidFill>
              </a:rPr>
              <a:t>3  Mostre o que já tem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Resultados preliminares (dados, código, um primeiro modelo) convencem mais do que “o laboratório tem boas condições”.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6"/>
                </a:solidFill>
              </a:rPr>
              <a:t>4  Figuras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O fluxograma pode ser substituído; o link sob as figuras abre o SciDraw AI com o prompt pronto.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 b="1"/>
              <a:t>Regimento  </a:t>
            </a:r>
            <a:r>
              <a:rPr lang="pt-BR" altLang="en-US" sz="1400">
                <a:solidFill>
                  <a:srgbClr val="5F6B78"/>
                </a:solidFill>
              </a:rPr>
              <a:t>Prazo, formato e composição da banca variam por programa: confira o regimento antes de montar a apresentação.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ROTEIRO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Roteiro da apresentação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Introdução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Contexto, justificativa e estado da arte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Pergunta e objetivos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O que será investigado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Metodologia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Como será feito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Resultados preliminares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O que já foi feito e é viável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Cronograma e produtos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Até a defesa, o que será entregue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2000" b="1">
                <a:solidFill>
                  <a:schemeClr val="accent1"/>
                </a:solidFill>
              </a:rPr>
              <a:t>Pergunta de pesquisa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pt-BR" altLang="en-US" sz="2000"/>
              <a:t>É possível prever, com 1 hora de antecedência e boa precisão, a lâmina de alagamento em cada bairro da cidade?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pt-BR" altLang="en-US" sz="1400">
                <a:solidFill>
                  <a:srgbClr val="5F6B78"/>
                </a:solidFill>
              </a:rPr>
              <a:t>Na qualificação, a banca quer saber: a pergunta é clara? O plano é viável no prazo?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 Introdução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Contexto e justificativa: o alerta de alagamento precisa de antecedência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1"/>
                </a:solidFill>
              </a:rPr>
              <a:t>Contexto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Chuvas extremas são cada vez mais comuns, e os alagamentos param a cidade todo verão.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700">
                <a:solidFill>
                  <a:schemeClr val="dk1"/>
                </a:solidFill>
              </a:rPr>
              <a:t>Modelos hidrodinâmicos são precisos, mas lentos demais para o alerta em tempo real.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700">
                <a:solidFill>
                  <a:schemeClr val="dk1"/>
                </a:solidFill>
              </a:rPr>
              <a:t>Modelos só de dados são rápidos, mas “desobedecem” à física nos extremos.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2"/>
                </a:solidFill>
              </a:rPr>
              <a:t>Justificativa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 b="1">
                <a:solidFill>
                  <a:schemeClr val="accent2"/>
                </a:solidFill>
              </a:rPr>
              <a:t>Científica  </a:t>
            </a:r>
            <a:r>
              <a:rPr lang="pt-BR" altLang="en-US" sz="1700">
                <a:solidFill>
                  <a:schemeClr val="dk1"/>
                </a:solidFill>
              </a:rPr>
              <a:t>unir restrições físicas e aprendizado profundo na previsão de cheias urbanas.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pt-BR" altLang="en-US" sz="1700" b="1">
                <a:solidFill>
                  <a:schemeClr val="accent2"/>
                </a:solidFill>
              </a:rPr>
              <a:t>Aplicada  </a:t>
            </a:r>
            <a:r>
              <a:rPr lang="pt-BR" altLang="en-US" sz="1700">
                <a:solidFill>
                  <a:schemeClr val="dk1"/>
                </a:solidFill>
              </a:rPr>
              <a:t>dar à Defesa Civil alertas por bairro com 1 hora de antecedência.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Em uma frase  </a:t>
            </a:r>
            <a:r>
              <a:rPr lang="pt-BR" altLang="en-US" sz="1800"/>
              <a:t>falta um método de previsão de alagamentos que seja rápido e respeite a física.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 Introdução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Estado da arte: precisão e velocidade ainda não andam juntas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21457"/>
                <a:gridCol w="4437766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Abordagem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Trabalhos e avanços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Lacunas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Modelos hidrodinâmicos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SWMM e modelos 2D de águas rasas, muito usados em drenagem urbana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Custo computacional alto; difícil prever em tempo real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Modelos de dados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LSTM e CNN com bons resultados na previsão de nível em estações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Ignoram a relação espacial; extrapolam mal em eventos extremos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Redes em grafos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Aplicadas a tráfego e a vazões em redes de rios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Pouco usadas em alagamento urbano; sem restrições físicas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A86F10"/>
                </a:solidFill>
              </a:rPr>
              <a:t>Lacuna  </a:t>
            </a:r>
            <a:r>
              <a:rPr lang="pt-BR" altLang="en-US" sz="1800"/>
              <a:t>Não há método por bairro que responda em minutos e continue fisicamente coerente em chuvas extremas.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 Pergunta e objetivos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Hipótese e objetivos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691640"/>
            <a:ext cx="11094415" cy="960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691640"/>
            <a:ext cx="10271455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 b="1">
                <a:solidFill>
                  <a:srgbClr val="F2C66D"/>
                </a:solidFill>
              </a:rPr>
              <a:t>Hipótese  </a:t>
            </a:r>
            <a:r>
              <a:rPr lang="pt-BR" altLang="en-US" sz="1700">
                <a:solidFill>
                  <a:srgbClr val="FFFFFF"/>
                </a:solidFill>
              </a:rPr>
              <a:t>uma rede neural em grafos com restrição de conservação de massa prevê a lâmina de alagamento com 1 h de antecedência, com erro próximo ao do modelo hidrodinâmico.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2761488"/>
            <a:ext cx="110944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Objetivo geral  </a:t>
            </a:r>
            <a:r>
              <a:rPr lang="pt-BR" altLang="en-US" sz="1700"/>
              <a:t>desenvolver um modelo de previsão de alagamentos por bairro, rápido e fisicamente coerente.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337560"/>
            <a:ext cx="3484778" cy="2697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548640" y="33375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22959" y="35661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1. Integrar os dados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4114800"/>
            <a:ext cx="2936138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Unir chuva de radar, rede de drenagem e relevo num grafo da drenagem urbana.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3458" y="3337560"/>
            <a:ext cx="3484778" cy="2697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4353458" y="33375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4627778" y="35661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2"/>
                </a:solidFill>
              </a:rPr>
              <a:t>2. Construir o modelo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7778" y="4114800"/>
            <a:ext cx="2936138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Criar a rede em grafos com conservação de massa e prever a lâmina em cada nó.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58276" y="3337560"/>
            <a:ext cx="3484778" cy="2697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8158276" y="33375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8432596" y="35661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3"/>
                </a:solidFill>
              </a:rPr>
              <a:t>3. Aplicar e validar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32596" y="4114800"/>
            <a:ext cx="2936138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Testar em bairros-piloto e definir limiares de alerta por nível.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 Pergunta e objetivos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Principais desafios do projeto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/>
              <a:t>Como representar a rede de drenagem e a superfície como um grafo?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>
                <a:solidFill>
                  <a:srgbClr val="5F6B78"/>
                </a:solidFill>
              </a:rPr>
              <a:t>A definição de nós e arestas decide se o modelo aprende o caminho da água.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/>
              <a:t>Como colocar a física dentro da rede?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>
                <a:solidFill>
                  <a:srgbClr val="5F6B78"/>
                </a:solidFill>
              </a:rPr>
              <a:t>Um termo de conservação de massa na função de perda evita “água que surge do nada”.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/>
              <a:t>E se houver poucos eventos extremos?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>
                <a:solidFill>
                  <a:srgbClr val="5F6B78"/>
                </a:solidFill>
              </a:rPr>
              <a:t>Gerar cenários sintéticos com o modelo hidrodinâmico para ampliar o treino.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Metodologia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Fluxograma metodológico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11094415" cy="245940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379646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2"/>
                </a:solidFill>
              </a:rPr>
              <a:t>Etapa 1 · Dados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791126"/>
            <a:ext cx="3484778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500"/>
              <a:t>Reunir radar, drenagem e relevo de 2018 a 2025 e montar o grafo da drenagem.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379646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Etapa 2 · Modelo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4791126"/>
            <a:ext cx="3484778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500"/>
              <a:t>Treinar a rede em grafos com conservação de massa; comparar com LSTM e o modelo hidrodinâmico.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379646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rgbClr val="A86F10"/>
                </a:solidFill>
              </a:rPr>
              <a:t>Etapa 3 · Validação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4791126"/>
            <a:ext cx="3484778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500"/>
              <a:t>Medir precisão com 1 h de antecedência e tempo de cálculo nos bairros-piloto.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Gere o fluxograma no SciDraw AI com o prompt pronto, ou troque a imagem (botão direito → Alterar imagem).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SciDraw AI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Metodologia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Dados, modelos e métricas de avaliação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chemeClr val="accent1"/>
                </a:solidFill>
              </a:rPr>
              <a:t>Dados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Chuva de radar: 1 km × 1 km, a cada 6 min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Rede de drenagem: cerca de 3000 nós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Pontos de alagamento medidos (Defesa Civil de XX)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chemeClr val="accent2"/>
                </a:solidFill>
              </a:rPr>
              <a:t>Modelos comparados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Proposto: rede em grafos com restrição física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Referência 1: LSTM por estação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Referência 2: modelo hidrodinâmico 2D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rgbClr val="A86F10"/>
                </a:solidFill>
              </a:rPr>
              <a:t>Métricas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Lâmina: RMSE e NSE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Área alagada: taxa de acerto e de falso alarme</a:t>
            </a:r>
          </a:p>
          <a:p>
            <a:pPr eaLnBrk="1" hangingPunct="1" lvl="1">
              <a:spcBef>
                <a:spcPts val="1000"/>
              </a:spcBef>
            </a:pPr>
            <a:r>
              <a:rPr lang="pt-BR" altLang="en-US" sz="1700"/>
              <a:t>Tempo de cálculo (s) por previsão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Resultados preliminares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Resultados preliminares: o pré-processamento já funciona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1700" b="1">
                <a:solidFill>
                  <a:schemeClr val="accent2"/>
                </a:solidFill>
              </a:rPr>
              <a:t>Já feito</a:t>
            </a:r>
          </a:p>
          <a:p>
            <a:pPr eaLnBrk="1" hangingPunct="1">
              <a:spcBef>
                <a:spcPts val="200"/>
              </a:spcBef>
            </a:pPr>
            <a:r>
              <a:rPr lang="pt-BR" altLang="en-US" sz="1700"/>
              <a:t>Limpeza dos dados e grafo de 2 sub-bacias de drenagem.</a:t>
            </a:r>
          </a:p>
          <a:p>
            <a:pPr eaLnBrk="1" hangingPunct="1">
              <a:spcBef>
                <a:spcPts val="400"/>
              </a:spcBef>
            </a:pPr>
            <a:r>
              <a:rPr lang="pt-BR" altLang="en-US" sz="1700"/>
              <a:t>Modelo de referência LSTM: RMSE de 0,12 m (dados fictícios).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 b="1">
                <a:solidFill>
                  <a:schemeClr val="accent1"/>
                </a:solidFill>
              </a:rPr>
              <a:t>Disciplinas</a:t>
            </a:r>
          </a:p>
          <a:p>
            <a:pPr eaLnBrk="1" hangingPunct="1">
              <a:spcBef>
                <a:spcPts val="200"/>
              </a:spcBef>
            </a:pPr>
            <a:r>
              <a:rPr lang="pt-BR" altLang="en-US" sz="1700"/>
              <a:t>Créditos obrigatórios concluídos; estágio docência em 2026.1.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 b="1">
                <a:solidFill>
                  <a:schemeClr val="accent1"/>
                </a:solidFill>
              </a:rPr>
              <a:t>Experiência</a:t>
            </a:r>
          </a:p>
          <a:p>
            <a:pPr eaLnBrk="1" hangingPunct="1">
              <a:spcBef>
                <a:spcPts val="200"/>
              </a:spcBef>
            </a:pPr>
            <a:r>
              <a:rPr lang="pt-BR" altLang="en-US" sz="1700"/>
              <a:t>Participação no projeto de alerta de alagamentos da orientadora; modelagem no SWMM.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Figura – Resultado preliminar ou dados do piloto (insira a sua figura)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Gráficos dos dados preliminares podem ser feitos no SciVis.</a:t>
            </a:r>
            <a:r>
              <a:rPr lang="pt-BR" altLang="en-US" sz="1200" b="1">
                <a:solidFill>
                  <a:schemeClr val="accent1"/>
                </a:solidFill>
                <a:hlinkClick r:id="rId2"/>
              </a:rPr>
              <a:t>  Abrir no SciVis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Resultados preliminares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Viabilidade e riscos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1"/>
                </a:solidFill>
              </a:rPr>
              <a:t>Teórica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700"/>
              <a:t>Redes em grafos já foram validadas em tráfego e em vazões de rios; o caminho metodológico é conhecido.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2"/>
                </a:solidFill>
              </a:rPr>
              <a:t>Dados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700"/>
              <a:t>Acordo de cooperação com a Defesa Civil de XX já assinado; os dados chegam no prazo.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3"/>
                </a:solidFill>
              </a:rPr>
              <a:t>Infraestrutura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700"/>
              <a:t>O grupo tem servidor com GPU e licença do modelo hidrodinâmico; a orientadora atua em hidrologia urbana.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5F6B78"/>
                </a:solidFill>
              </a:rPr>
              <a:t>Plano B  </a:t>
            </a:r>
            <a:r>
              <a:rPr lang="pt-BR" altLang="en-US" sz="1800"/>
              <a:t>se os dados atrasarem, o modelo é desenvolvido com radar público e cenários sintéticos.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Resultados preliminares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Contribuições esperadas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200" b="1"/>
              <a:t>Metodológica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520440"/>
            <a:ext cx="46328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800"/>
              <a:t>Incluir a conservação de massa no treino da rede em grafos, para previsões coerentes em chuvas extremas.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200" b="1"/>
              <a:t>Aplicada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520440"/>
            <a:ext cx="46328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800"/>
              <a:t>Reduzir de dezenas de minutos para menos de um minuto a previsão por bairro, viabilizando o alerta em tempo real.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Diferencial  </a:t>
            </a:r>
            <a:r>
              <a:rPr lang="pt-BR" altLang="en-US" sz="1800"/>
              <a:t>os trabalhos com redes em grafos para alagamento são só de dados; aqui a física entra na função de perda.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05 Cronograma e produtos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Cronograma até a defesa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4297679" y="1691640"/>
            <a:ext cx="14690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400" b="1">
                <a:solidFill>
                  <a:srgbClr val="5F6B78"/>
                </a:solidFill>
              </a:rPr>
              <a:t>2025.1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97679" y="2084831"/>
            <a:ext cx="9144" cy="3419856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766755" y="1691640"/>
            <a:ext cx="14690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400" b="1">
                <a:solidFill>
                  <a:srgbClr val="5F6B78"/>
                </a:solidFill>
              </a:rPr>
              <a:t>2025.2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66755" y="2084831"/>
            <a:ext cx="9144" cy="3419856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235830" y="1691640"/>
            <a:ext cx="14690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400" b="1">
                <a:solidFill>
                  <a:srgbClr val="5F6B78"/>
                </a:solidFill>
              </a:rPr>
              <a:t>2026.1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35830" y="2084831"/>
            <a:ext cx="9144" cy="3419856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8704905" y="1691640"/>
            <a:ext cx="14690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400" b="1">
                <a:solidFill>
                  <a:srgbClr val="5F6B78"/>
                </a:solidFill>
              </a:rPr>
              <a:t>2026.2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04905" y="2084831"/>
            <a:ext cx="9144" cy="3419856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10173980" y="1691640"/>
            <a:ext cx="14690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400" b="1">
                <a:solidFill>
                  <a:srgbClr val="5F6B78"/>
                </a:solidFill>
              </a:rPr>
              <a:t>2027.1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173980" y="2084831"/>
            <a:ext cx="9144" cy="3419856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548640" y="2112264"/>
            <a:ext cx="11094415" cy="47548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685800" y="2148840"/>
            <a:ext cx="365760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/>
              <a:t>Disciplinas e estágio docência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97679" y="2231136"/>
            <a:ext cx="3231965" cy="23774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685800" y="2624328"/>
            <a:ext cx="365760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/>
              <a:t>Revisão da literatura e dados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738402" y="2706624"/>
            <a:ext cx="3085057" cy="2377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548640" y="3063240"/>
            <a:ext cx="11094415" cy="47548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85800" y="3099816"/>
            <a:ext cx="365760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/>
              <a:t>Grafo e modelo de referência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501292" y="3182112"/>
            <a:ext cx="2497427" cy="2377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TextBox 39"/>
          <p:cNvSpPr txBox="1"/>
          <p:nvPr/>
        </p:nvSpPr>
        <p:spPr>
          <a:xfrm>
            <a:off x="685800" y="3575304"/>
            <a:ext cx="365760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/>
              <a:t>Rede em grafos com restrição física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704905" y="3657600"/>
            <a:ext cx="1028352" cy="23774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548640" y="4014215"/>
            <a:ext cx="11094415" cy="47548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685800" y="4050791"/>
            <a:ext cx="365760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/>
              <a:t>Estudo de caso e limiares de alerta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292535" y="4133087"/>
            <a:ext cx="734537" cy="23774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685800" y="4526280"/>
            <a:ext cx="365760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/>
              <a:t>Artigo: redação e submissão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439442" y="4608576"/>
            <a:ext cx="881445" cy="23774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Rectangle 46"/>
          <p:cNvSpPr/>
          <p:nvPr/>
        </p:nvSpPr>
        <p:spPr>
          <a:xfrm>
            <a:off x="548640" y="4965192"/>
            <a:ext cx="11094415" cy="47548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TextBox 47"/>
          <p:cNvSpPr txBox="1"/>
          <p:nvPr/>
        </p:nvSpPr>
        <p:spPr>
          <a:xfrm>
            <a:off x="685800" y="5001768"/>
            <a:ext cx="365760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/>
              <a:t>Redação da dissertação e defesa</a:t>
            </a:r>
          </a:p>
        </p:txBody>
      </p:sp>
      <p:sp>
        <p:nvSpPr>
          <p:cNvPr id="49" name="Rectangle 48"/>
          <p:cNvSpPr/>
          <p:nvPr/>
        </p:nvSpPr>
        <p:spPr>
          <a:xfrm>
            <a:off x="9586350" y="5084064"/>
            <a:ext cx="881445" cy="23774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9145627" y="2084831"/>
            <a:ext cx="27432" cy="341985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8231227" y="5504688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200" b="1">
                <a:solidFill>
                  <a:schemeClr val="accent5"/>
                </a:solidFill>
              </a:rPr>
              <a:t>hoje: qualificação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Rectangle 52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TextBox 53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A86F10"/>
                </a:solidFill>
              </a:rPr>
              <a:t>Marcos  </a:t>
            </a:r>
            <a:r>
              <a:rPr lang="pt-BR" altLang="en-US" sz="1800"/>
              <a:t>qualificação em set/2026 · defesa em fev/2027 (prazo regimental de 24 meses).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05 Cronograma e produtos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Produtos esperados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1"/>
                </a:solidFill>
              </a:rPr>
              <a:t>Artigo científico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>
                <a:solidFill>
                  <a:schemeClr val="dk1"/>
                </a:solidFill>
              </a:rPr>
              <a:t>1 artigo submetido a periódico Qualis A (ou indexado em JCR/Scopus)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2"/>
                </a:solidFill>
              </a:rPr>
              <a:t>Modelo e código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>
                <a:solidFill>
                  <a:schemeClr val="dk1"/>
                </a:solidFill>
              </a:rPr>
              <a:t>Modelo de previsão de alagamentos com restrição física, em código aberto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3"/>
                </a:solidFill>
              </a:rPr>
              <a:t>Aplicação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>
                <a:solidFill>
                  <a:schemeClr val="dk1"/>
                </a:solidFill>
              </a:rPr>
              <a:t>Demonstração de alerta em bairros-piloto, junto à Defesa Civil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6"/>
                </a:solidFill>
              </a:rPr>
              <a:t>Dissertação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>
                <a:solidFill>
                  <a:schemeClr val="dk1"/>
                </a:solidFill>
              </a:rPr>
              <a:t>Defesa da dissertação de mestrado em fev/2027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Referências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Referências principais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600"/>
              <a:t>SOBRENOME, A.; SOBRENOME, B. Título do artigo. Nome do Periódico, v. X, n. X, p. X–X, ano.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600"/>
              <a:t>SOBRENOME, A.; SOBRENOME, B. Título do artigo. Nome do Periódico, v. X, n. X, p. X–X, ano.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600"/>
              <a:t>SOBRENOME, A.; SOBRENOME, B. Título do artigo. Nome do Periódico, v. X, n. X, p. X–X, ano.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600"/>
              <a:t>SOBRENOME, A.; SOBRENOME, B. Título do artigo. Nome do Periódico, v. X, n. X, p. X–X, ano.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600"/>
              <a:t>SOBRENOME, A.; SOBRENOME, B. Título do artigo. Nome do Periódico, v. X, n. X, p. X–X, ano.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600"/>
              <a:t>SOBRENOME, A.; SOBRENOME, B. Título do artigo. Nome do Periódico, v. X, n. X, p. X–X, ano.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300">
                <a:solidFill>
                  <a:srgbClr val="5F6B78"/>
                </a:solidFill>
              </a:rPr>
              <a:t>No padrão exigido pelo programa (em geral ABNT NBR 6023), em ordem alfabética; até 10 referências-chave bastam.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Obrigado(a) pela atenção!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Sugestões da banca são bem-vindas  ·  Fulano de Tal  |  Orientadora: Profa. Dra. Beltrana Souza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Slide de apoio · oculto; abra pelo número se perguntarem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Arguição: perguntas prováveis e respostas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Exame de qualificação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Pergunta provável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Pontos da resposta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Slide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O escopo não é grande demais?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Limitado a 2 sub-bacias e à previsão de curto prazo (1 h).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Slide 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Os dados estão garantidos?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Acordo de cooperação assinado; radar público como alternativa.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Slide 11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Como entra a restrição física?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Um termo de balanço de massa por nó na função de perda.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Slide 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Qual a vantagem sobre o hidrodinâmico?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Precisão semelhante com cálculo em menos de um minuto.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Slide 12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para exame de qualificação · SciDraw AI</dc:title>
  <dc:subject>Exame de qualificação de mestrado ou doutorado (versão exemplo)</dc:subject>
  <dc:creator>SciDraw AI</dc:creator>
  <cp:keywords>SciDraw AI; exame de qualificação; projeto de pesquisa; fluxograma metodológico; modelo de slides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