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Controle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Semana 4</c:v>
                </c:pt>
                <c:pt idx="1">
                  <c:v>Semana 8</c:v>
                </c:pt>
                <c:pt idx="2">
                  <c:v>Semana 12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Semana 4</c:v>
                </c:pt>
                <c:pt idx="1">
                  <c:v>Semana 8</c:v>
                </c:pt>
                <c:pt idx="2">
                  <c:v>Semana 12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TG hepático 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Controle</c:v>
                </c:pt>
                <c:pt idx="1">
                  <c:v>HFD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Controle</c:v>
                </c:pt>
                <c:pt idx="1">
                  <c:v>HFD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Controle</c:v>
                </c:pt>
                <c:pt idx="1">
                  <c:v>HFD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Outros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Controle</c:v>
                </c:pt>
                <c:pt idx="1">
                  <c:v>HFD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Abundância relativa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Ácidos biliares conjugados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plus>
            <c:min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Controle</c:v>
                </c:pt>
                <c:pt idx="1">
                  <c:v>HFD</c:v>
                </c:pt>
                <c:pt idx="2">
                  <c:v>HFD + agonista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38</c:v>
                </c:pt>
                <c:pt idx="2">
                  <c:v>35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% dos ácidos biliares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Modelo de pôster científico SciDraw AI · layout quatro colunas · A0 vertical (84,1 × 118,9 cm) · paleta azul-marinho</a:t>
            </a:r>
          </a:p>
          <a:p>
            <a:r>
              <a:t>Versão exemplo: pesquisa e dados são fictícios. O slide 2 traz as instruções; imprima só o slide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Defesa de dissertação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Título do trabalho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ória de seçã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Título da seção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+ fig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em largura to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no ícone para inserir uma imagem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Figura X – O que a figura mostra, em uma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ês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Seção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um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Obrigado(a) pela atenção!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erramento com conta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Obrigado(a) pela atenção!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adicionar texto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Artigo / página do grupo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>Clique para editar o texto mestre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pt-B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pt-B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image" Target="../media/image2.jpg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pt-BR/ai-drawing?prompt=poster-background&amp;utm_source=template&amp;utm_medium=pptx&amp;utm_campaign=poster-column4-pt-BR&amp;utm_content=column4-background" TargetMode="External"/><Relationship Id="rId3" Type="http://schemas.openxmlformats.org/officeDocument/2006/relationships/hyperlink" Target="https://sci-draw.com/pt-BR/ai-drawing?prompt=poster-mechanism&amp;utm_source=template&amp;utm_medium=pptx&amp;utm_campaign=poster-column4-pt-BR&amp;utm_content=column4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pt-BR" altLang="en-US">
                <a:solidFill>
                  <a:schemeClr val="accent4"/>
                </a:solidFill>
              </a:rPr>
              <a:t>Logo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pt-BR" altLang="en-US">
                <a:solidFill>
                  <a:schemeClr val="accent4"/>
                </a:solidFill>
              </a:rPr>
              <a:t>Logo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pt-BR" altLang="en-US" sz="8800" b="1">
                <a:solidFill>
                  <a:srgbClr val="FFFFFF"/>
                </a:solidFill>
              </a:rPr>
              <a:t>Disbiose induzida por dieta hiperlipídica promove esteatose pelo eixo ácidos biliares–FXR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4000">
                <a:solidFill>
                  <a:srgbClr val="FFFFFF"/>
                </a:solidFill>
              </a:rPr>
              <a:t>Fulana de Tal¹, Ciclano Lima¹, Beltrana Souza²*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3000">
                <a:solidFill>
                  <a:srgbClr val="C9D6E8"/>
                </a:solidFill>
              </a:rPr>
              <a:t>¹ Faculdade de Saúde Pública, Universidade XX   ² Hospital Universitário XX   * nome@universidade.br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2200">
                <a:solidFill>
                  <a:srgbClr val="5F6B78"/>
                </a:solidFill>
              </a:rPr>
              <a:t>Modelo de pôster científico SciDraw AI · sci-draw.com   |   Versão exemplo: pesquisa e dados são fictícios e servem só para mostrar o layout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6597396" cy="13460782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Rectangle 11"/>
          <p:cNvSpPr/>
          <p:nvPr/>
        </p:nvSpPr>
        <p:spPr>
          <a:xfrm>
            <a:off x="914400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3" name="TextBox 12"/>
          <p:cNvSpPr txBox="1"/>
          <p:nvPr/>
        </p:nvSpPr>
        <p:spPr>
          <a:xfrm>
            <a:off x="1463040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Introdução</a:t>
            </a:r>
          </a:p>
        </p:txBody>
      </p:sp>
      <p:pic>
        <p:nvPicPr>
          <p:cNvPr id="14" name="Picture 13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9069832"/>
            <a:ext cx="5500116" cy="301594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63040" y="12360099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>
                <a:solidFill>
                  <a:srgbClr val="5F6B78"/>
                </a:solidFill>
              </a:rPr>
              <a:t>Figura 1 – Hipótese do eixo intestino–fígado (esquema)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13472619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200"/>
              <a:t>A DHGNA está ligada à dieta hiperlipídica. A microbiota altera os ácidos biliares que chegam ao fígado, mas a cadeia causal é incerta.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21626374"/>
            <a:ext cx="6597396" cy="7551774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Rectangle 17"/>
          <p:cNvSpPr/>
          <p:nvPr/>
        </p:nvSpPr>
        <p:spPr>
          <a:xfrm>
            <a:off x="914400" y="21626374"/>
            <a:ext cx="6597396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9" name="TextBox 18"/>
          <p:cNvSpPr txBox="1"/>
          <p:nvPr/>
        </p:nvSpPr>
        <p:spPr>
          <a:xfrm>
            <a:off x="1463040" y="21626374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Objetivo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23216414"/>
            <a:ext cx="5500116" cy="541309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600"/>
              <a:t>A disbiose causa a esteatose via ácidos biliares–FXR?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9863949"/>
            <a:ext cx="6597396" cy="1111031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914400" y="29863949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463040" y="29863949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Métodos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31453989"/>
            <a:ext cx="5500116" cy="57302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200" b="1">
                <a:solidFill>
                  <a:schemeClr val="accent1"/>
                </a:solidFill>
              </a:rPr>
              <a:t>Modelo  </a:t>
            </a:r>
            <a:r>
              <a:rPr lang="pt-BR" altLang="en-US" sz="3200"/>
              <a:t>C57BL/6J: controle, HFD e HFD + agonista de FXR; n = 10; 12 semanas.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pt-BR" altLang="en-US" sz="3200" b="1">
                <a:solidFill>
                  <a:schemeClr val="accent1"/>
                </a:solidFill>
              </a:rPr>
              <a:t>Análises  </a:t>
            </a:r>
            <a:r>
              <a:rPr lang="pt-BR" altLang="en-US" sz="3200"/>
              <a:t>16S rRNA, ácidos biliares (LC-MS/MS), TG hepático, via FXR.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pt-BR" altLang="en-US" sz="3200" b="1">
                <a:solidFill>
                  <a:schemeClr val="accent1"/>
                </a:solidFill>
              </a:rPr>
              <a:t>Validação  </a:t>
            </a:r>
            <a:r>
              <a:rPr lang="pt-BR" altLang="en-US" sz="3200"/>
              <a:t>agonista de FXR e transplante fecal.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97596" y="7479792"/>
            <a:ext cx="6597396" cy="922426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8197596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8746236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Delineamento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746236" y="9069832"/>
            <a:ext cx="5500116" cy="6018784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746236" y="9069832"/>
            <a:ext cx="5500116" cy="60187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400">
                <a:solidFill>
                  <a:schemeClr val="accent4"/>
                </a:solidFill>
              </a:rPr>
              <a:t>Inserir o fluxograma do experimento (Inserir → Imagens)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46236" y="15362936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>
                <a:solidFill>
                  <a:srgbClr val="5F6B78"/>
                </a:solidFill>
              </a:rPr>
              <a:t>Figura 2 – Delineamento experimental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97596" y="17389856"/>
            <a:ext cx="6597396" cy="1144930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8197596" y="17389856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8746236" y="17389856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Resultado 1: TG hepático em alta</a:t>
            </a:r>
          </a:p>
        </p:txBody>
      </p:sp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8746236" y="19564096"/>
          <a:ext cx="5500116" cy="6018784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8746236" y="25857200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>
                <a:solidFill>
                  <a:srgbClr val="5F6B78"/>
                </a:solidFill>
              </a:rPr>
              <a:t>Figura 3 – TG hepático (fictícios; média ± DP; n = 10)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46236" y="26969720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200"/>
              <a:t>Semana 12: 1,8 vez o controle (p &lt; 0,001).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97596" y="29524960"/>
            <a:ext cx="6597396" cy="1144930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8197596" y="29524960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8746236" y="29524960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Resultado 2: microbiota alterada</a:t>
            </a:r>
          </a:p>
        </p:txBody>
      </p:sp>
      <p:graphicFrame>
        <p:nvGraphicFramePr>
          <p:cNvPr id="40" name="Chart 39"/>
          <p:cNvGraphicFramePr>
            <a:graphicFrameLocks noGrp="1"/>
          </p:cNvGraphicFramePr>
          <p:nvPr/>
        </p:nvGraphicFramePr>
        <p:xfrm>
          <a:off x="8746236" y="31699200"/>
          <a:ext cx="5500116" cy="6018784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8746236" y="37992304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>
                <a:solidFill>
                  <a:srgbClr val="5F6B78"/>
                </a:solidFill>
              </a:rPr>
              <a:t>Figura 4 – Composição por filo (dados fictícios)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46236" y="39104824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200"/>
              <a:t>Firmicutes aumentam e Bacteroidetes diminuem.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5480792" y="7479792"/>
            <a:ext cx="6597396" cy="1254837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5480792" y="7479792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6029432" y="7479792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Resultado 3: ácidos biliares</a:t>
            </a:r>
          </a:p>
        </p:txBody>
      </p:sp>
      <p:graphicFrame>
        <p:nvGraphicFramePr>
          <p:cNvPr id="46" name="Chart 45"/>
          <p:cNvGraphicFramePr>
            <a:graphicFrameLocks noGrp="1"/>
          </p:cNvGraphicFramePr>
          <p:nvPr/>
        </p:nvGraphicFramePr>
        <p:xfrm>
          <a:off x="16029432" y="9654032"/>
          <a:ext cx="5500116" cy="6367111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16029432" y="16295463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>
                <a:solidFill>
                  <a:srgbClr val="5F6B78"/>
                </a:solidFill>
              </a:rPr>
              <a:t>Figura 5 – Conjugados no soro (fictícios; média ± DP)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6029432" y="17407983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200"/>
              <a:t>Conjugados: de 21% para 38%.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480792" y="20713965"/>
            <a:ext cx="6597396" cy="9526442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15480792" y="20713965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16029432" y="20713965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Síntese dos resultados</a:t>
            </a:r>
          </a:p>
        </p:txBody>
      </p: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16029432" y="22888205"/>
          <a:ext cx="5500113" cy="35499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86842"/>
                <a:gridCol w="1037757"/>
                <a:gridCol w="1037757"/>
                <a:gridCol w="1037757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 b="1">
                          <a:solidFill>
                            <a:srgbClr val="FFFFFF"/>
                          </a:solidFill>
                        </a:rPr>
                        <a:t>Variável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 b="1">
                          <a:solidFill>
                            <a:srgbClr val="FFFFFF"/>
                          </a:solidFill>
                        </a:rPr>
                        <a:t>Contr.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 b="1">
                          <a:solidFill>
                            <a:srgbClr val="FFFFFF"/>
                          </a:solidFill>
                        </a:rPr>
                        <a:t>HFD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 b="1">
                          <a:solidFill>
                            <a:srgbClr val="FFFFFF"/>
                          </a:solidFill>
                        </a:rPr>
                        <a:t>HFD + ag.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 b="1">
                          <a:solidFill>
                            <a:schemeClr val="dk1"/>
                          </a:solidFill>
                        </a:rPr>
                        <a:t>TG hepático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>
                          <a:solidFill>
                            <a:schemeClr val="dk1"/>
                          </a:solidFill>
                        </a:rPr>
                        <a:t>18,2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>
                          <a:solidFill>
                            <a:schemeClr val="dk1"/>
                          </a:solidFill>
                        </a:rPr>
                        <a:t>33,1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>
                          <a:solidFill>
                            <a:schemeClr val="dk1"/>
                          </a:solidFill>
                        </a:rPr>
                        <a:t>22,5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 b="1">
                          <a:solidFill>
                            <a:schemeClr val="dk1"/>
                          </a:solidFill>
                        </a:rPr>
                        <a:t>Conjugados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>
                          <a:solidFill>
                            <a:schemeClr val="dk1"/>
                          </a:solidFill>
                        </a:rPr>
                        <a:t>21%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>
                          <a:solidFill>
                            <a:schemeClr val="dk1"/>
                          </a:solidFill>
                        </a:rPr>
                        <a:t>38%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>
                          <a:solidFill>
                            <a:schemeClr val="dk1"/>
                          </a:solidFill>
                        </a:rPr>
                        <a:t>35%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 b="1">
                          <a:solidFill>
                            <a:schemeClr val="dk1"/>
                          </a:solidFill>
                        </a:rPr>
                        <a:t>FXR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>
                          <a:solidFill>
                            <a:schemeClr val="dk1"/>
                          </a:solidFill>
                        </a:rPr>
                        <a:t>1,00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>
                          <a:solidFill>
                            <a:schemeClr val="dk1"/>
                          </a:solidFill>
                        </a:rPr>
                        <a:t>0,46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>
                          <a:solidFill>
                            <a:schemeClr val="dk1"/>
                          </a:solidFill>
                        </a:rPr>
                        <a:t>0,88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 b="1">
                          <a:solidFill>
                            <a:schemeClr val="dk1"/>
                          </a:solidFill>
                        </a:rPr>
                        <a:t>SREBP-1c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>
                          <a:solidFill>
                            <a:schemeClr val="dk1"/>
                          </a:solidFill>
                        </a:rPr>
                        <a:t>1,00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>
                          <a:solidFill>
                            <a:schemeClr val="dk1"/>
                          </a:solidFill>
                        </a:rPr>
                        <a:t>2,10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pt-BR" altLang="en-US" sz="2300">
                          <a:solidFill>
                            <a:schemeClr val="dk1"/>
                          </a:solidFill>
                        </a:rPr>
                        <a:t>1,24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16029432" y="26959825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>
                <a:solidFill>
                  <a:srgbClr val="5F6B78"/>
                </a:solidFill>
              </a:rPr>
              <a:t>Tabela 1 – Semana 12 (dados fictícios; médias; n = 10). TG em mg/g; FXR e SREBP-1c: mRNA relativo; contr. = controle; ag. = agonista de FXR.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5480792" y="30926207"/>
            <a:ext cx="6597396" cy="1004805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Rectangle 54"/>
          <p:cNvSpPr/>
          <p:nvPr/>
        </p:nvSpPr>
        <p:spPr>
          <a:xfrm>
            <a:off x="15480792" y="30926207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6" name="TextBox 55"/>
          <p:cNvSpPr txBox="1"/>
          <p:nvPr/>
        </p:nvSpPr>
        <p:spPr>
          <a:xfrm>
            <a:off x="16029432" y="30926207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Resultado 4: mecanismo</a:t>
            </a:r>
          </a:p>
        </p:txBody>
      </p:sp>
      <p:pic>
        <p:nvPicPr>
          <p:cNvPr id="57" name="Picture 56" descr="mechanism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9432" y="33100447"/>
            <a:ext cx="5500116" cy="3866794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16029432" y="37241561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>
                <a:solidFill>
                  <a:srgbClr val="5F6B78"/>
                </a:solidFill>
              </a:rPr>
              <a:t>Figura 6 – Modelo proposto (esquema)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6029432" y="38354081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200"/>
              <a:t>O agonista de FXR reduz ~32% o TG hepático.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2763988" y="7479792"/>
            <a:ext cx="6597396" cy="7906967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1" name="Rectangle 60"/>
          <p:cNvSpPr/>
          <p:nvPr/>
        </p:nvSpPr>
        <p:spPr>
          <a:xfrm>
            <a:off x="22763988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2" name="TextBox 61"/>
          <p:cNvSpPr txBox="1"/>
          <p:nvPr/>
        </p:nvSpPr>
        <p:spPr>
          <a:xfrm>
            <a:off x="23312628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Discussão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3312628" y="9069832"/>
            <a:ext cx="5500116" cy="38201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200"/>
              <a:t>O transplante fecal reproduziu a esteatose: a microbiota vem antes.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pt-BR" altLang="en-US" sz="3200"/>
              <a:t>A reversão parcial sugere outras vias (ex.: TGR5).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2763988" y="16072559"/>
            <a:ext cx="6597396" cy="9276027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5" name="Rectangle 64"/>
          <p:cNvSpPr/>
          <p:nvPr/>
        </p:nvSpPr>
        <p:spPr>
          <a:xfrm>
            <a:off x="22763988" y="16072559"/>
            <a:ext cx="6597396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6" name="TextBox 65"/>
          <p:cNvSpPr txBox="1"/>
          <p:nvPr/>
        </p:nvSpPr>
        <p:spPr>
          <a:xfrm>
            <a:off x="23312628" y="16072559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Conclusões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3312628" y="17662599"/>
            <a:ext cx="5500116" cy="71373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pt-BR" altLang="en-US" sz="3600"/>
              <a:t>1. HFD induz disbiose e altera os ácidos biliares.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pt-BR" altLang="en-US" sz="3600"/>
              <a:t>2. Conjugados reduzem o sinal do FXR.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pt-BR" altLang="en-US" sz="3600"/>
              <a:t>3. Restaurar o FXR reduz a esteatose.</a:t>
            </a:r>
          </a:p>
        </p:txBody>
      </p:sp>
      <p:sp>
        <p:nvSpPr>
          <p:cNvPr id="68" name="Rectangle 67"/>
          <p:cNvSpPr/>
          <p:nvPr/>
        </p:nvSpPr>
        <p:spPr>
          <a:xfrm>
            <a:off x="22763988" y="26034387"/>
            <a:ext cx="6597396" cy="6502347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9" name="Rectangle 68"/>
          <p:cNvSpPr/>
          <p:nvPr/>
        </p:nvSpPr>
        <p:spPr>
          <a:xfrm>
            <a:off x="22763988" y="26034387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0" name="TextBox 69"/>
          <p:cNvSpPr txBox="1"/>
          <p:nvPr/>
        </p:nvSpPr>
        <p:spPr>
          <a:xfrm>
            <a:off x="23312628" y="26034387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Referências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3312628" y="27624427"/>
            <a:ext cx="5500116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pt-BR" altLang="en-US" sz="2200">
                <a:solidFill>
                  <a:srgbClr val="5F6B78"/>
                </a:solidFill>
              </a:rPr>
              <a:t>1. SOBRENOME, A. et al. Título. Periódico, v. X, p. X–X, ano.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pt-BR" altLang="en-US" sz="2200">
                <a:solidFill>
                  <a:srgbClr val="5F6B78"/>
                </a:solidFill>
              </a:rPr>
              <a:t>2. SOBRENOME, A. et al. Título. Periódico, v. X, p. X–X, ano.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pt-BR" altLang="en-US" sz="2200">
                <a:solidFill>
                  <a:srgbClr val="5F6B78"/>
                </a:solidFill>
              </a:rPr>
              <a:t>3. SOBRENOME, A. et al. Título. Periódico, v. X, p. X–X, ano.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763988" y="33222535"/>
            <a:ext cx="6597396" cy="775172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3" name="Rectangle 72"/>
          <p:cNvSpPr/>
          <p:nvPr/>
        </p:nvSpPr>
        <p:spPr>
          <a:xfrm>
            <a:off x="22763988" y="33222535"/>
            <a:ext cx="6597396" cy="1625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4" name="TextBox 73"/>
          <p:cNvSpPr txBox="1"/>
          <p:nvPr/>
        </p:nvSpPr>
        <p:spPr>
          <a:xfrm>
            <a:off x="23312628" y="33222535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pt-BR" altLang="en-US" sz="4000" b="1">
                <a:solidFill>
                  <a:srgbClr val="FFFFFF"/>
                </a:solidFill>
              </a:rPr>
              <a:t>Agradecimentos e contato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3312628" y="35396775"/>
            <a:ext cx="5500116" cy="1617681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6" name="TextBox 75"/>
          <p:cNvSpPr txBox="1"/>
          <p:nvPr/>
        </p:nvSpPr>
        <p:spPr>
          <a:xfrm>
            <a:off x="23312628" y="35396775"/>
            <a:ext cx="5500116" cy="161768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pt-BR" altLang="en-US" sz="2400">
                <a:solidFill>
                  <a:schemeClr val="accent4"/>
                </a:solidFill>
              </a:rPr>
              <a:t>Inserir QR code: artigo / página do grupo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3312628" y="37288776"/>
            <a:ext cx="5500116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>
                <a:solidFill>
                  <a:srgbClr val="5F6B78"/>
                </a:solidFill>
              </a:rPr>
              <a:t>Apoio: CAPES (Código 001) e FAPESP (nº XXXX/XXXXX-X). Contato: nome@universidade.br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7040" b="1">
                <a:solidFill>
                  <a:srgbClr val="FFFFFF"/>
                </a:solidFill>
              </a:rPr>
              <a:t>Instruções (não imprimir este slide)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3200" b="1">
                <a:solidFill>
                  <a:schemeClr val="accent1"/>
                </a:solidFill>
              </a:rPr>
              <a:t>Tamanho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pt-BR" altLang="en-US" sz="3200"/>
              <a:t>A0 vertical (84,1 × 118,9 cm). Confira no edital do evento as dimensões exigidas (muitos pedem 90 × 120 cm, que tem arquivo próprio). Para outro tamanho, baixe o arquivo correspondente; não redimensione o slide, ou as proporções do texto se perdem.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86384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3200" b="1">
                <a:solidFill>
                  <a:schemeClr val="accent1"/>
                </a:solidFill>
              </a:rPr>
              <a:t>Fontes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pt-BR" altLang="en-US" sz="3200"/>
              <a:t>Título ~88 pt, títulos dos blocos ~40 pt, texto ~32 pt, legendas ~24 pt: o texto se lê a 1–2 metros.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97280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3200" b="1">
                <a:solidFill>
                  <a:schemeClr val="accent1"/>
                </a:solidFill>
              </a:rPr>
              <a:t>Cores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pt-BR" altLang="en-US" sz="3200"/>
              <a:t>Todas as cores seguem o tema: Design → Variantes → Cores troca tudo de uma vez. Também há arquivos com as outras paletas prontas.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408176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3200" b="1">
                <a:solidFill>
                  <a:schemeClr val="accent1"/>
                </a:solidFill>
              </a:rPr>
              <a:t>Conteúdo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pt-BR" altLang="en-US" sz="3200"/>
              <a:t>Pesquisa e dados são fictícios. Gráficos e tabelas são nativos do PowerPoint: botão direito → “Editar dados”.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719072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3200" b="1">
                <a:solidFill>
                  <a:schemeClr val="accent1"/>
                </a:solidFill>
              </a:rPr>
              <a:t>Imagens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pt-BR" altLang="en-US" sz="3200"/>
              <a:t>Botão direito na figura → “Alterar imagem”. Nas molduras tracejadas, apague a moldura e insira o fluxograma ou o QR code.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029968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pt-BR" altLang="en-US" sz="3200" b="1">
                <a:solidFill>
                  <a:schemeClr val="accent1"/>
                </a:solidFill>
              </a:rPr>
              <a:t>Impressão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pt-BR" altLang="en-US" sz="3200"/>
              <a:t>Arquivo → Exportar → PDF e imprima só a página 1; informe à gráfica o tamanho final.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377439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altLang="en-US" sz="3200" b="1">
                <a:solidFill>
                  <a:schemeClr val="accent2"/>
                </a:solidFill>
              </a:rPr>
              <a:t>Prompts das figuras de exemplo (o link abre o SciDraw AI com o prompt preenchido)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5237439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 b="1"/>
              <a:t>Esquema da introdução  </a:t>
            </a:r>
            <a:r>
              <a:rPr lang="pt-BR" altLang="en-US" sz="2400" b="1">
                <a:solidFill>
                  <a:schemeClr val="accent1"/>
                </a:solidFill>
                <a:hlinkClick r:id="rId2"/>
              </a:rPr>
              <a:t>Abrir no SciDraw AI →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pt-BR" altLang="en-US" sz="2400">
                <a:solidFill>
                  <a:srgbClr val="5F6B78"/>
                </a:solidFill>
              </a:rPr>
              <a:t>Desenhe um esquema do contexto de pesquisa sobre o "eixo intestino–fígado", em estilo vetorial plano, fundo branco, azul-escuro e verde-azulado como cores principais, com poucos destaques em âmbar. Quatro etapas da esquerda para a direita, ligadas por setas: ① "Dieta hiperlipídica"; ② "Disbiose intestinal" (menos bactérias benéficas, mais patobiontes); ③ "Perfil de ácidos biliares alterado"; ④ "Via veia porta até o fígado", com gotículas de lipídio acumuladas no hepatócito. À esquerda, desenhe o intestino com a microbiota; à direita, o fígado e um hepatócito ampliado. Não escreva título na figura; mantenha apenas estes rótulos, em português do Brasil, curtos e bem legíveis.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9992319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pt-BR" altLang="en-US" sz="2400" b="1"/>
              <a:t>Modelo de mecanismo  </a:t>
            </a:r>
            <a:r>
              <a:rPr lang="pt-BR" altLang="en-US" sz="2400" b="1">
                <a:solidFill>
                  <a:schemeClr val="accent1"/>
                </a:solidFill>
                <a:hlinkClick r:id="rId3"/>
              </a:rPr>
              <a:t>Abrir no SciDraw AI →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pt-BR" altLang="en-US" sz="2400">
                <a:solidFill>
                  <a:srgbClr val="5F6B78"/>
                </a:solidFill>
              </a:rPr>
              <a:t>Desenhe um modelo de mecanismo, em estilo vetorial plano, fundo branco, em azul-escuro, verde-azulado e âmbar. A figura tem duas partes, uma em cima da outra. Parte superior, "Intestino": Dieta hiperlipídica → Disbiose intestinal → Menor atividade de BSH → Mais ácidos biliares conjugados. Parte inferior, "Hepatócito": Menor ativação do FXR → Menor expressão de SHP → SREBP-1c aumentado → Mais síntese de ácidos graxos → Acúmulo de gotículas lipídicas. Uma seta para baixo, rotulada "Veia porta", liga as duas partes. Todas as setas em azul-escuro, significando "promove/leva a"; não use símbolos de inibição nem legenda. Cada rótulo aparece uma única vez, em português do Brasil; não escreva título na figura.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pôster científico (quatro colunas, A0 vertical (84,1 × 118,9 cm)) · SciDraw AI</dc:title>
  <dc:subject/>
  <dc:creator>SciDraw AI</dc:creator>
  <cp:keywords>SciDraw AI; pôster científico; apresentação de pôster; banner; modelo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