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30275784" cy="4280306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Controle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plus>
            <c:min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Semana 4</c:v>
                </c:pt>
                <c:pt idx="1">
                  <c:v>Semana 8</c:v>
                </c:pt>
                <c:pt idx="2">
                  <c:v>Semana 12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16.9</c:v>
                </c:pt>
                <c:pt idx="1">
                  <c:v>17.6</c:v>
                </c:pt>
                <c:pt idx="2">
                  <c:v>18.2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HFD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plus>
            <c:min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Semana 4</c:v>
                </c:pt>
                <c:pt idx="1">
                  <c:v>Semana 8</c:v>
                </c:pt>
                <c:pt idx="2">
                  <c:v>Semana 12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19.8</c:v>
                </c:pt>
                <c:pt idx="1">
                  <c:v>26.5</c:v>
                </c:pt>
                <c:pt idx="2">
                  <c:v>33.1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TG hepático (mg/g)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Firmicutes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Controle</c:v>
                </c:pt>
                <c:pt idx="1">
                  <c:v>HFD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</c:v>
                </c:pt>
                <c:pt idx="1">
                  <c:v>63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Bacteroidetes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Controle</c:v>
                </c:pt>
                <c:pt idx="1">
                  <c:v>HFD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40</c:v>
                </c:pt>
                <c:pt idx="1">
                  <c:v>22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Proteobacteria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Controle</c:v>
                </c:pt>
                <c:pt idx="1">
                  <c:v>HFD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5</c:v>
                </c:pt>
                <c:pt idx="1">
                  <c:v>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Outros</c:v>
                </c:pt>
              </c:strCache>
            </c:strRef>
          </c:tx>
          <c:spPr>
            <a:solidFill>
              <a:srgbClr val="C5CCD4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Controle</c:v>
                </c:pt>
                <c:pt idx="1">
                  <c:v>HFD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</c:v>
                </c:pt>
                <c:pt idx="1">
                  <c:v>6</c:v>
                </c:pt>
              </c:numCache>
            </c:numRef>
          </c:val>
        </c:ser>
        <c:gapWidth val="6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Abundância relativa</a:t>
                </a:r>
              </a:p>
            </c:rich>
          </c:tx>
          <c:layout/>
          <c:overlay val="0"/>
        </c:title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Modelo de pôster científico SciDraw AI · layout padrão · A0 vertical (84,1 × 118,9 cm) · paleta azul-marinho</a:t>
            </a:r>
          </a:p>
          <a:p>
            <a:r>
              <a:t>Versão exemplo: pesquisa e dados são fictícios. O slide 2 traz as instruções; imprima só o slide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Logo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Defesa de dissertação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Título do trabalho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ória de seçã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Título da seção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+ figu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Seção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um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no ícone para inserir uma imagem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Figura X – O que a figura mostra, em uma frase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a +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Seção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um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no ícone para inserir uma imagem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Figura X – O que a figura mostra, em uma frase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a em largura to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Seção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um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no ícone para inserir uma imagem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Figura X – O que a figura mostra, em uma frase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ês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Seção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um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Seção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um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erramen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Obrigado(a) pela atenção!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erramento com conta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Obrigado(a) pela atenção!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QR code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Artigo / página do grupo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editar o texto mestre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pt-BR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g"/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5" Type="http://schemas.openxmlformats.org/officeDocument/2006/relationships/image" Target="../media/image2.jpg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hyperlink" Target="https://sci-draw.com/pt-BR/ai-drawing?prompt=poster-background&amp;utm_source=template&amp;utm_medium=pptx&amp;utm_campaign=poster-classic-pt-BR&amp;utm_content=classic-background" TargetMode="External"/><Relationship Id="rId3" Type="http://schemas.openxmlformats.org/officeDocument/2006/relationships/hyperlink" Target="https://sci-draw.com/pt-BR/ai-drawing?prompt=poster-mechanism&amp;utm_source=template&amp;utm_medium=pptx&amp;utm_campaign=poster-classic-pt-BR&amp;utm_content=classic-mechanis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65836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Rectangle 2"/>
          <p:cNvSpPr/>
          <p:nvPr/>
        </p:nvSpPr>
        <p:spPr>
          <a:xfrm>
            <a:off x="0" y="6583680"/>
            <a:ext cx="30275784" cy="16459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" name="Rectangle 3"/>
          <p:cNvSpPr/>
          <p:nvPr/>
        </p:nvSpPr>
        <p:spPr>
          <a:xfrm>
            <a:off x="914400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pt-BR" altLang="en-US">
                <a:solidFill>
                  <a:schemeClr val="accent4"/>
                </a:solidFill>
              </a:rPr>
              <a:t>Logo</a:t>
            </a:r>
          </a:p>
        </p:txBody>
      </p:sp>
      <p:sp>
        <p:nvSpPr>
          <p:cNvPr id="5" name="Rectangle 4"/>
          <p:cNvSpPr/>
          <p:nvPr/>
        </p:nvSpPr>
        <p:spPr>
          <a:xfrm>
            <a:off x="26069544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pt-BR" altLang="en-US">
                <a:solidFill>
                  <a:schemeClr val="accent4"/>
                </a:solidFill>
              </a:rPr>
              <a:t>Logo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759" y="320040"/>
            <a:ext cx="20400264" cy="39502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08000"/>
              </a:lnSpc>
            </a:pPr>
            <a:r>
              <a:rPr lang="pt-BR" altLang="en-US" sz="8800" b="1">
                <a:solidFill>
                  <a:srgbClr val="FFFFFF"/>
                </a:solidFill>
              </a:rPr>
              <a:t>Disbiose induzida por dieta hiperlipídica promove esteatose pelo eixo ácidos biliares–FXR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59" y="4345228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4000">
                <a:solidFill>
                  <a:srgbClr val="FFFFFF"/>
                </a:solidFill>
              </a:rPr>
              <a:t>Fulana de Tal¹, Ciclano Lima¹, Beltrana Souza²*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37759" y="5332780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3000">
                <a:solidFill>
                  <a:srgbClr val="C9D6E8"/>
                </a:solidFill>
              </a:rPr>
              <a:t>¹ Faculdade de Saúde Pública, Universidade XX   ² Hospital Universitário XX   * nome@universidade.br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41614344"/>
            <a:ext cx="30275784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0" name="TextBox 9"/>
          <p:cNvSpPr txBox="1"/>
          <p:nvPr/>
        </p:nvSpPr>
        <p:spPr>
          <a:xfrm>
            <a:off x="914400" y="41614344"/>
            <a:ext cx="28446984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200">
                <a:solidFill>
                  <a:srgbClr val="5F6B78"/>
                </a:solidFill>
              </a:rPr>
              <a:t>Modelo de pôster científico SciDraw AI · sci-draw.com   |   Versão exemplo: pesquisa e dados são fictícios e servem só para mostrar o layout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7479792"/>
            <a:ext cx="9025128" cy="1037205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2" name="Rectangle 11"/>
          <p:cNvSpPr/>
          <p:nvPr/>
        </p:nvSpPr>
        <p:spPr>
          <a:xfrm>
            <a:off x="914400" y="747979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3" name="TextBox 12"/>
          <p:cNvSpPr txBox="1"/>
          <p:nvPr/>
        </p:nvSpPr>
        <p:spPr>
          <a:xfrm>
            <a:off x="1463040" y="747979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pt-BR" altLang="en-US" sz="4000" b="1">
                <a:solidFill>
                  <a:srgbClr val="FFFFFF"/>
                </a:solidFill>
              </a:rPr>
              <a:t>Introdução</a:t>
            </a:r>
          </a:p>
        </p:txBody>
      </p:sp>
      <p:pic>
        <p:nvPicPr>
          <p:cNvPr id="14" name="Picture 13" descr="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9069832"/>
            <a:ext cx="7927848" cy="434717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463040" y="13691328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2400">
                <a:solidFill>
                  <a:srgbClr val="5F6B78"/>
                </a:solidFill>
              </a:rPr>
              <a:t>Figura 1 – Hipótese do eixo intestino–fígado (esquema)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14803848"/>
            <a:ext cx="792784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pt-BR" altLang="en-US" sz="3200"/>
              <a:t>A DHGNA está ligada à dieta hiperlipídica. A microbiota altera os ácidos biliares que chegam ao fígado, mas a cadeia causal é incerta.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14400" y="18537648"/>
            <a:ext cx="9025128" cy="3647439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8" name="Rectangle 17"/>
          <p:cNvSpPr/>
          <p:nvPr/>
        </p:nvSpPr>
        <p:spPr>
          <a:xfrm>
            <a:off x="914400" y="18537648"/>
            <a:ext cx="9025128" cy="1041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9" name="TextBox 18"/>
          <p:cNvSpPr txBox="1"/>
          <p:nvPr/>
        </p:nvSpPr>
        <p:spPr>
          <a:xfrm>
            <a:off x="1463040" y="18537648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pt-BR" altLang="en-US" sz="4000" b="1">
                <a:solidFill>
                  <a:srgbClr val="FFFFFF"/>
                </a:solidFill>
              </a:rPr>
              <a:t>Objetivo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63040" y="20127688"/>
            <a:ext cx="7927848" cy="15087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pt-BR" altLang="en-US" sz="3600"/>
              <a:t>A disbiose causa a esteatose via ácidos biliares–FXR?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14400" y="22870888"/>
            <a:ext cx="9025128" cy="7279639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2" name="Rectangle 21"/>
          <p:cNvSpPr/>
          <p:nvPr/>
        </p:nvSpPr>
        <p:spPr>
          <a:xfrm>
            <a:off x="914400" y="22870888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1463040" y="22870888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pt-BR" altLang="en-US" sz="4000" b="1">
                <a:solidFill>
                  <a:srgbClr val="FFFFFF"/>
                </a:solidFill>
              </a:rPr>
              <a:t>Métodos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63040" y="24460928"/>
            <a:ext cx="7927848" cy="5140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pt-BR" altLang="en-US" sz="3200" b="1">
                <a:solidFill>
                  <a:schemeClr val="accent1"/>
                </a:solidFill>
              </a:rPr>
              <a:t>Modelo  </a:t>
            </a:r>
            <a:r>
              <a:rPr lang="pt-BR" altLang="en-US" sz="3200"/>
              <a:t>C57BL/6J: controle, HFD e HFD + agonista de FXR; n = 10; 12 semanas.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pt-BR" altLang="en-US" sz="3200" b="1">
                <a:solidFill>
                  <a:schemeClr val="accent1"/>
                </a:solidFill>
              </a:rPr>
              <a:t>Análises  </a:t>
            </a:r>
            <a:r>
              <a:rPr lang="pt-BR" altLang="en-US" sz="3200"/>
              <a:t>16S rRNA, ácidos biliares (LC-MS/MS), TG hepático, via FXR.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pt-BR" altLang="en-US" sz="3200" b="1">
                <a:solidFill>
                  <a:schemeClr val="accent1"/>
                </a:solidFill>
              </a:rPr>
              <a:t>Validação  </a:t>
            </a:r>
            <a:r>
              <a:rPr lang="pt-BR" altLang="en-US" sz="3200"/>
              <a:t>agonista de FXR e transplante fecal.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14400" y="30836328"/>
            <a:ext cx="9025128" cy="10137935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Rectangle 25"/>
          <p:cNvSpPr/>
          <p:nvPr/>
        </p:nvSpPr>
        <p:spPr>
          <a:xfrm>
            <a:off x="914400" y="30836328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TextBox 26"/>
          <p:cNvSpPr txBox="1"/>
          <p:nvPr/>
        </p:nvSpPr>
        <p:spPr>
          <a:xfrm>
            <a:off x="1463040" y="30836328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pt-BR" altLang="en-US" sz="4000" b="1">
                <a:solidFill>
                  <a:srgbClr val="FFFFFF"/>
                </a:solidFill>
              </a:rPr>
              <a:t>Delineamento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463040" y="32426368"/>
            <a:ext cx="7927848" cy="7328695"/>
          </a:xfrm>
          <a:prstGeom prst="rect">
            <a:avLst/>
          </a:prstGeom>
          <a:solidFill>
            <a:srgbClr val="FFFFFF"/>
          </a:solidFill>
          <a:ln w="25400">
            <a:solidFill>
              <a:srgbClr val="B8C1C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1463040" y="32426368"/>
            <a:ext cx="7927848" cy="732869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2400">
                <a:solidFill>
                  <a:schemeClr val="accent4"/>
                </a:solidFill>
              </a:rPr>
              <a:t>Inserir o fluxograma do experimento (Inserir → Imagens)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63040" y="40029383"/>
            <a:ext cx="7927848" cy="39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2400">
                <a:solidFill>
                  <a:srgbClr val="5F6B78"/>
                </a:solidFill>
              </a:rPr>
              <a:t>Figura 2 – Delineamento experimental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0625328" y="7479792"/>
            <a:ext cx="9025128" cy="11049604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Rectangle 31"/>
          <p:cNvSpPr/>
          <p:nvPr/>
        </p:nvSpPr>
        <p:spPr>
          <a:xfrm>
            <a:off x="10625328" y="7479792"/>
            <a:ext cx="9025128" cy="1625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TextBox 32"/>
          <p:cNvSpPr txBox="1"/>
          <p:nvPr/>
        </p:nvSpPr>
        <p:spPr>
          <a:xfrm>
            <a:off x="11173967" y="7479792"/>
            <a:ext cx="7927848" cy="1625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pt-BR" altLang="en-US" sz="4000" b="1">
                <a:solidFill>
                  <a:srgbClr val="FFFFFF"/>
                </a:solidFill>
              </a:rPr>
              <a:t>Resultado 1: TG hepático em alta</a:t>
            </a:r>
          </a:p>
        </p:txBody>
      </p:sp>
      <p:graphicFrame>
        <p:nvGraphicFramePr>
          <p:cNvPr id="34" name="Chart 33"/>
          <p:cNvGraphicFramePr>
            <a:graphicFrameLocks noGrp="1"/>
          </p:cNvGraphicFramePr>
          <p:nvPr/>
        </p:nvGraphicFramePr>
        <p:xfrm>
          <a:off x="11173967" y="9654032"/>
          <a:ext cx="7927848" cy="5619084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11173967" y="15547436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2400">
                <a:solidFill>
                  <a:srgbClr val="5F6B78"/>
                </a:solidFill>
              </a:rPr>
              <a:t>Figura 3 – TG hepático (fictícios; média ± DP; n = 10)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173967" y="16659956"/>
            <a:ext cx="792784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pt-BR" altLang="en-US" sz="3200"/>
              <a:t>Semana 12: 1,8 vez o controle (p &lt; 0,001).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0625328" y="19215196"/>
            <a:ext cx="9025128" cy="11049604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8" name="Rectangle 37"/>
          <p:cNvSpPr/>
          <p:nvPr/>
        </p:nvSpPr>
        <p:spPr>
          <a:xfrm>
            <a:off x="10625328" y="19215196"/>
            <a:ext cx="9025128" cy="1625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11173967" y="19215196"/>
            <a:ext cx="7927848" cy="1625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pt-BR" altLang="en-US" sz="4000" b="1">
                <a:solidFill>
                  <a:srgbClr val="FFFFFF"/>
                </a:solidFill>
              </a:rPr>
              <a:t>Resultado 2: microbiota alterada</a:t>
            </a:r>
          </a:p>
        </p:txBody>
      </p:sp>
      <p:graphicFrame>
        <p:nvGraphicFramePr>
          <p:cNvPr id="40" name="Chart 39"/>
          <p:cNvGraphicFramePr>
            <a:graphicFrameLocks noGrp="1"/>
          </p:cNvGraphicFramePr>
          <p:nvPr/>
        </p:nvGraphicFramePr>
        <p:xfrm>
          <a:off x="11173967" y="21389436"/>
          <a:ext cx="7927848" cy="5619084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11173967" y="27282840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2400">
                <a:solidFill>
                  <a:srgbClr val="5F6B78"/>
                </a:solidFill>
              </a:rPr>
              <a:t>Figura 4 – Composição por filo (dados fictícios)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1173967" y="28395360"/>
            <a:ext cx="792784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pt-BR" altLang="en-US" sz="3200"/>
              <a:t>Firmicutes aumentam e Bacteroidetes diminuem.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0625328" y="30950600"/>
            <a:ext cx="9025128" cy="10023663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Rectangle 43"/>
          <p:cNvSpPr/>
          <p:nvPr/>
        </p:nvSpPr>
        <p:spPr>
          <a:xfrm>
            <a:off x="10625328" y="30950600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5" name="TextBox 44"/>
          <p:cNvSpPr txBox="1"/>
          <p:nvPr/>
        </p:nvSpPr>
        <p:spPr>
          <a:xfrm>
            <a:off x="11173967" y="30950600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pt-BR" altLang="en-US" sz="4000" b="1">
                <a:solidFill>
                  <a:srgbClr val="FFFFFF"/>
                </a:solidFill>
              </a:rPr>
              <a:t>Resultado 4: mecanismo</a:t>
            </a:r>
          </a:p>
        </p:txBody>
      </p:sp>
      <p:pic>
        <p:nvPicPr>
          <p:cNvPr id="46" name="Picture 45" descr="mechanism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73967" y="32540640"/>
            <a:ext cx="7927848" cy="5573584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11173967" y="38388544"/>
            <a:ext cx="7927848" cy="39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2400">
                <a:solidFill>
                  <a:srgbClr val="5F6B78"/>
                </a:solidFill>
              </a:rPr>
              <a:t>Figura 6 – Modelo proposto (esquema)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1173967" y="39104823"/>
            <a:ext cx="792784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pt-BR" altLang="en-US" sz="3200"/>
              <a:t>O agonista de FXR reduz ~32% o TG hepático.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0336256" y="7479792"/>
            <a:ext cx="9025128" cy="7255383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0" name="Rectangle 49"/>
          <p:cNvSpPr/>
          <p:nvPr/>
        </p:nvSpPr>
        <p:spPr>
          <a:xfrm>
            <a:off x="20336256" y="747979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1" name="TextBox 50"/>
          <p:cNvSpPr txBox="1"/>
          <p:nvPr/>
        </p:nvSpPr>
        <p:spPr>
          <a:xfrm>
            <a:off x="20884896" y="747979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pt-BR" altLang="en-US" sz="4000" b="1">
                <a:solidFill>
                  <a:srgbClr val="FFFFFF"/>
                </a:solidFill>
              </a:rPr>
              <a:t>Discussão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0884896" y="9069832"/>
            <a:ext cx="7927848" cy="264159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pt-BR" altLang="en-US" sz="3200"/>
              <a:t>O transplante fecal reproduziu a esteatose: a microbiota vem antes.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pt-BR" altLang="en-US" sz="3200"/>
              <a:t>A reversão parcial sugere outras vias (ex.: TGR5).</a:t>
            </a:r>
          </a:p>
        </p:txBody>
      </p:sp>
      <p:sp>
        <p:nvSpPr>
          <p:cNvPr id="53" name="Rectangle 52"/>
          <p:cNvSpPr/>
          <p:nvPr/>
        </p:nvSpPr>
        <p:spPr>
          <a:xfrm>
            <a:off x="20336256" y="15420974"/>
            <a:ext cx="9025128" cy="9140063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4" name="Rectangle 53"/>
          <p:cNvSpPr/>
          <p:nvPr/>
        </p:nvSpPr>
        <p:spPr>
          <a:xfrm>
            <a:off x="20336256" y="15420974"/>
            <a:ext cx="9025128" cy="1041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5" name="TextBox 54"/>
          <p:cNvSpPr txBox="1"/>
          <p:nvPr/>
        </p:nvSpPr>
        <p:spPr>
          <a:xfrm>
            <a:off x="20884896" y="15420974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pt-BR" altLang="en-US" sz="4000" b="1">
                <a:solidFill>
                  <a:srgbClr val="FFFFFF"/>
                </a:solidFill>
              </a:rPr>
              <a:t>Conclusões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0884896" y="17011015"/>
            <a:ext cx="7927848" cy="700138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pt-BR" altLang="en-US" sz="3600"/>
              <a:t>1. HFD induz disbiose e altera os ácidos biliares.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pt-BR" altLang="en-US" sz="3600"/>
              <a:t>2. Conjugados reduzem o sinal do FXR.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pt-BR" altLang="en-US" sz="3600"/>
              <a:t>3. Restaurar o FXR reduz a esteatose.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0336256" y="25246837"/>
            <a:ext cx="9025128" cy="7029323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8" name="Rectangle 57"/>
          <p:cNvSpPr/>
          <p:nvPr/>
        </p:nvSpPr>
        <p:spPr>
          <a:xfrm>
            <a:off x="20336256" y="25246837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9" name="TextBox 58"/>
          <p:cNvSpPr txBox="1"/>
          <p:nvPr/>
        </p:nvSpPr>
        <p:spPr>
          <a:xfrm>
            <a:off x="20884896" y="25246837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pt-BR" altLang="en-US" sz="4000" b="1">
                <a:solidFill>
                  <a:srgbClr val="FFFFFF"/>
                </a:solidFill>
              </a:rPr>
              <a:t>Referências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0884896" y="26836878"/>
            <a:ext cx="7927848" cy="24155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  <a:spcBef>
                <a:spcPts val="0"/>
              </a:spcBef>
            </a:pPr>
            <a:r>
              <a:rPr lang="pt-BR" altLang="en-US" sz="2200">
                <a:solidFill>
                  <a:srgbClr val="5F6B78"/>
                </a:solidFill>
              </a:rPr>
              <a:t>1. SOBRENOME, A. et al. Título. Periódico, v. X, p. X–X, ano.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pt-BR" altLang="en-US" sz="2200">
                <a:solidFill>
                  <a:srgbClr val="5F6B78"/>
                </a:solidFill>
              </a:rPr>
              <a:t>2. SOBRENOME, A. et al. Título. Periódico, v. X, p. X–X, ano.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pt-BR" altLang="en-US" sz="2200">
                <a:solidFill>
                  <a:srgbClr val="5F6B78"/>
                </a:solidFill>
              </a:rPr>
              <a:t>3. SOBRENOME, A. et al. Título. Periódico, v. X, p. X–X, ano.</a:t>
            </a:r>
          </a:p>
        </p:txBody>
      </p:sp>
      <p:sp>
        <p:nvSpPr>
          <p:cNvPr id="61" name="Rectangle 60"/>
          <p:cNvSpPr/>
          <p:nvPr/>
        </p:nvSpPr>
        <p:spPr>
          <a:xfrm>
            <a:off x="20336256" y="32961960"/>
            <a:ext cx="9025128" cy="8012303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2" name="Rectangle 61"/>
          <p:cNvSpPr/>
          <p:nvPr/>
        </p:nvSpPr>
        <p:spPr>
          <a:xfrm>
            <a:off x="20336256" y="32961960"/>
            <a:ext cx="9025128" cy="1041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3" name="TextBox 62"/>
          <p:cNvSpPr txBox="1"/>
          <p:nvPr/>
        </p:nvSpPr>
        <p:spPr>
          <a:xfrm>
            <a:off x="20884896" y="32961960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pt-BR" altLang="en-US" sz="4000" b="1">
                <a:solidFill>
                  <a:srgbClr val="FFFFFF"/>
                </a:solidFill>
              </a:rPr>
              <a:t>Agradecimentos e contato</a:t>
            </a:r>
          </a:p>
        </p:txBody>
      </p:sp>
      <p:sp>
        <p:nvSpPr>
          <p:cNvPr id="64" name="Rectangle 63"/>
          <p:cNvSpPr/>
          <p:nvPr/>
        </p:nvSpPr>
        <p:spPr>
          <a:xfrm>
            <a:off x="20884896" y="34552000"/>
            <a:ext cx="7927848" cy="2331720"/>
          </a:xfrm>
          <a:prstGeom prst="rect">
            <a:avLst/>
          </a:prstGeom>
          <a:solidFill>
            <a:srgbClr val="FFFFFF"/>
          </a:solidFill>
          <a:ln w="25400">
            <a:solidFill>
              <a:srgbClr val="B8C1C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5" name="TextBox 64"/>
          <p:cNvSpPr txBox="1"/>
          <p:nvPr/>
        </p:nvSpPr>
        <p:spPr>
          <a:xfrm>
            <a:off x="20884896" y="34552000"/>
            <a:ext cx="7927848" cy="2331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2400">
                <a:solidFill>
                  <a:schemeClr val="accent4"/>
                </a:solidFill>
              </a:rPr>
              <a:t>Inserir QR code: artigo / página do grupo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0884896" y="37158040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2400">
                <a:solidFill>
                  <a:srgbClr val="5F6B78"/>
                </a:solidFill>
              </a:rPr>
              <a:t>Apoio: CAPES (Código 001) e FAPESP (nº XXXX/XXXXX-X). Contato: nome@universidade.br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38404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TextBox 2"/>
          <p:cNvSpPr txBox="1"/>
          <p:nvPr/>
        </p:nvSpPr>
        <p:spPr>
          <a:xfrm>
            <a:off x="914400" y="548640"/>
            <a:ext cx="28446984" cy="2743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7040" b="1">
                <a:solidFill>
                  <a:srgbClr val="FFFFFF"/>
                </a:solidFill>
              </a:rPr>
              <a:t>Instruções (não imprimir este slide)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754880"/>
            <a:ext cx="28446984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pt-BR" altLang="en-US" sz="3200" b="1">
                <a:solidFill>
                  <a:schemeClr val="accent1"/>
                </a:solidFill>
              </a:rPr>
              <a:t>Tamanho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pt-BR" altLang="en-US" sz="3200"/>
              <a:t>A0 vertical (84,1 × 118,9 cm). Confira no edital do evento as dimensões exigidas (muitos pedem 90 × 120 cm, que tem arquivo próprio). Para outro tamanho, baixe o arquivo correspondente; não redimensione o slide, ou as proporções do texto se perdem.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7863840"/>
            <a:ext cx="28446984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pt-BR" altLang="en-US" sz="3200" b="1">
                <a:solidFill>
                  <a:schemeClr val="accent1"/>
                </a:solidFill>
              </a:rPr>
              <a:t>Fontes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pt-BR" altLang="en-US" sz="3200"/>
              <a:t>Título ~88 pt, títulos dos blocos ~40 pt, texto ~32 pt, legendas ~24 pt: o texto se lê a 1–2 metros.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0972800"/>
            <a:ext cx="28446984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pt-BR" altLang="en-US" sz="3200" b="1">
                <a:solidFill>
                  <a:schemeClr val="accent1"/>
                </a:solidFill>
              </a:rPr>
              <a:t>Cores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pt-BR" altLang="en-US" sz="3200"/>
              <a:t>Todas as cores seguem o tema: Design → Variantes → Cores troca tudo de uma vez. Também há arquivos com as outras paletas prontas.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4081760"/>
            <a:ext cx="28446984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pt-BR" altLang="en-US" sz="3200" b="1">
                <a:solidFill>
                  <a:schemeClr val="accent1"/>
                </a:solidFill>
              </a:rPr>
              <a:t>Conteúdo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pt-BR" altLang="en-US" sz="3200"/>
              <a:t>Pesquisa e dados são fictícios. Gráficos e tabelas são nativos do PowerPoint: botão direito → “Editar dados”.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7190720"/>
            <a:ext cx="28446984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pt-BR" altLang="en-US" sz="3200" b="1">
                <a:solidFill>
                  <a:schemeClr val="accent1"/>
                </a:solidFill>
              </a:rPr>
              <a:t>Imagens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pt-BR" altLang="en-US" sz="3200"/>
              <a:t>Botão direito na figura → “Alterar imagem”. Nas molduras tracejadas, apague a moldura e insira o fluxograma ou o QR code.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0299680"/>
            <a:ext cx="28446984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pt-BR" altLang="en-US" sz="3200" b="1">
                <a:solidFill>
                  <a:schemeClr val="accent1"/>
                </a:solidFill>
              </a:rPr>
              <a:t>Impressão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pt-BR" altLang="en-US" sz="3200"/>
              <a:t>Arquivo → Exportar → PDF e imprima só a página 1; informe à gráfica o tamanho final.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3774399"/>
            <a:ext cx="28446984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3200" b="1">
                <a:solidFill>
                  <a:schemeClr val="accent2"/>
                </a:solidFill>
              </a:rPr>
              <a:t>Prompts das figuras de exemplo (o link abre o SciDraw AI com o prompt preenchido)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5237439"/>
            <a:ext cx="28446984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2400" b="1"/>
              <a:t>Esquema da introdução  </a:t>
            </a:r>
            <a:r>
              <a:rPr lang="pt-BR" altLang="en-US" sz="2400" b="1">
                <a:solidFill>
                  <a:schemeClr val="accent1"/>
                </a:solidFill>
                <a:hlinkClick r:id="rId2"/>
              </a:rPr>
              <a:t>Abrir no SciDraw AI →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pt-BR" altLang="en-US" sz="2400">
                <a:solidFill>
                  <a:srgbClr val="5F6B78"/>
                </a:solidFill>
              </a:rPr>
              <a:t>Desenhe um esquema do contexto de pesquisa sobre o "eixo intestino–fígado", em estilo vetorial plano, fundo branco, azul-escuro e verde-azulado como cores principais, com poucos destaques em âmbar. Quatro etapas da esquerda para a direita, ligadas por setas: ① "Dieta hiperlipídica"; ② "Disbiose intestinal" (menos bactérias benéficas, mais patobiontes); ③ "Perfil de ácidos biliares alterado"; ④ "Via veia porta até o fígado", com gotículas de lipídio acumuladas no hepatócito. À esquerda, desenhe o intestino com a microbiota; à direita, o fígado e um hepatócito ampliado. Não escreva título na figura; mantenha apenas estes rótulos, em português do Brasil, curtos e bem legíveis.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9992319"/>
            <a:ext cx="28446984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2400" b="1"/>
              <a:t>Modelo de mecanismo  </a:t>
            </a:r>
            <a:r>
              <a:rPr lang="pt-BR" altLang="en-US" sz="2400" b="1">
                <a:solidFill>
                  <a:schemeClr val="accent1"/>
                </a:solidFill>
                <a:hlinkClick r:id="rId3"/>
              </a:rPr>
              <a:t>Abrir no SciDraw AI →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pt-BR" altLang="en-US" sz="2400">
                <a:solidFill>
                  <a:srgbClr val="5F6B78"/>
                </a:solidFill>
              </a:rPr>
              <a:t>Desenhe um modelo de mecanismo, em estilo vetorial plano, fundo branco, em azul-escuro, verde-azulado e âmbar. A figura tem duas partes, uma em cima da outra. Parte superior, "Intestino": Dieta hiperlipídica → Disbiose intestinal → Menor atividade de BSH → Mais ácidos biliares conjugados. Parte inferior, "Hepatócito": Menor ativação do FXR → Menor expressão de SHP → SREBP-1c aumentado → Mais síntese de ácidos graxos → Acúmulo de gotículas lipídicas. Uma seta para baixo, rotulada "Veia porta", liga as duas partes. Todas as setas em azul-escuro, significando "promove/leva a"; não use símbolos de inibição nem legenda. Cada rótulo aparece uma única vez, em português do Brasil; não escreva título na figura.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de pôster científico (padrão, A0 vertical (84,1 × 118,9 cm)) · SciDraw AI</dc:title>
  <dc:subject/>
  <dc:creator>SciDraw AI</dc:creator>
  <cp:keywords>SciDraw AI; pôster científico; apresentação de pôster; banner; modelo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