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Células migradas por campo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16</c:v>
                </c:pt>
              </c:numLit>
            </c:plus>
            <c:minus>
              <c:numLit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16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sh-NC</c:v>
                </c:pt>
                <c:pt idx="1">
                  <c:v>sh-METTL3 #1</c:v>
                </c:pt>
                <c:pt idx="2">
                  <c:v>sh-METTL3 #2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212</c:v>
                </c:pt>
                <c:pt idx="1">
                  <c:v>118</c:v>
                </c:pt>
                <c:pt idx="2">
                  <c:v>124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Células migradas por campo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10 segundos: nome do projeto e período. Na reunião do grupo todo mundo já conhece você.</a:t>
            </a:r>
          </a:p>
          <a:p>
            <a:r>
              <a:t>[Dica] Mantenha o título do projeto e mude só a semana e as datas: a orientação compara com as reuniões anteriores.</a:t>
            </a:r>
          </a:p>
          <a:p/>
          <a:p>
            <a:r>
              <a:t>Modelos científicos SciDraw AI · sci-draw.com · Versão exemplo: projeto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slide de instruções está oculto na apresentação; pode ser excluído depois de lido.</a:t>
            </a:r>
          </a:p>
          <a:p/>
          <a:p>
            <a:r>
              <a:t>Modelos científicos SciDraw AI · sci-draw.com · Versão exemplo: projeto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 minuto: três números e uma frase resumem o período; termine com a pergunta que você mais quer discutir hoje.</a:t>
            </a:r>
          </a:p>
          <a:p/>
          <a:p>
            <a:r>
              <a:t>Modelos científicos SciDraw AI · sci-draw.com · Versão exemplo: projeto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 minuto: confira item a item o plano combinado na última reunião. O que não foi feito, diga logo o motivo.</a:t>
            </a:r>
          </a:p>
          <a:p>
            <a:r>
              <a:t>[Dica] As etiquetas de situação são formas editáveis: copie a verde (concluído), a âmbar (em andamento) ou a cinza (não iniciado).</a:t>
            </a:r>
          </a:p>
          <a:p/>
          <a:p>
            <a:r>
              <a:t>Modelos científicos SciDraw AI · sci-draw.com · Versão exemplo: projeto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2 minutos: o título já é a conclusão; à direita, siga “resultado → interpretação → falta confirmar”.</a:t>
            </a:r>
          </a:p>
          <a:p>
            <a:r>
              <a:t>[Dica] Fotos de microscopia devem ser as imagens originais, com aumento indicado; nunca geradas nem retocadas por IA.</a:t>
            </a:r>
          </a:p>
          <a:p/>
          <a:p>
            <a:r>
              <a:t>Modelos científicos SciDraw AI · sci-draw.com · Versão exemplo: projeto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30 segundos: as imagens só ilustram; a quantificação está no slide anterior. Use o mesmo aumento e a mesma exposição nas três.</a:t>
            </a:r>
          </a:p>
          <a:p/>
          <a:p>
            <a:r>
              <a:t>Modelos científicos SciDraw AI · sci-draw.com · Versão exemplo: projeto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2 minutos: sintoma → o que já tentou → próxima ideia. Só assim os colegas conseguem apontar em que etapa está o problema.</a:t>
            </a:r>
          </a:p>
          <a:p/>
          <a:p>
            <a:r>
              <a:t>Modelos científicos SciDraw AI · sci-draw.com · Versão exemplo: projeto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 minuto, é o slide que mais rende na reunião. Cada pedido precisa dizer quem, o quê e quando.</a:t>
            </a:r>
          </a:p>
          <a:p/>
          <a:p>
            <a:r>
              <a:t>Modelos científicos SciDraw AI · sci-draw.com · Versão exemplo: projeto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45 segundos: planeje só o que cabe até a próxima reunião; na próxima vez, o slide 4 confere esta tabela.</a:t>
            </a:r>
          </a:p>
          <a:p/>
          <a:p>
            <a:r>
              <a:t>Modelos científicos SciDraw AI · sci-draw.com · Versão exemplo: projeto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Deixe na tela a pergunta que você quer discutir, para puxar a conversa.</a:t>
            </a:r>
          </a:p>
          <a:p/>
          <a:p>
            <a:r>
              <a:t>Modelos científicos SciDraw AI · sci-draw.com · Versão exemplo: projeto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Oculto. Abra se a orientação perguntar pelo andamento geral do projeto.</a:t>
            </a:r>
          </a:p>
          <a:p/>
          <a:p>
            <a:r>
              <a:t>Modelos científicos SciDraw AI · sci-draw.com · Versão exemplo: projeto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Logo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Defesa de dissertação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Título do trabalho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ória de seçã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Título da seção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+ fig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no ícone para inserir uma imagem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Figura X – O que a figura mostra, em uma frase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a +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no ícone para inserir uma imagem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Figura X – O que a figura mostra, em uma frase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a em largura to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no ícone para inserir uma imagem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Figura X – O que a figura mostra, em uma frase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ês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erramen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Obrigado(a) pela atenção!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erramento com conta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Obrigado(a) pela atenção!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QR code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Artigo / página do grupo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editar o texto mestre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pt-BR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pt-BR/sci-vis?utm_source=template&amp;utm_medium=pptx&amp;utm_campaign=lab-meeting-pt-BR&amp;utm_content=result-1" TargetMode="Externa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Reunião de grupo · Relatório de andamento · Semana X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Papel do METTL3 na migração de células de carcinoma hepatocelular: andamento do período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371600" algn="l"/>
                <a:tab pos="5120640" algn="l"/>
                <a:tab pos="6675120" algn="l"/>
              </a:tabLst>
            </a:pPr>
            <a:r>
              <a:rPr lang="pt-BR" altLang="en-US">
                <a:solidFill>
                  <a:srgbClr val="5F6B78"/>
                </a:solidFill>
              </a:rPr>
              <a:t>Aluna</a:t>
            </a:r>
            <a:r>
              <a:rPr lang="pt-BR" altLang="en-US"/>
              <a:t>	Fulana de Tal (doutorado, 2º ano)	</a:t>
            </a:r>
            <a:r>
              <a:rPr lang="pt-BR" altLang="en-US">
                <a:solidFill>
                  <a:srgbClr val="5F6B78"/>
                </a:solidFill>
              </a:rPr>
              <a:t>Orientador</a:t>
            </a:r>
            <a:r>
              <a:rPr lang="pt-BR" altLang="en-US"/>
              <a:t>	Prof. Dr. Beltrano Souza</a:t>
            </a:r>
          </a:p>
          <a:p>
            <a:pPr eaLnBrk="1" hangingPunct="1">
              <a:tabLst>
                <a:tab pos="1371600" algn="l"/>
                <a:tab pos="5120640" algn="l"/>
                <a:tab pos="6675120" algn="l"/>
              </a:tabLst>
            </a:pPr>
            <a:r>
              <a:rPr lang="pt-BR" altLang="en-US">
                <a:solidFill>
                  <a:srgbClr val="5F6B78"/>
                </a:solidFill>
              </a:rPr>
              <a:t>Período</a:t>
            </a:r>
            <a:r>
              <a:rPr lang="pt-BR" altLang="en-US"/>
              <a:t>	X a X de setembro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Instruções · este slide fica oculto na apresentação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Como usar este modelo na reunião de grupo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Laboratório XX · Reunião de grupo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800" b="1">
                <a:solidFill>
                  <a:schemeClr val="accent1"/>
                </a:solidFill>
              </a:rPr>
              <a:t>1  Caber em 10 minutos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600">
                <a:solidFill>
                  <a:schemeClr val="dk1"/>
                </a:solidFill>
              </a:rPr>
              <a:t>Em geral 10–15 min e 8–10 slides. Nos resultados, só o que é novo neste período; o antigo vai para os slides de apoio.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800" b="1">
                <a:solidFill>
                  <a:schemeClr val="accent2"/>
                </a:solidFill>
              </a:rPr>
              <a:t>2  Comece pelo plano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600">
                <a:solidFill>
                  <a:schemeClr val="dk1"/>
                </a:solidFill>
              </a:rPr>
              <a:t>O slide 4 confere item a item o plano da última reunião: o que foi feito, o que não foi e por quê.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800" b="1">
                <a:solidFill>
                  <a:schemeClr val="accent3"/>
                </a:solidFill>
              </a:rPr>
              <a:t>3  Problema concreto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600">
                <a:solidFill>
                  <a:schemeClr val="dk1"/>
                </a:solidFill>
              </a:rPr>
              <a:t>Diga “o que deu errado, o que já tentei, o que penso tentar”. Rende muito mais conselho do que “o experimento não deu certo”.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800" b="1">
                <a:solidFill>
                  <a:schemeClr val="accent6"/>
                </a:solidFill>
              </a:rPr>
              <a:t>4  Peça ajuda direta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600">
                <a:solidFill>
                  <a:schemeClr val="dk1"/>
                </a:solidFill>
              </a:rPr>
              <a:t>No slide de ajuda, seja específico: reagente, horário de equipamento, a experiência de um colega ou uma decisão da orientação.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Visão geral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sz="2400"/>
              <a:t>Neste período: 2 de 3 metas cumpridas e 1 problema a discutir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Laboratório XX · Reunião de grupo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4000" b="1">
                <a:solidFill>
                  <a:schemeClr val="accent2"/>
                </a:solidFill>
              </a:rPr>
              <a:t>2 / 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600">
                <a:solidFill>
                  <a:srgbClr val="5F6B78"/>
                </a:solidFill>
              </a:rPr>
              <a:t>metas do plano cumpridas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3458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4673498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4000" b="1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3498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600">
                <a:solidFill>
                  <a:srgbClr val="5F6B78"/>
                </a:solidFill>
              </a:rPr>
              <a:t>resultado novo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58276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rgbClr val="A86F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478316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4000" b="1">
                <a:solidFill>
                  <a:srgbClr val="A86F1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78316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600">
                <a:solidFill>
                  <a:srgbClr val="5F6B78"/>
                </a:solidFill>
              </a:rPr>
              <a:t>ponto para discutir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6118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548640" y="3611880"/>
            <a:ext cx="82296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914400" y="3611880"/>
            <a:ext cx="105457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800" b="1">
                <a:solidFill>
                  <a:schemeClr val="accent1"/>
                </a:solidFill>
              </a:rPr>
              <a:t>Em uma frase  </a:t>
            </a:r>
            <a:r>
              <a:rPr lang="pt-BR" altLang="en-US" sz="1800"/>
              <a:t>o knockdown de METTL3 reduz ~45% a migração das células; mas o controle endógeno do Western blot está instável e precisa ser resolvido antes.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983480"/>
            <a:ext cx="11094415" cy="105156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548640" y="4983480"/>
            <a:ext cx="82296" cy="105156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914400" y="4983480"/>
            <a:ext cx="10545775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800" b="1">
                <a:solidFill>
                  <a:srgbClr val="A86F10"/>
                </a:solidFill>
              </a:rPr>
              <a:t>Para discutir hoje  </a:t>
            </a:r>
            <a:r>
              <a:rPr lang="pt-BR" altLang="en-US" sz="1800"/>
              <a:t>próximo passo: experimento de resgate ou repetir em uma segunda linhagem?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Plano anterior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O que foi feito do plano da última reunião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Laboratório XX · Reunião de grupo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822959" y="2148840"/>
            <a:ext cx="1417320" cy="38404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2148840"/>
            <a:ext cx="141732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1300" b="1">
                <a:solidFill>
                  <a:srgbClr val="FFFFFF"/>
                </a:solidFill>
              </a:rPr>
              <a:t>Concluído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14600" y="1892807"/>
            <a:ext cx="8869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900" b="1"/>
              <a:t>Linhagem HepG2 com knockdown estável de METTL3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14600" y="2368296"/>
            <a:ext cx="88696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600">
                <a:solidFill>
                  <a:srgbClr val="5F6B78"/>
                </a:solidFill>
              </a:rPr>
              <a:t>Eficiência de ~78% confirmada por qPCR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10896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822959" y="3474720"/>
            <a:ext cx="1417320" cy="38404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22959" y="3474720"/>
            <a:ext cx="141732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1300" b="1">
                <a:solidFill>
                  <a:srgbClr val="FFFFFF"/>
                </a:solidFill>
              </a:rPr>
              <a:t>Concluído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514600" y="3218688"/>
            <a:ext cx="8869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900" b="1"/>
              <a:t>Ensaio de migração em Transwell, 3 réplicas biológicas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514600" y="3694176"/>
            <a:ext cx="88696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600">
                <a:solidFill>
                  <a:srgbClr val="5F6B78"/>
                </a:solidFill>
              </a:rPr>
              <a:t>Concluído; resultado no slide 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443484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22959" y="4800600"/>
            <a:ext cx="1417320" cy="38404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22959" y="4800600"/>
            <a:ext cx="141732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1300" b="1">
                <a:solidFill>
                  <a:srgbClr val="FFFFFF"/>
                </a:solidFill>
              </a:rPr>
              <a:t>Em andamento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514600" y="4544568"/>
            <a:ext cx="8869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900" b="1"/>
              <a:t>Western blot das proteínas a jusante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514600" y="5020055"/>
            <a:ext cx="88696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600">
                <a:solidFill>
                  <a:srgbClr val="5F6B78"/>
                </a:solidFill>
              </a:rPr>
              <a:t>Controle endógeno instável; resultado ainda inutilizável (slide 7)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Resultados do período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sz="2400"/>
              <a:t>Com knockdown de METTL3, a migração de HepG2 cai ~45%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Laboratório XX · Reunião de grupo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6751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675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200">
                <a:solidFill>
                  <a:srgbClr val="5F6B78"/>
                </a:solidFill>
              </a:rPr>
              <a:t>Figura 1 – Transwell, 24 h (dados fictícios; média ± DP; 3 réplicas biológicas)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6751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200" b="1">
                <a:solidFill>
                  <a:schemeClr val="accent2"/>
                </a:solidFill>
              </a:rPr>
              <a:t>✦ </a:t>
            </a:r>
            <a:r>
              <a:rPr lang="pt-BR" altLang="en-US" sz="1200">
                <a:solidFill>
                  <a:srgbClr val="5F6B78"/>
                </a:solidFill>
              </a:rPr>
              <a:t>Botão direito → “Editar dados”, ou refaça a contagem no SciVis.</a:t>
            </a:r>
            <a:r>
              <a:rPr lang="pt-BR" altLang="en-US" sz="1200" b="1">
                <a:solidFill>
                  <a:schemeClr val="accent1"/>
                </a:solidFill>
                <a:hlinkClick r:id="rId3"/>
              </a:rPr>
              <a:t>  Abrir no SciVis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43800" y="1691640"/>
            <a:ext cx="409651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818120" y="1874519"/>
            <a:ext cx="3611880" cy="4023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600" b="1">
                <a:solidFill>
                  <a:schemeClr val="accent1"/>
                </a:solidFill>
              </a:rPr>
              <a:t>Resultado</a:t>
            </a:r>
          </a:p>
          <a:p>
            <a:pPr eaLnBrk="1" hangingPunct="1">
              <a:lnSpc>
                <a:spcPct val="130000"/>
              </a:lnSpc>
              <a:spcBef>
                <a:spcPts val="200"/>
              </a:spcBef>
            </a:pPr>
            <a:r>
              <a:rPr lang="pt-BR" altLang="en-US" sz="1600"/>
              <a:t>Os dois shRNAs independentes reduzem as células migradas em 42 a 45% (p &lt; 0,01).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pt-BR" altLang="en-US" sz="1600" b="1">
                <a:solidFill>
                  <a:schemeClr val="accent1"/>
                </a:solidFill>
              </a:rPr>
              <a:t>Interpretação</a:t>
            </a:r>
          </a:p>
          <a:p>
            <a:pPr eaLnBrk="1" hangingPunct="1">
              <a:lnSpc>
                <a:spcPct val="130000"/>
              </a:lnSpc>
              <a:spcBef>
                <a:spcPts val="200"/>
              </a:spcBef>
            </a:pPr>
            <a:r>
              <a:rPr lang="pt-BR" altLang="en-US" sz="1600"/>
              <a:t>O METTL3 deve favorecer a migração; dois shRNAs concordam, efeito fora do alvo é pouco provável.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pt-BR" altLang="en-US" sz="1600" b="1">
                <a:solidFill>
                  <a:srgbClr val="A86F10"/>
                </a:solidFill>
              </a:rPr>
              <a:t>Falta confirmar</a:t>
            </a:r>
          </a:p>
          <a:p>
            <a:pPr eaLnBrk="1" hangingPunct="1">
              <a:lnSpc>
                <a:spcPct val="130000"/>
              </a:lnSpc>
              <a:spcBef>
                <a:spcPts val="200"/>
              </a:spcBef>
            </a:pPr>
            <a:r>
              <a:rPr lang="pt-BR" altLang="en-US" sz="1600"/>
              <a:t>Se a proliferação afeta a contagem (fazer CCK-8 em paralelo).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Resultados do período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Imagens representativas: Transwell corado com cristal violeta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Laboratório XX · Reunião de grupo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1400">
                <a:solidFill>
                  <a:srgbClr val="5F6B78"/>
                </a:solidFill>
              </a:rPr>
              <a:t>Inserir a imagem original de microscopia
(Inserir → Imagens)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1700" b="1"/>
              <a:t>sh-NC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353458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4353458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1400">
                <a:solidFill>
                  <a:srgbClr val="5F6B78"/>
                </a:solidFill>
              </a:rPr>
              <a:t>Inserir a imagem original de microscopia
(Inserir → Imagens)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53458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1700" b="1"/>
              <a:t>sh-METTL3 #1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158276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158276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1400">
                <a:solidFill>
                  <a:srgbClr val="5F6B78"/>
                </a:solidFill>
              </a:rPr>
              <a:t>Inserir a imagem original de microscopia
(Inserir → Imagens)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58276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1700" b="1"/>
              <a:t>sh-METTL3 #2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640" y="566928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400">
                <a:solidFill>
                  <a:srgbClr val="5F6B78"/>
                </a:solidFill>
              </a:rPr>
              <a:t>Indique aumento e barra de escala, por exemplo: 100×, barra = 100 μm.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Problemas e discussão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sz="2400"/>
              <a:t>Problema: controle endógeno do Western blot instável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Laboratório XX · Reunião de grupo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20599"/>
                <a:gridCol w="5648065"/>
                <a:gridCol w="3025749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/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O que aconteceu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Resultado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Sintoma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Bandas de GAPDH com intensidade diferente na mesma membrana (até 2× entre canaletas)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Quantificação não confiável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Já tentei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Dosar de novo a proteína (BCA) e aplicar 20 μg por poço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A diferença continua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Já tentei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Tampão de transferência novo e transferência de 90 min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Melhorou um pouco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Próxima ideia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Normalizar por proteína total ou usar β-actina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Quero ouvir o grupo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Problemas e discussão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De que ajuda eu preciso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Laboratório XX · Reunião de grupo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201168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201168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1900" b="1">
                <a:solidFill>
                  <a:srgbClr val="FFFFFF"/>
                </a:solidFill>
              </a:rPr>
              <a:t>Decisão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880360" y="1783080"/>
            <a:ext cx="853409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900"/>
              <a:t>Próximo passo: resgate (superexpressão de METTL3) ou repetir em células Huh7?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31546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2011680" cy="1143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548640" y="3154680"/>
            <a:ext cx="201168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1900" b="1">
                <a:solidFill>
                  <a:srgbClr val="FFFFFF"/>
                </a:solidFill>
              </a:rPr>
              <a:t>Experiência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80360" y="3154680"/>
            <a:ext cx="853409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900"/>
              <a:t>Alguém do grupo já normalizou por proteína total? Queria aprender o protocolo.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45262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4526280"/>
            <a:ext cx="2011680" cy="1143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548640" y="4526280"/>
            <a:ext cx="201168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1900" b="1">
                <a:solidFill>
                  <a:srgbClr val="FFFFFF"/>
                </a:solidFill>
              </a:rPr>
              <a:t>Recursos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880360" y="4526280"/>
            <a:ext cx="853409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900"/>
              <a:t>Cerca de 2 h no confocal da central multiusuário na terça e na quinta.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Próximo plano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Plano até a próxima reunião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Laboratório XX · Reunião de grupo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648065"/>
                <a:gridCol w="2622316"/>
                <a:gridCol w="2824032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Tarefa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Previsão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Entrega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Resolver o controle endógeno e refazer o Western blot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Semana X+1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Quantificação das proteínas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Ensaio de proliferação CCK-8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Semana X+1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Curva de proliferação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Conforme a discussão: resgate ou Huh7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Semana X+2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Ensaio de migração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5074920"/>
            <a:ext cx="11094415" cy="914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5074920"/>
            <a:ext cx="82296" cy="914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5074920"/>
            <a:ext cx="10545775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800" b="1">
                <a:solidFill>
                  <a:srgbClr val="5F6B78"/>
                </a:solidFill>
              </a:rPr>
              <a:t>Marco maior  </a:t>
            </a:r>
            <a:r>
              <a:rPr lang="pt-BR" altLang="en-US" sz="1800"/>
              <a:t>Semana X+6: terminar todos os experimentos de mecanismo e começar a redigir o artigo.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Obrigado(a)! Sugestões são bem-vindas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Para discutir hoje: resgate ou segunda linhagem, qual vem primeiro?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Slide de apoio · oculto na apresentação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Andamento geral do projeto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Laboratório XX · Reunião de grupo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437766"/>
                <a:gridCol w="2420599"/>
                <a:gridCol w="4236049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Etapa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Situação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Observação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Expressão de METTL3 em tecido de CHC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Concluído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Reunião da semana X−8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Efeito do knockdown na migração e invasão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Em andamento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Migração pronta; invasão a fazer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Triagem de alvos a jusante (MeRIP-seq)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Não iniciado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Amostras congeladas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Validação in vivo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Não iniciado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Previsto para a semana X+10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de reunião de grupo – relatório de andamento · SciDraw AI</dc:title>
  <dc:subject>Reunião de grupo – relatório de andamento (versão exemplo)</dc:subject>
  <dc:creator>SciDraw AI</dc:creator>
  <cp:keywords>SciDraw AI; reunião de grupo; relatório de andamento; laboratório; modelo de slides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