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Cu sem camada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plus>
            <c:min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Nucleação</c:v>
                </c:pt>
                <c:pt idx="1">
                  <c:v>Platô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Camada rica em LiF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plus>
            <c:min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Nucleação</c:v>
                </c:pt>
                <c:pt idx="1">
                  <c:v>Platô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27</c:v>
                </c:pt>
                <c:pt idx="1">
                  <c:v>13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Sobrepotencial (mV)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Lítio sem camada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88</c:v>
                </c:pt>
                <c:pt idx="2">
                  <c:v>74</c:v>
                </c:pt>
                <c:pt idx="3">
                  <c:v>62</c:v>
                </c:pt>
                <c:pt idx="4">
                  <c:v>51</c:v>
                </c:pt>
                <c:pt idx="5">
                  <c:v>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Camada rica em LiF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92</c:v>
                </c:pt>
                <c:pt idx="4">
                  <c:v>89</c:v>
                </c:pt>
                <c:pt idx="5">
                  <c:v>86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Número de ciclos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5.0"/>
          <c:min val="3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Retenção de capacidade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15 segundos: título, nome e instituição. O(a) coordenador(a) da sessão normalmente já apresentou você.</a:t>
            </a:r>
          </a:p>
          <a:p>
            <a:r>
              <a:t>[Dica] O título da apresentação pode ser menos formal que o do artigo, mas deve conter a conclusão ou o método principal.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slide de instruções está oculto na apresentação; pode ser excluído depois de lido.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30 segundos: comece pela conclusão e só depois conte o caminho. É a grande diferença em relação a uma defesa: a atenção da plateia é máxima no início.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 em três frases: por que importa → onde trava → nossa ideia. O esquema à direita se entende num relance.</a:t>
            </a:r>
          </a:p>
          <a:p>
            <a:r>
              <a:t>[Prompt da figura] A figura de exemplo foi gerada com o prompt abaixo. O link sob a figura já o preenche; troque pelo seu sistema:</a:t>
            </a:r>
          </a:p>
          <a:p>
            <a:r>
              <a:t>Desenhe um esquema comparativo do problema do ânodo de lítio metálico, em estilo vetorial plano, fundo branco, azul-escuro e verde-azulado, com poucos destaques em âmbar. Duas colunas lado a lado: a coluna da esquerda, rotulada "SEI convencional", mostra a SEI se rompendo na superfície do lítio, dendritos crescendo para cima e fragmentos soltos virando lítio morto, com os rótulos "Crescimento de dendritos", "Ruptura da SEI" e "Lítio morto"; a coluna da direita, rotulada "Camada artificial rica em LiF", mostra uma camada interfacial densa e uniforme, com o lítio depositado de forma compacta por baixo, rotulado "Deposição uniforme". A base das duas colunas é um coletor de corrente de cobre, rotulado "Coletor de cobre". Cada rótulo aparece uma única vez, em português do Brasil; não escreva título na figura.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45 segundos. Não cubra a área toda: fale das duas ou três estratégias mais próximas da sua e da lacuna que deixam.</a:t>
            </a:r>
          </a:p>
          <a:p>
            <a:r>
              <a:t>[Dica] Se for citar trabalhos, acrescente “Autor et al., ano” na tabela e deixe as referências completas num slide de apoio.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30 segundos: diga qual etapa cada slide seguinte responde; os resultados vêm nesta mesma ordem.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45 segundos: só as condições necessárias para entender os resultados; o resto vai para o artigo ou para o slide de apoio.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leia a conclusão do título, aponte os números do gráfico e use as imagens de MEV para a plateia “ver” a diferença.</a:t>
            </a:r>
          </a:p>
          <a:p>
            <a:r>
              <a:t>[Dica] MEV, MET e outras imagens experimentais têm de ser as suas imagens originais, nunca geradas por IA. As duas molduras são só marcadores: apague e insira as imagens reais.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minuto, é o gráfico mais importante: diga o que é cada curva e pare na comparação em 500 ciclos.</a:t>
            </a:r>
          </a:p>
          <a:p>
            <a:r>
              <a:t>[Dica] Os três números à direita são o que a plateia vai lembrar: confira se batem com o gráfico e o texto.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use o esquema para explicar “por que” os dois resultados anteriores acontecem.</a:t>
            </a:r>
          </a:p>
          <a:p>
            <a:r>
              <a:t>[Prompt da figura] A figura de exemplo foi gerada com o prompt abaixo. O link sob a figura já o preenche:</a:t>
            </a:r>
          </a:p>
          <a:p>
            <a:r>
              <a:t>Desenhe um esquema de mecanismo que mostre como uma camada artificial rica em LiF estabiliza o ânodo de lítio metálico, em estilo vetorial plano, fundo branco, em azul-escuro, verde-azulado e âmbar. Três camadas de cima para baixo, ocupando toda a largura da figura: no topo, "Eletrólito de carbonatos", com íons de lítio dispersos; no meio, "Camada rica em LiF", desenhada como uma camada densa de grãos, atravessada por íons de lítio em setas azul-escuras paralelas e uniformes apontando para baixo; na base, "Depósito denso de lítio". Mantenha apenas esses três rótulos, em português do Brasil, cada um uma única vez, à esquerda de cada camada. Sem legenda, sem tópicos numerados, sem outros textos e sem título na figura.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30 a 45 segundos. Alguém sempre pergunta “e comparado ao trabalho tal?”: uma tabela pronta poupa muita explicação.</a:t>
            </a:r>
          </a:p>
          <a:p>
            <a:r>
              <a:t>[Dica] Ao comparar com a literatura, densidade de corrente, capacidade areal e eletrólito precisam ser os mesmos; senão os números não se comparam.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45 segundos: leia as conclusões e termine com a mesma frase da abertura, fechando o círculo.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15 segundos, rápido: no congresso os agradecimentos são bem mais curtos que numa defesa. Os logos das agências também podem entrar aqui.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Fique neste slide durante as perguntas. Clique no ícone à direita para inserir o QR code do artigo ou da página do grupo.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Oculto na apresentação. Nas perguntas, digite o número do slide e Enter para ir direto a ele.</a:t>
            </a:r>
          </a:p>
          <a:p/>
          <a:p>
            <a:r>
              <a:t>Modelos científicos SciDraw AI · sci-draw.com · Versão exemplo: pesquisa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Defesa de dissertação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do trabalho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da seção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em largura to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 com conta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Artigo / página do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texto mestre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pt-B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pt-BR/ai-drawing?prompt=conference-background&amp;utm_source=template&amp;utm_medium=pptx&amp;utm_campaign=conference-presentation-pt-BR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pt-BR/ai-drawing?prompt=conference-roadmap&amp;utm_source=template&amp;utm_medium=pptx&amp;utm_campaign=conference-presentation-pt-BR&amp;utm_content=roadmap" TargetMode="Externa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pt-BR/sci-vis?utm_source=template&amp;utm_medium=pptx&amp;utm_campaign=conference-presentation-pt-BR&amp;utm_content=result-1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pt-BR/sci-vis?utm_source=template&amp;utm_medium=pptx&amp;utm_campaign=conference-presentation-pt-BR&amp;utm_content=result-2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pt-BR/ai-drawing?prompt=conference-mechanism&amp;utm_source=template&amp;utm_medium=pptx&amp;utm_campaign=conference-presentation-pt-BR&amp;utm_content=mechanis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Apresentação oral · Sessão temática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Camada artificial rica em LiF aumenta a estabilidade de ânodos de lítio metálico em eletrólito de carbonatos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371600" algn="l"/>
                <a:tab pos="4937760" algn="l"/>
                <a:tab pos="6309360" algn="l"/>
              </a:tabLst>
            </a:pPr>
            <a:r>
              <a:rPr lang="pt-BR" altLang="en-US">
                <a:solidFill>
                  <a:srgbClr val="5F6B78"/>
                </a:solidFill>
              </a:rPr>
              <a:t>Autor</a:t>
            </a:r>
            <a:r>
              <a:rPr lang="pt-BR" altLang="en-US"/>
              <a:t>	Fulano de Tal	</a:t>
            </a:r>
            <a:r>
              <a:rPr lang="pt-BR" altLang="en-US">
                <a:solidFill>
                  <a:srgbClr val="5F6B78"/>
                </a:solidFill>
              </a:rPr>
              <a:t>Instituição</a:t>
            </a:r>
            <a:r>
              <a:rPr lang="pt-BR" altLang="en-US"/>
              <a:t>	Instituto de Química · Universidade XX</a:t>
            </a:r>
          </a:p>
          <a:p>
            <a:pPr eaLnBrk="1" hangingPunct="1">
              <a:tabLst>
                <a:tab pos="1371600" algn="l"/>
                <a:tab pos="4937760" algn="l"/>
                <a:tab pos="6309360" algn="l"/>
              </a:tabLst>
            </a:pPr>
            <a:r>
              <a:rPr lang="pt-BR" altLang="en-US">
                <a:solidFill>
                  <a:srgbClr val="5F6B78"/>
                </a:solidFill>
              </a:rPr>
              <a:t>Evento</a:t>
            </a:r>
            <a:r>
              <a:rPr lang="pt-BR" altLang="en-US"/>
              <a:t>	XX Simpósio Brasileiro de Materiais para Energia</a:t>
            </a:r>
          </a:p>
          <a:p>
            <a:pPr eaLnBrk="1" hangingPunct="1">
              <a:tabLst>
                <a:tab pos="1371600" algn="l"/>
                <a:tab pos="4937760" algn="l"/>
                <a:tab pos="6309360" algn="l"/>
              </a:tabLst>
            </a:pPr>
            <a:r>
              <a:rPr lang="pt-BR" altLang="en-US">
                <a:solidFill>
                  <a:srgbClr val="5F6B78"/>
                </a:solidFill>
              </a:rPr>
              <a:t>Sessão</a:t>
            </a:r>
            <a:r>
              <a:rPr lang="pt-BR" altLang="en-US"/>
              <a:t>	X de outubro de 2026 · Sala 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Instruções · este slide fica oculto na apresentação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Como usar este modelo no congresso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1  Controle o tempo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Sessões orais costumam dar 12–15 min + 5 de perguntas: cerca de 1 min por slide. Mais de 14 slides não cabe.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2"/>
                </a:solidFill>
              </a:rPr>
              <a:t>2  Um slide, uma conclusão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Cada título de resultado é uma frase-conclusão; o slide mostra só o gráfico e os dois ou três números que a sustentam.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3"/>
                </a:solidFill>
              </a:rPr>
              <a:t>3  Figuras e gráficos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Clique no ícone da moldura para inserir imagens. O link sob os esquemas abre o SciDraw AI com o prompt pronto.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6"/>
                </a:solidFill>
              </a:rPr>
              <a:t>4  Termine com o contato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O último slide traz e-mail e QR code do artigo. Os slides de apoio ficam ocultos: abra pelo número.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VISÃO GERAL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Roteiro e mensagem principal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8308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Contexto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203704"/>
            <a:ext cx="47548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>
                <a:solidFill>
                  <a:srgbClr val="5F6B78"/>
                </a:solidFill>
              </a:rPr>
              <a:t>Potencial e gargalos do lítio metálico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8072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Estratégia e métodos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227832"/>
            <a:ext cx="47548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>
                <a:solidFill>
                  <a:srgbClr val="5F6B78"/>
                </a:solidFill>
              </a:rPr>
              <a:t>Camada rica em LiF por imersão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83133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Resultados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4251960"/>
            <a:ext cx="47548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>
                <a:solidFill>
                  <a:srgbClr val="5F6B78"/>
                </a:solidFill>
              </a:rPr>
              <a:t>Deposição · ciclagem · mecanismo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85546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Conclusões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5276088"/>
            <a:ext cx="47548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>
                <a:solidFill>
                  <a:srgbClr val="5F6B78"/>
                </a:solidFill>
              </a:rPr>
              <a:t>Alcance e próximos passos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0" y="1783080"/>
            <a:ext cx="5239512" cy="3931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766560" y="2057400"/>
            <a:ext cx="457200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2100" b="1">
                <a:solidFill>
                  <a:srgbClr val="F2C66D"/>
                </a:solidFill>
              </a:rPr>
              <a:t>A mensagem em uma frase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pt-BR" altLang="en-US" sz="2100">
                <a:solidFill>
                  <a:srgbClr val="FFFFFF"/>
                </a:solidFill>
              </a:rPr>
              <a:t>Uma camada rica em LiF formada antes da ciclagem dobra a vida útil do ânodo de lítio em eletrólito de carbonatos.</a:t>
            </a:r>
          </a:p>
          <a:p>
            <a:pPr eaLnBrk="1" hangingPunct="1">
              <a:lnSpc>
                <a:spcPct val="140000"/>
              </a:lnSpc>
              <a:spcBef>
                <a:spcPts val="2000"/>
              </a:spcBef>
            </a:pPr>
            <a:r>
              <a:rPr lang="pt-BR" altLang="en-US" sz="1400">
                <a:solidFill>
                  <a:srgbClr val="C9D6E8"/>
                </a:solidFill>
              </a:rPr>
              <a:t>A plateia guarda uma frase só: diga-a logo no começo.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 Contexto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Lítio metálico: maior capacidade, mas dendritos limitam a vida útil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1700" b="1">
                <a:solidFill>
                  <a:schemeClr val="accent1"/>
                </a:solidFill>
              </a:rPr>
              <a:t>Por que o lítio metálico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3860 mAh/g de capacidade teórica, cerca de 10 vezes a do grafite.</a:t>
            </a:r>
          </a:p>
          <a:p>
            <a:pPr eaLnBrk="1" hangingPunct="1">
              <a:spcBef>
                <a:spcPts val="1200"/>
              </a:spcBef>
            </a:pPr>
            <a:r>
              <a:rPr lang="pt-BR" altLang="en-US" sz="1700" b="1">
                <a:solidFill>
                  <a:schemeClr val="accent5"/>
                </a:solidFill>
              </a:rPr>
              <a:t>Onde está o gargalo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A SEI nativa é irregular e se rompe: crescem dendritos, sobra lítio morto e a eficiência coulômbica cai.</a:t>
            </a:r>
          </a:p>
          <a:p>
            <a:pPr eaLnBrk="1" hangingPunct="1">
              <a:spcBef>
                <a:spcPts val="1200"/>
              </a:spcBef>
            </a:pPr>
            <a:r>
              <a:rPr lang="pt-BR" altLang="en-US" sz="1700" b="1">
                <a:solidFill>
                  <a:schemeClr val="accent2"/>
                </a:solidFill>
              </a:rPr>
              <a:t>Nossa proposta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Formar antes uma camada densa e uniforme rica em LiF no lugar da SEI instável.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169720" y="1691640"/>
            <a:ext cx="6375792" cy="3977640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Figura 1 – Deposição de lítio com SEI convencional e com camada rica em LiF (esquema)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Esquema comparativo neste estilo, com o prompt pronto.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 Contexto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Estratégias atuais têm limites; falta uma solução simples com carbonatos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24032"/>
                <a:gridCol w="4135191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Estratégia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Vantagem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Limitação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Aditivos no eletrólito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Simples e fácil de escalonar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O aditivo se consome; perde efeito em ciclos longos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SEI artificial por PVD / CVD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Camada densa e controlável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Equipamento caro; difícil em grandes áreas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Coletores 3D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Menor densidade de corrente local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Massa inativa; menor densidade de energia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A86F10"/>
                </a:solidFill>
              </a:rPr>
              <a:t>Nossa abordagem  </a:t>
            </a:r>
            <a:r>
              <a:rPr lang="pt-BR" altLang="en-US" sz="1800"/>
              <a:t>Imersão em solução à temperatura ambiente forma in situ uma camada rica em LiF: processo simples e compatível com eletrólitos comerciais.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 Estratégia e métodos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Estratégia: construir → observar → validar → explicar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920240"/>
            <a:ext cx="237744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9456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1"/>
                </a:solidFill>
              </a:rPr>
              <a:t>Construir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/>
              <a:t>Imersão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700"/>
              <a:t>Lítio em solução com precursor fluorado forma a camada in situ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99923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338328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3383280" y="1920240"/>
            <a:ext cx="237744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3657600" y="219456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2"/>
                </a:solidFill>
              </a:rPr>
              <a:t>Observar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/>
              <a:t>Deposição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760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700"/>
              <a:t>Sobrepotencial de nucleação e morfologia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583387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621792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17920" y="1920240"/>
            <a:ext cx="237744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492240" y="219456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3"/>
                </a:solidFill>
              </a:rPr>
              <a:t>Validar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9224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/>
              <a:t>Ciclagem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9224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700"/>
              <a:t>Células simétricas e completas em ciclos longos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866851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05256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9052560" y="1920240"/>
            <a:ext cx="2377440" cy="640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9326880" y="219456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6"/>
                </a:solidFill>
              </a:rPr>
              <a:t>Explicar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2688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/>
              <a:t>Mecanismo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2688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700"/>
              <a:t>Perfil de profundidade por XPS e condutividade iônica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85216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Caixas editáveis: é só digitar. Quer o fluxograma em imagem? Prompt pronto.</a:t>
            </a:r>
            <a:r>
              <a:rPr lang="pt-BR" altLang="en-US" sz="1200" b="1">
                <a:solidFill>
                  <a:schemeClr val="accent1"/>
                </a:solidFill>
                <a:hlinkClick r:id="rId2"/>
              </a:rPr>
              <a:t>  Abrir no SciDraw AI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 Estratégia e métodos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Parte experimental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chemeClr val="accent1"/>
                </a:solidFill>
              </a:rPr>
              <a:t>Preparo da camada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Lítio imerso em solução com precursor fluorado (ex.: 25 °C, 10 min)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Lavagem com solvente e secagem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Em glove box: H₂O e O₂ &lt; 0,1 ppm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chemeClr val="accent2"/>
                </a:solidFill>
              </a:rPr>
              <a:t>Caracterização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MEV: morfologia e espessura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XPS com perfil de profundidade: composição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EIS: condutividade iônica da interface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rgbClr val="A86F10"/>
                </a:solidFill>
              </a:rPr>
              <a:t>Eletroquímica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Li||Cu: nucleação e eficiência coulômbica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Li||Li: 1 mA/cm², 1 mAh/cm²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Li||LFP: ciclagem longa a 1C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Resultados · Deposição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A camada reduz em ~40% o sobrepotencial de nucleação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0350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0350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Figura 2 – Li||Cu a 0,5 mA/cm² (dados fictícios; média ± DP; n = 3)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Botão direito → “Editar dados”, ou refaça no SciVis.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03720" y="1737360"/>
            <a:ext cx="4736592" cy="39776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178040" y="1920240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Morfologia do depósito (MEV)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300">
                <a:solidFill>
                  <a:srgbClr val="5F6B78"/>
                </a:solidFill>
              </a:rPr>
              <a:t>Inserir imagem de MEV
Cu sem camada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300">
                <a:solidFill>
                  <a:srgbClr val="5F6B78"/>
                </a:solidFill>
              </a:rPr>
              <a:t>Inserir imagem de MEV
Camada rica em LiF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4663440"/>
            <a:ext cx="42062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/>
              <a:t>Com a camada, o lítio deposita em blocos compactos; sem ela, há dendritos visíveis.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Resultados · Ciclagem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Retenção após 500 ciclos sobe de 41% para 86% na célula completa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73152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7315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Figura 3 – Célula completa Li||LFP a 1C (dados fictícios)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7315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Botão direito → “Editar dados”, ou envie os dados de ciclagem ao SciVis.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0" y="17373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503920" y="18288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3000" b="1">
                <a:solidFill>
                  <a:schemeClr val="accent1"/>
                </a:solidFill>
              </a:rPr>
              <a:t>86%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2450591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>
                <a:solidFill>
                  <a:srgbClr val="5F6B78"/>
                </a:solidFill>
              </a:rPr>
              <a:t>retenção após 500 ciclos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0" y="31089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503920" y="32004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3000" b="1">
                <a:solidFill>
                  <a:schemeClr val="accent2"/>
                </a:solidFill>
              </a:rPr>
              <a:t>99,3%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822191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>
                <a:solidFill>
                  <a:srgbClr val="5F6B78"/>
                </a:solidFill>
              </a:rPr>
              <a:t>eficiência coulômbica média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44805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503920" y="45720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3000" b="1">
                <a:solidFill>
                  <a:srgbClr val="A86F10"/>
                </a:solidFill>
              </a:rPr>
              <a:t>~2×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0" y="5193792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>
                <a:solidFill>
                  <a:srgbClr val="5F6B78"/>
                </a:solidFill>
              </a:rPr>
              <a:t>vida útil em ciclos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Resultados · Mecanismo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O LiF uniformiza o fluxo de Li⁺ e freia a decomposição do eletrólito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1042450" y="1691640"/>
            <a:ext cx="5413179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Figura 4 – Como a camada rica em LiF estabiliza o ânodo de lítio (esquema)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1700" b="1">
                <a:solidFill>
                  <a:schemeClr val="accent1"/>
                </a:solidFill>
              </a:rPr>
              <a:t>Composição</a:t>
            </a:r>
          </a:p>
          <a:p>
            <a:pPr eaLnBrk="1" hangingPunct="1"/>
            <a:r>
              <a:rPr lang="pt-BR" altLang="en-US" sz="1700"/>
              <a:t>O perfil de XPS mostra uma camada dominada por LiF, com cerca de 50 nm.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 b="1">
                <a:solidFill>
                  <a:schemeClr val="accent1"/>
                </a:solidFill>
              </a:rPr>
              <a:t>Transporte iônico</a:t>
            </a:r>
          </a:p>
          <a:p>
            <a:pPr eaLnBrk="1" hangingPunct="1"/>
            <a:r>
              <a:rPr lang="pt-BR" altLang="en-US" sz="1700"/>
              <a:t>Maior condutividade na interface e fluxo de Li⁺ mais uniforme.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 b="1">
                <a:solidFill>
                  <a:schemeClr val="accent2"/>
                </a:solidFill>
              </a:rPr>
              <a:t>Estabilidade</a:t>
            </a:r>
          </a:p>
          <a:p>
            <a:pPr eaLnBrk="1" hangingPunct="1"/>
            <a:r>
              <a:rPr lang="pt-BR" altLang="en-US" sz="1700"/>
              <a:t>A camada limita a decomposição contínua do eletrólito; a impedância cresce menos com a ciclagem.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Esquema de mecanismo neste estilo, com o prompt pronto.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SciDraw AI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Conclusões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Comparação: processo simples e compatível com carbonatos comerciais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2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29182"/>
                <a:gridCol w="2521457"/>
                <a:gridCol w="2622316"/>
                <a:gridCol w="252145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Estratégia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Dificuldade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Com carbonatos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Escalonamento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Aditivos no eletrólito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Baixa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Em parte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Alto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SEI artificial por vapor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Alta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Sim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Baixo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Este trabalho: imersão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Baixa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Sim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Médio a alto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5F6B78"/>
                </a:solidFill>
              </a:rPr>
              <a:t>Atenção  </a:t>
            </a:r>
            <a:r>
              <a:rPr lang="pt-BR" altLang="en-US" sz="1800"/>
              <a:t>Comparação qualitativa, só para ilustrar o layout. Na apresentação real, use indicadores quantitativos em condições comparáveis e cite as fontes.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Conclusões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Conclusões e perspectivas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434760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434760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886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1"/>
                </a:solidFill>
              </a:rPr>
              <a:t>Conclusões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886120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1. A imersão em solução forma in situ uma camada rica em LiF.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pt-BR" altLang="en-US" sz="1700">
                <a:solidFill>
                  <a:schemeClr val="dk1"/>
                </a:solidFill>
              </a:rPr>
              <a:t>2. A camada reduz em ~40% o sobrepotencial de nucleação; o depósito fica compacto.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pt-BR" altLang="en-US" sz="1700">
                <a:solidFill>
                  <a:schemeClr val="dk1"/>
                </a:solidFill>
              </a:rPr>
              <a:t>3. Na célula completa, a retenção em 500 ciclos vai de 41% para 86%.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03440" y="1737360"/>
            <a:ext cx="4339614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303440" y="1737360"/>
            <a:ext cx="4339614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577760" y="1965960"/>
            <a:ext cx="379097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4"/>
                </a:solidFill>
              </a:rPr>
              <a:t>Limites e próximos passos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77760" y="2514600"/>
            <a:ext cx="3790974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Falta testar capacidade areal alta (&gt; 3 mAh/cm²).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700">
                <a:solidFill>
                  <a:schemeClr val="dk1"/>
                </a:solidFill>
              </a:rPr>
              <a:t>A evolução da camada em alta temperatura não é conhecida.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pt-BR" altLang="en-US" sz="1700" b="1">
                <a:solidFill>
                  <a:schemeClr val="dk1"/>
                </a:solidFill>
              </a:rPr>
              <a:t>Próximo passo: </a:t>
            </a:r>
            <a:r>
              <a:rPr lang="pt-BR" altLang="en-US" sz="1700">
                <a:solidFill>
                  <a:schemeClr val="dk1"/>
                </a:solidFill>
              </a:rPr>
              <a:t>células pouch e caracterização in situ.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120640"/>
            <a:ext cx="11094415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960120" y="5120640"/>
            <a:ext cx="1027145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rgbClr val="F2C66D"/>
                </a:solidFill>
              </a:rPr>
              <a:t>Em uma frase  </a:t>
            </a:r>
            <a:r>
              <a:rPr lang="pt-BR" altLang="en-US" sz="1900">
                <a:solidFill>
                  <a:srgbClr val="FFFFFF"/>
                </a:solidFill>
              </a:rPr>
              <a:t>a camada rica em LiF dobra a vida útil do ânodo de lítio em eletrólito de carbonatos.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Agradecimentos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Agradecimentos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chemeClr val="accent1"/>
                </a:solidFill>
              </a:rPr>
              <a:t>Orientação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Ao Prof. Dr. Beltrano Souza, pela orientação e apoio.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chemeClr val="accent2"/>
                </a:solidFill>
              </a:rPr>
              <a:t>Colaboração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Ao grupo do Prof. Dr. Ciclano Lima, pelas análises de XPS.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chemeClr val="accent3"/>
                </a:solidFill>
              </a:rPr>
              <a:t>Infraestrutura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À Central Analítica Multiusuário da Universidade XX.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chemeClr val="accent4"/>
                </a:solidFill>
              </a:rPr>
              <a:t>Fomento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CNPq, CAPES (Código 001) e FAPESP (processo nº XXXX/XXXXX-X).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Obrigado! Perguntas?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>
                <a:solidFill>
                  <a:srgbClr val="C9D6E8"/>
                </a:solidFill>
              </a:rPr>
              <a:t>Autor   </a:t>
            </a:r>
            <a:r>
              <a:rPr lang="pt-BR" altLang="en-US">
                <a:solidFill>
                  <a:srgbClr val="FFFFFF"/>
                </a:solidFill>
              </a:rPr>
              <a:t>Fulano de Tal · Universidade XX</a:t>
            </a:r>
          </a:p>
          <a:p>
            <a:pPr eaLnBrk="1" hangingPunct="1"/>
            <a:r>
              <a:rPr lang="pt-BR" altLang="en-US">
                <a:solidFill>
                  <a:srgbClr val="C9D6E8"/>
                </a:solidFill>
              </a:rPr>
              <a:t>E-mail  </a:t>
            </a:r>
            <a:r>
              <a:rPr lang="pt-BR" altLang="en-US">
                <a:solidFill>
                  <a:srgbClr val="FFFFFF"/>
                </a:solidFill>
              </a:rPr>
              <a:t>fulano.tal@universidade.br</a:t>
            </a:r>
          </a:p>
          <a:p>
            <a:pPr eaLnBrk="1" hangingPunct="1"/>
            <a:r>
              <a:rPr lang="pt-BR" altLang="en-US">
                <a:solidFill>
                  <a:srgbClr val="C9D6E8"/>
                </a:solidFill>
              </a:rPr>
              <a:t>Artigo  </a:t>
            </a:r>
            <a:r>
              <a:rPr lang="pt-BR" altLang="en-US">
                <a:solidFill>
                  <a:srgbClr val="FFFFFF"/>
                </a:solidFill>
              </a:rPr>
              <a:t>Nome do Periódico, 2026 (QR code ao lado)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Artigo / página do grupo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Slide de apoio · oculto; abra pelo número se perguntarem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Perguntas prováveis e respostas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XX Simpósio Brasileiro de Materiais para Energia · Sessão 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Pergunta provável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Pontos da resposta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Evidência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Como se controla a espessura da camada?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Pelo tempo de imersão: 10 min dão ~50 nm; mais que isso eleva muito a impedância.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Fig. S2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Funciona com capacidade areal alta?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Estável até 3 mAh/cm²; acima disso é o próximo passo.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Slide 12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 comparado ao aditivo FEC?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 camada pode ser usada junto com o FEC; os efeitos se somam.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Fig. S5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oral em congresso · SciDraw AI</dc:title>
  <dc:subject>Apresentação oral em congresso (versão exemplo)</dc:subject>
  <dc:creator>SciDraw AI</dc:creator>
  <cp:keywords>SciDraw AI; apresentação oral; congresso; simpósio; modelo de slides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