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고지방군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간 중성지방(mg/g)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후벽균문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의간균문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프로테오박테리아문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상대 풍부도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포합 담즙산 비율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총 담즙산 대비 비율(%)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 이내: 심사위원님들께 인사드리고 이름, 학과, 지도교수님, 논문 제목을 말씀드립니다.</a:t>
            </a:r>
          </a:p>
          <a:p>
            <a:r>
              <a:t>[팁] 제목이 길면 두 줄까지 괜찮지만 30pt 아래로 줄이지 않습니다. 왼쪽 위 아이콘을 클릭해 학교 로고를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페이지는 사용 안내로, 숨김 슬라이드로 설정되어 있습니다. 다 읽은 뒤 삭제해도 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20초: 발표 순서를 짧게 소개하고, 오른쪽의 연구 질문은 소리 내어 읽습니다. 발표 전체를 관통하는 축입니다.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지적사항마다 "무엇을 고쳤고 논문 어디에 반영했는지"를 한 문장씩 말씀드립니다.</a:t>
            </a:r>
          </a:p>
          <a:p>
            <a:r>
              <a:t>[팁] 반영하지 못한 의견이 있다면 숨기지 말고 이유를 함께 적습니다. 예비심사 발표라면 이 페이지는 삭제합니다.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전환 페이지입니다. 3–5초만 머물며 "먼저 연구 배경을 말씀드리겠습니다"라고 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"현실적 문제 → 기존 연구 → 연구 공백 → 연구의 필요성" 네 문장으로 설명하고, 마지막 문장에서 연구 질문으로 자연스럽게 넘어갑니다.</a:t>
            </a:r>
          </a:p>
          <a:p>
            <a:r>
              <a:t>[자주 받는 질문] "이 연구의 실제적 의의는 무엇입니까?" — 구체적인 대상 집단이나 활용 장면을 하나 준비해 둡니다.</a:t>
            </a:r>
          </a:p>
          <a:p>
            <a:r>
              <a:t>[그림 프롬프트] 예시 그림은 아래 프롬프트로 생성했습니다. 그림 아래 링크를 누르면 자동으로 입력되며, 이 문장을 복사해 연구 대상·단계·라벨만 바꿔 써도 됩니다.</a:t>
            </a:r>
          </a:p>
          <a:p>
            <a:r>
              <a:t>'장–간 축' 연구 배경 모식도를 그려 주세요. 플랫 벡터 스타일, 흰색 배경, 짙은 남색과 청록색을 주색으로 하고 호박색을 약간만 강조색으로 씁니다. 왼쪽에서 오른쪽으로 네 단계를 화살표로 연결합니다: ① 고지방 식이, ② 장내 미생물 불균형(유익균 감소, 기회감염균 증가), ③ 담즙산 조성 변화, ④ 간문맥을 거쳐 간으로 유입되어 간세포 내 지질 방울 축적. 왼쪽에는 장과 장내 미생물을, 오른쪽에는 간과 확대한 간세포 하나를 그립니다. 그림 안에 제목은 넣지 말고, 이 몇 개의 한국어 라벨만 짧고 크게 표기합니다.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1–1.5분: 표를 그대로 읽지 말고 행마다 "무엇을 밝혔고 → 무엇이 부족한지" 두 문장으로 요약한 뒤 연구 공백에서 멈춥니다.</a:t>
            </a:r>
          </a:p>
          <a:p>
            <a:r>
              <a:t>[팁] 표에는 "Kim 등, 2023"처럼 저자와 연도만 남기고 전체 서지 사항은 논문에 둡니다. 예시판에는 실제 문헌이 없으니 실제로 인용한 연구로 바꾸세요.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30–45초: 연구 목적을 먼저 읽고, "이를 위해 세 가지 연구 문제를 설정했으며 각각 결과 4.1–4.4절에 대응합니다"라고 말씀드립니다.</a:t>
            </a:r>
          </a:p>
          <a:p>
            <a:r>
              <a:t>[자주 받는 질문] "세 연구 문제는 어떻게 연결됩니까?" — "현상 → 기전 → 검증"으로 이어지는 단계적 구조라고 답합니다.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전환 페이지입니다. 한 문장으로 넘어갑니다.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1분, 발표 전체의 "지도"입니다. 1→2→3 순서로 각 단계가 무엇에 답하는지, 결과의 몇 절에 해당하는지 설명합니다.</a:t>
            </a:r>
          </a:p>
          <a:p>
            <a:r>
              <a:t>[팁] 이 페이지는 모두 PowerPoint 도형이므로 글자를 고치거나 모듈을 늘리고 줄여도 다시 그릴 필요가 없습니다.</a:t>
            </a:r>
          </a:p>
          <a:p>
            <a:r>
              <a:t>[그림으로 된 추진 체계도가 필요하면] 페이지 아래 링크를 누르거나, 아래 문장을 복사해 대괄호 안을 바꿔 씁니다.</a:t>
            </a:r>
          </a:p>
          <a:p>
            <a:r>
              <a:t>학위논문 연구 추진 체계도를 그려 주세요. 가로 흐름 배치, 흰색 배경, 플랫 스타일. 세 개의 연구 모듈로 나눕니다: [모듈 1과 방법]; [모듈 2와 방법]; [모듈 3과 방법]. 모듈 사이는 화살표로 잇고, 맨 오른쪽에 결론 [본인의 결론]을 정리합니다. 아래쪽에 각 모듈에 해당하는 논문의 장·절을 표기합니다. 라벨은 한국어로 씁니다.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"무엇을 대상으로, 무엇을 측정하고, 어떻게 비교했는지"만 설명하고 세부 조건은 논문에 둡니다.</a:t>
            </a:r>
          </a:p>
          <a:p>
            <a:r>
              <a:t>[자주 받는 질문] "왜 수컷만 사용했습니까?" "표본 수는 어떻게 정했습니까?" — 답변은 마지막 대비 페이지에 준비해 두었습니다.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전환 페이지입니다. 결과 부분이 전체 발표 시간의 절반 정도를 차지합니다.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1–1.5분: 제목이 곧 결론입니다. 제목을 먼저 읽고, 그래프를 가리키며 "이쪽이 대조군, 이쪽이 고지방군입니다"라고 설명합니다.</a:t>
            </a:r>
          </a:p>
          <a:p>
            <a:r>
              <a:t>[팁] 결과 페이지 제목을 "결과 1"이 아니라 결론 문장으로 쓰면 심사위원님들이 훨씬 잘 기억합니다.</a:t>
            </a:r>
          </a:p>
          <a:p>
            <a:r>
              <a:t>[차트] PowerPoint 기본 차트입니다. 오른쪽 클릭 → 데이터 편집에서 평균값을 바꾸고, 오차 막대는 "오차 막대 서식 → 사용자 지정"에서 수정합니다.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1–1.5분: 왼쪽 그래프로 "미생물이 바뀌었다", 오른쪽 그래프로 "담즙산도 바뀌었다"를 보여 주고, 아래 요점으로 둘을 연결합니다.</a:t>
            </a:r>
          </a:p>
          <a:p>
            <a:r>
              <a:t>[자주 받는 질문] "문 수준 변화만으로 충분합니까? 속(genus) 수준은 어떻습니까?" — 속 수준 결과는 대비 페이지나 논문 부록 그림에 둡니다.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두 중재 실험이 각각 무엇을 증명했는지 먼저 말하고, 왼쪽 기전 그림으로 모든 결과를 하나의 경로로 묶습니다.</a:t>
            </a:r>
          </a:p>
          <a:p>
            <a:r>
              <a:t>[그림 프롬프트] 예시 그림은 아래 프롬프트로 생성했습니다. 그림 아래 링크를 누르면 자동으로 입력되며, 복사해서 본인의 경로와 분자로 바꿔 써도 됩니다.</a:t>
            </a:r>
          </a:p>
          <a:p>
            <a:r>
              <a:t>기전 모델 그림을 그려 주세요. 플랫 벡터 스타일, 흰색 배경, 짙은 남색·청록색·호박색 배색. 화면을 위아래 두 부분으로 나눕니다. 위쪽 '장': 고지방 식이 → 장내 미생물 불균형 → 담즙산염 가수분해효소 활성 감소 → 포합 담즙산 비율 증가. 아래쪽 '간세포': FXR 활성 저하 → SHP 발현 감소 → SREBP-1c 발현 증가 → 지방산 합성 증가 → 지질 방울 축적. 위아래 두 부분은 아래로 향하는 화살표 하나로 잇고 '간문맥'이라고 표기합니다. 모든 화살표는 짙은 남색으로 통일해 '촉진/유발'을 나타내고, 억제 기호와 범례는 그리지 않습니다. 각 라벨은 한 번씩만 쓰고 한국어로 표기하며, 그림 안에 제목은 넣지 않습니다.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30초: 이 표로 결과 부분을 정리하며, 연구 문제마다 근거가 있다는 점을 보여 드립니다.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전환 페이지입니다.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1분, 심사위원님들이 주의 깊게 듣는 부분입니다. 항목마다 "기존 연구는 어떻게 했고, 본 연구는 무엇을 더했는지"를 말씀드립니다.</a:t>
            </a:r>
          </a:p>
          <a:p>
            <a:r>
              <a:t>[팁] 기여는 구체적이고 논문 안에서 근거를 찾을 수 있어야 합니다. "최초", "세계 최고 수준"처럼 증명하기 어려운 표현은 피합니다.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결론은 한 항목씩 읽고, 한계는 먼저 말씀드립니다. 어차피 질문으로 이어지는 경우가 많으니 스스로 먼저 말하는 편이 여유롭습니다.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20초: 간단히 소개합니다. 학위논문과 직접 관련된 실적을 앞에 두고, 학과의 졸업 요건(예: KCI·SCIE 게재)을 충족했는지 드러나게 씁니다.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20–30초, 진심을 담아 짧게 말씀드립니다. 연구비 지원 문구(사사)는 지원 기관이 정한 표기 방식을 따릅니다. 연구실 단체 사진을 넣고 싶다면 카드 하나를 지우고 그림을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이 페이지에서 멈추고 질문을 기다립니다. 답변할 때는 뒤쪽 대비 페이지로 이동할 수 있습니다(슬라이드 쇼 중 페이지 번호를 입력하고 Enter).</a:t>
            </a:r>
          </a:p>
          <a:p>
            <a:r>
              <a:t>[팁] 질문은 끝까지 듣고, 받은 의견은 메모해 두었다가 수정 내역에 반영합니다.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페이지로 슬라이드 쇼에는 나오지 않습니다. 심사위원님이 물으실 만한 질문을 미리 적어 두면 어느 페이지로 가야 할지 바로 알 수 있습니다.</a:t>
            </a:r>
          </a:p>
          <a:p>
            <a:r>
              <a:t>[숨기는 방법] 슬라이드 축소판에서 오른쪽 클릭 → 슬라이드 숨기기. 슬라이드 쇼 중 페이지 번호를 입력하고 Enter를 누르면 이동합니다.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대비 페이지입니다. 그림 틀의 아이콘을 클릭해 본인의 그림을 넣습니다.</a:t>
            </a:r>
          </a:p>
          <a:p/>
          <a:p>
            <a:r>
              <a:t>SciDraw AI 연구 템플릿 · sci-draw.com/ko · 예시판: 연구 내용과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ko/ai-drawing?prompt=thesis-defense-background&amp;utm_source=template&amp;utm_medium=pptx&amp;utm_campaign=thesis-defense-ko&amp;utm_content=background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ko/ai-drawing?prompt=thesis-defense-roadmap&amp;utm_source=template&amp;utm_medium=pptx&amp;utm_campaign=thesis-defense-ko&amp;utm_content=roadmap" TargetMode="Externa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ko/sci-vis?example=thesis-defense-liver-tg&amp;utm_source=template&amp;utm_medium=pptx&amp;utm_campaign=thesis-defense-ko&amp;utm_content=result-1" TargetMode="Externa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ko/ai-drawing?prompt=thesis-defense-mechanism&amp;utm_source=template&amp;utm_medium=pptx&amp;utm_campaign=thesis-defense-ko&amp;utm_content=mechanism" TargetMode="Externa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ko/ai-drawing?prompt=thesis-defense-backup&amp;utm_source=template&amp;utm_medium=pptx&amp;utm_campaign=thesis-defense-ko&amp;utm_content=backup" TargetMode="Externa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석사학위논문 심사 발표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고지방 식이로 유도된 장내 미생물 불균형이 담즙산–FXR 축을 통해 간 지질 대사를 조절하는 기전 연구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발표자</a:t>
            </a:r>
            <a:r>
              <a:rPr lang="ko-KR" altLang="en-US"/>
              <a:t>	홍길동</a:t>
            </a:r>
            <a:r>
              <a:rPr lang="ko-KR" altLang="en-US"/>
              <a:t>	</a:t>
            </a:r>
            <a:r>
              <a:rPr lang="ko-KR" altLang="en-US">
                <a:solidFill>
                  <a:srgbClr val="5F6B78"/>
                </a:solidFill>
              </a:rPr>
              <a:t>지도교수</a:t>
            </a:r>
            <a:r>
              <a:rPr lang="ko-KR" altLang="en-US"/>
              <a:t>	김○○ 교수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학과</a:t>
            </a:r>
            <a:r>
              <a:rPr lang="ko-KR" altLang="en-US"/>
              <a:t>	식품영양학과</a:t>
            </a:r>
            <a:r>
              <a:rPr lang="ko-KR" altLang="en-US"/>
              <a:t>	</a:t>
            </a:r>
            <a:r>
              <a:rPr lang="ko-KR" altLang="en-US">
                <a:solidFill>
                  <a:srgbClr val="5F6B78"/>
                </a:solidFill>
              </a:rPr>
              <a:t>소속</a:t>
            </a:r>
            <a:r>
              <a:rPr lang="ko-KR" altLang="en-US"/>
              <a:t>	생활과학대학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심사일</a:t>
            </a:r>
            <a:r>
              <a:rPr lang="ko-KR" altLang="en-US"/>
              <a:t>	2026년 6월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사용 안내 · 슬라이드 쇼에서는 자동으로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편집을 시작하기 전에 이 페이지를 먼저 읽어 주세요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  내용 바꾸기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연구 내용, 이름, 데이터는 모두 가상의 예시이며 차트에는 "예시 데이터"라고 적혀 있습니다. 페이지마다 본인 연구로 바꿔 주세요.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  그림 넣기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그림 틀의 아이콘을 클릭하면 틀 안에 맞게 들어갑니다. 같은 스타일의 모식도가 필요하면 그림 아래 링크를 누르세요. 프롬프트가 자동으로 입력됩니다.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  차트 고치기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막대그래프와 누적 그래프는 PowerPoint 기본 차트입니다. 마우스 오른쪽 버튼 → "데이터 편집"에서 숫자를 바꾸면 그래프가 바로 갱신됩니다.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6"/>
                </a:solidFill>
              </a:rPr>
              <a:t>4  색 한 번에 바꾸기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디자인 → 적용 → 색에서 전체 배색을 한 번에 바꿀 수 있습니다. 글꼴은 맑은 고딕으로, Windows와 Mac용 PowerPoint에서 모두 열립니다.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806440"/>
            <a:ext cx="11094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 b="1"/>
              <a:t>발표 시간  </a:t>
            </a:r>
            <a:r>
              <a:rPr lang="ko-KR" altLang="en-US" sz="1400">
                <a:solidFill>
                  <a:srgbClr val="5F6B78"/>
                </a:solidFill>
              </a:rPr>
              <a:t>석사 심사는 보통 20분 내외, 박사 심사는 30–40분 내외이며 학과 규정을 따릅니다. 이 페이지와 마지막 대비 페이지 2장은 숨겨져 있습니다.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CONTENTS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목차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배경 및 목적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왜 이 문제를 연구하는가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방법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무엇을, 어떻게 연구했는가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결과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연구 문제별 주요 결과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결론 및 향후 연구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기여, 한계, 향후 과제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실적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논문, 학술대회, 연구과제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이 연구가 답하려는 질문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ko-KR" altLang="en-US" sz="2000"/>
              <a:t>고지방 식이로 인한 장내 미생물 불균형은 담즙산 조성을 바꾸고 간의 FXR 신호를 억제하여 간 지질 축적을 촉진하는가?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ko-KR" altLang="en-US" sz="1400">
                <a:solidFill>
                  <a:srgbClr val="5F6B78"/>
                </a:solidFill>
              </a:rPr>
              <a:t>발표 첫머리에 이 질문을 분명히 하고, 결과마다 이 질문으로 돌아옵니다.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예비심사 지적사항 반영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이전 심사 지적사항 및 반영 내역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2552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6049"/>
                <a:gridCol w="5345490"/>
                <a:gridCol w="151287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지적사항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반영 내용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반영 위치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수컷만 사용한 이유와 한계를 밝힐 것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실험 설계 근거를 보완하고 연구의 한계에 성별 차이를 명시함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3.1절, 5.2절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FXR 효능제 실험의 대조군을 보완할 것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용매 대조군을 추가하여 재분석함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4.3절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분변 이식 실험의 인과 해석을 신중히 할 것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결론의 표현을 "인과적 근거를 제시함"으로 수정함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4.4절, 5.1절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120640"/>
            <a:ext cx="11094415" cy="86868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120640"/>
            <a:ext cx="82296" cy="8686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12064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안내  </a:t>
            </a:r>
            <a:r>
              <a:rPr lang="ko-KR" altLang="en-US" sz="1800"/>
              <a:t>본심사에서는 이전 심사 의견을 어떻게 반영했는지 먼저 확인하는 경우가 많습니다. 첫 심사라면 이 페이지를 삭제합니다.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배경 및 목적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현실적 필요, 기존 연구의 성과, 아직 풀리지 않은 부분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 및 목적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장–간 축: 고지방 식이에서 간 지질 축적까지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ko-KR" altLang="en-US" sz="1700" b="1">
                <a:solidFill>
                  <a:schemeClr val="accent1"/>
                </a:solidFill>
              </a:rPr>
              <a:t>현실적 문제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비알코올성 지방간 질환은 흔한 만성 간질환으로, 고지방 식이와 밀접합니다.</a:t>
            </a:r>
          </a:p>
          <a:p>
            <a:pPr eaLnBrk="1" hangingPunct="1">
              <a:spcBef>
                <a:spcPts val="1200"/>
              </a:spcBef>
            </a:pPr>
            <a:r>
              <a:rPr lang="ko-KR" altLang="en-US" sz="1700" b="1">
                <a:solidFill>
                  <a:schemeClr val="accent1"/>
                </a:solidFill>
              </a:rPr>
              <a:t>기존 연구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장내 미생물은 담즙산 조성을 바꾸어 간 대사에 영향을 줍니다(장–간 축).</a:t>
            </a:r>
          </a:p>
          <a:p>
            <a:pPr eaLnBrk="1" hangingPunct="1">
              <a:spcBef>
                <a:spcPts val="1200"/>
              </a:spcBef>
            </a:pPr>
            <a:r>
              <a:rPr lang="ko-KR" altLang="en-US" sz="1700" b="1">
                <a:solidFill>
                  <a:schemeClr val="accent5"/>
                </a:solidFill>
              </a:rPr>
              <a:t>연구 공백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미생물 변화가 담즙산 신호를 거쳐 간에 이르는 인과 경로는 불분명합니다.</a:t>
            </a:r>
          </a:p>
          <a:p>
            <a:pPr eaLnBrk="1" hangingPunct="1">
              <a:spcBef>
                <a:spcPts val="12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연구의 필요성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미생물·담즙산을 표적으로 한 지방간 중재의 실험적 근거가 됩니다.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744395"/>
            <a:ext cx="6565392" cy="387213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1-1. 고지방 식이가 장–간 축을 통해 간 지질 축적을 촉진하는 과정(모식도)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같은 스타일의 모식도는 SciDraw AI로 만들 수 있습니다. 프롬프트 입력됨.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 및 목적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선행 연구: 연관성은 확인되었으나 인과와 기전은 부족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19741"/>
                <a:gridCol w="4740340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연구 주제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주요 성과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한계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장내 미생물과 지방간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인체·동물 연구 모두에서 지방간에 동반된 미생물 조성 변화가 관찰됨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대부분 단면 연관 연구로 인과 구분이 어려움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담즙산 신호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담즙산은 FXR, TGR5 등 수용체를 활성화해 당·지질 대사를 조절함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미생물 유래 담즙산 변화와 간 표현형의 대응 관계가 불명확함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미생물 중재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프로바이오틱스, 분변 미생물 이식이 일부 모델에서 간 지질 축적을 완화함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작용 경로에 대한 직접 검증이 부족함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연구 공백  </a:t>
            </a:r>
            <a:r>
              <a:rPr lang="ko-KR" altLang="en-US" sz="1800"/>
              <a:t>"미생물 변화 → 담즙산 조성 → 간 FXR 신호 → 지질 대사"로 이어지는 증거 사슬이 없으며, 본 연구는 여기서 출발합니다.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 및 목적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목적 및 연구 문제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000" b="1">
                <a:solidFill>
                  <a:srgbClr val="F2C66D"/>
                </a:solidFill>
              </a:rPr>
              <a:t>연구 목적  </a:t>
            </a:r>
            <a:r>
              <a:rPr lang="ko-KR" altLang="en-US" sz="2000">
                <a:solidFill>
                  <a:srgbClr val="FFFFFF"/>
                </a:solidFill>
              </a:rPr>
              <a:t>고지방 식이로 인한 장내 미생물 불균형이 담즙산–FXR 신호를 통해 간 지질 축적을 촉진하는지 규명한다.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연구 문제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고지방 식이에 따른 장내 미생물과 담즙산 조성의 변화는 어떠한가?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관련 결과: 4.1절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2"/>
                </a:solidFill>
              </a:rPr>
              <a:t>연구 문제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담즙산–FXR 신호는 간 지질 축적에 어떤 역할을 하는가?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관련 결과: 4.2절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3"/>
                </a:solidFill>
              </a:rPr>
              <a:t>연구 문제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FXR 효능제와 분변 이식으로 인과 관계를 확인할 수 있는가?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관련 결과: 4.3–4.4절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방법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무엇을, 어떻게 연구했는가: 연구 추진 체계와 실험 설계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방법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내용 및 추진 체계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연구 질문: </a:t>
            </a:r>
            <a:r>
              <a:rPr lang="ko-KR" altLang="en-US" sz="1800"/>
              <a:t>장내 미생물 불균형은 담즙산–FXR 축을 통해 간 지질 축적을 촉진하는가?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1  현상 관찰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93008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고지방 식이 모델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16S rRNA 시퀀싱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간 표현형 분석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4.1절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3375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749039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2  기전 규명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77639" y="3493008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담즙산 대사체 분석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FXR–SHP 경로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상관·경로 분석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49039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4.2절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537959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9494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3  중재 검증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78040" y="3493008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FXR 효능제 처치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분변 이식(FMT)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ko-KR" altLang="en-US" sz="1700"/>
              <a:t>•  표현형 재측정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4.3–4.4절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7383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10149840" y="2651760"/>
            <a:ext cx="14932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10259567" y="2651760"/>
            <a:ext cx="12737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5000"/>
              </a:lnSpc>
            </a:pPr>
            <a:r>
              <a:rPr lang="ko-KR" altLang="en-US" sz="1700" b="1">
                <a:solidFill>
                  <a:srgbClr val="F2C66D"/>
                </a:solidFill>
              </a:rPr>
              <a:t>결론</a:t>
            </a:r>
          </a:p>
          <a:p>
            <a:pPr eaLnBrk="1" hangingPunct="1" algn="ctr">
              <a:lnSpc>
                <a:spcPct val="135000"/>
              </a:lnSpc>
              <a:spcBef>
                <a:spcPts val="800"/>
              </a:spcBef>
            </a:pPr>
            <a:r>
              <a:rPr lang="ko-KR" altLang="en-US" sz="1700" b="1">
                <a:solidFill>
                  <a:srgbClr val="FFFFFF"/>
                </a:solidFill>
              </a:rPr>
              <a:t>미생물–담즙산–FXR 축이 간 지질 대사를 조절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이 페이지는 편집 가능한 도형이라 글자만 고치면 됩니다. 그림으로 된 추진 체계도가 필요하면 프롬프트가 입력되어 있습니다.</a:t>
            </a:r>
            <a:r>
              <a:rPr lang="ko-KR" altLang="en-US" sz="1200" b="1">
                <a:solidFill>
                  <a:schemeClr val="accent1"/>
                </a:solidFill>
                <a:hlinkClick r:id="rId2"/>
              </a:rPr>
              <a:t>  SciDraw AI 열기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방법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실험 설계 및 분석 방법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1"/>
                </a:solidFill>
              </a:rPr>
              <a:t>연구 대상 및 군 배정</a:t>
            </a:r>
          </a:p>
          <a:p>
            <a:pPr eaLnBrk="1" hangingPunct="1">
              <a:spcBef>
                <a:spcPts val="1000"/>
              </a:spcBef>
            </a:pPr>
            <a:r>
              <a:rPr lang="ko-KR" altLang="en-US" sz="1700"/>
              <a:t>C57BL/6J 수컷 마우스, 3개 군 무작위 배정(n = 10)</a:t>
            </a:r>
          </a:p>
          <a:p>
            <a:pPr eaLnBrk="1" hangingPunct="1" lvl="1"/>
            <a:r>
              <a:rPr lang="ko-KR" altLang="en-US" sz="1700"/>
              <a:t>대조군: 일반 사료</a:t>
            </a:r>
          </a:p>
          <a:p>
            <a:pPr eaLnBrk="1" hangingPunct="1" lvl="1"/>
            <a:r>
              <a:rPr lang="ko-KR" altLang="en-US" sz="1700"/>
              <a:t>고지방군: 지방 60% 사료</a:t>
            </a:r>
          </a:p>
          <a:p>
            <a:pPr eaLnBrk="1" hangingPunct="1" lvl="1"/>
            <a:r>
              <a:rPr lang="ko-KR" altLang="en-US" sz="1700"/>
              <a:t>고지방 + FXR 효능제군</a:t>
            </a:r>
          </a:p>
          <a:p>
            <a:pPr eaLnBrk="1" hangingPunct="1">
              <a:spcBef>
                <a:spcPts val="600"/>
              </a:spcBef>
            </a:pPr>
            <a:r>
              <a:rPr lang="ko-KR" altLang="en-US" sz="1700"/>
              <a:t>처치 기간 12주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2"/>
                </a:solidFill>
              </a:rPr>
              <a:t>주요 측정 방법</a:t>
            </a:r>
          </a:p>
          <a:p>
            <a:pPr eaLnBrk="1" hangingPunct="1" lvl="1"/>
            <a:r>
              <a:rPr lang="ko-KR" altLang="en-US" sz="1700"/>
              <a:t>분변 16S rRNA 시퀀싱</a:t>
            </a:r>
          </a:p>
          <a:p>
            <a:pPr eaLnBrk="1" hangingPunct="1" lvl="1"/>
            <a:r>
              <a:rPr lang="ko-KR" altLang="en-US" sz="1700"/>
              <a:t>담즙산 표적 대사체 분석(LC-MS/MS)</a:t>
            </a:r>
          </a:p>
          <a:p>
            <a:pPr eaLnBrk="1" hangingPunct="1" lvl="1"/>
            <a:r>
              <a:rPr lang="ko-KR" altLang="en-US" sz="1700"/>
              <a:t>간 조직 H&amp;E 및 Oil Red O 염색</a:t>
            </a:r>
          </a:p>
          <a:p>
            <a:pPr eaLnBrk="1" hangingPunct="1" lvl="1"/>
            <a:r>
              <a:rPr lang="ko-KR" altLang="en-US" sz="1700"/>
              <a:t>qPCR, Western blot: FXR, SHP,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rgbClr val="A86F10"/>
                </a:solidFill>
              </a:rPr>
              <a:t>자료 분석 및 통계</a:t>
            </a:r>
          </a:p>
          <a:p>
            <a:pPr eaLnBrk="1" hangingPunct="1" lvl="1"/>
            <a:r>
              <a:rPr lang="ko-KR" altLang="en-US" sz="1700"/>
              <a:t>일원배치 분산분석 + Tukey 사후검정</a:t>
            </a:r>
          </a:p>
          <a:p>
            <a:pPr eaLnBrk="1" hangingPunct="1" lvl="1"/>
            <a:r>
              <a:rPr lang="ko-KR" altLang="en-US" sz="1700"/>
              <a:t>미생물 다양성: Shannon 지수, PERMANOVA</a:t>
            </a:r>
          </a:p>
          <a:p>
            <a:pPr eaLnBrk="1" hangingPunct="1" lvl="1"/>
            <a:r>
              <a:rPr lang="ko-KR" altLang="en-US" sz="1700"/>
              <a:t>예비실험 효과크기로 표본 수 산출</a:t>
            </a:r>
          </a:p>
          <a:p>
            <a:pPr eaLnBrk="1" hangingPunct="1">
              <a:spcBef>
                <a:spcPts val="600"/>
              </a:spcBef>
            </a:pPr>
            <a:r>
              <a:rPr lang="ko-KR" altLang="en-US" sz="1700"/>
              <a:t>유의수준 P &lt; 0.05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결과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문제 순서대로: 현상 → 기전 → 검증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결과 · 연구 문제 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고지방 식이 12주 후 간 중성지방이 대조군의 약 1.8배로 증가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주요 결과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ko-KR" altLang="en-US" sz="1800"/>
              <a:t>12주째 간 중성지방은 고지방군 33.1 ± 3.4 mg/g, 대조군 18.2 ± 2.1 mg/g이었습니다(P &lt; 0.001).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ko-KR" altLang="en-US" sz="1800"/>
              <a:t>차이는 8주째부터 통계적으로 유의했습니다.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ko-KR" altLang="en-US" sz="1800"/>
              <a:t>Oil Red O 염색에서 간세포 내 지질 방울이 뚜렷이 증가했습니다(논문 그림 4-3).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4-2. 시점별 간 중성지방 함량(예시 데이터, 평균 ± 표준편차, n = 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오른쪽 클릭 → "데이터 편집"으로 수치를 바꾸거나 SciVis에서 다시 그립니다.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결과 · 연구 문제 1–2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장내 미생물 불균형과 함께 포합 담즙산 비율이 증가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4-4. 문(phylum) 수준 미생물 조성(예시 데이터)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4-5. 혈청 포합 담즙산 비율(예시 데이터, 평균 ± 표준편차)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요점  </a:t>
            </a:r>
            <a:r>
              <a:rPr lang="ko-KR" altLang="en-US" sz="1800"/>
              <a:t>후벽균문은 늘고 의간균문은 줄었으며, 포합 담즙산 비율은 21%에서 38%로 증가했습니다.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결과 · 연구 문제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중재 검증: FXR 신호 회복으로 간 지질 축적이 부분적으로 역전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860563" y="1691640"/>
            <a:ext cx="5776953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4-8. 미생물–담즙산–FXR 축의 간 지질 대사 조절 기전 모델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 b="1">
                <a:solidFill>
                  <a:schemeClr val="accent1"/>
                </a:solidFill>
              </a:rPr>
              <a:t>FXR 효능제</a:t>
            </a:r>
          </a:p>
          <a:p>
            <a:pPr eaLnBrk="1" hangingPunct="1"/>
            <a:r>
              <a:rPr lang="ko-KR" altLang="en-US" sz="1700"/>
              <a:t>SHP 발현이 회복되고 SREBP-1c가 감소했으며, 간 중성지방은 약 32% 줄었습니다.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 b="1">
                <a:solidFill>
                  <a:schemeClr val="accent1"/>
                </a:solidFill>
              </a:rPr>
              <a:t>분변 미생물 이식</a:t>
            </a:r>
          </a:p>
          <a:p>
            <a:pPr eaLnBrk="1" hangingPunct="1"/>
            <a:r>
              <a:rPr lang="ko-KR" altLang="en-US" sz="1700"/>
              <a:t>고지방군의 분변을 이식받은 일반 사료군에서도 유사한 담즙산 변화와 간 지질 축적이 나타났습니다.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결론</a:t>
            </a:r>
          </a:p>
          <a:p>
            <a:pPr eaLnBrk="1" hangingPunct="1"/>
            <a:r>
              <a:rPr lang="ko-KR" altLang="en-US" sz="1700"/>
              <a:t>미생물–담즙산–FXR 축은 고지방 식이에 의한 간 지질 축적의 핵심 경로입니다.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같은 스타일의 기전 그림은 SciDraw AI로 만들 수 있습니다. 프롬프트 입력됨.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결과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결과 요약: 세 연구 문제에 모두 답함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99194"/>
                <a:gridCol w="4697635"/>
                <a:gridCol w="3298339"/>
                <a:gridCol w="1499245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연구 문제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주요 결과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핵심 근거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위치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 문제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고지방 식이로 장내 미생물 조성과 담즙산 조성이 변화함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16S rRNA 시퀀싱, 담즙산 표적 대사체 분석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4.1절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 문제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포합 담즙산 증가가 간 FXR–SHP 신호 약화와 관련됨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qPCR, Western blot, 상관 분석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4.2절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 문제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FXR 효능제와 분변 이식으로 인과적 근거를 제시함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중재 실험, 분변 미생물 이식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4.3–4.4절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한 문장 요약  </a:t>
            </a:r>
            <a:r>
              <a:rPr lang="ko-KR" altLang="en-US" sz="1800"/>
              <a:t>미생물 불균형 → 포합 담즙산 증가 → 간 FXR 신호 약화 → 지질 합성 증가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결론 및 향후 연구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연구의 기여, 한계, 그리고 향후 과제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결론 및 향후 연구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연구의 의의 및 기여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학술적 기여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"미생물–담즙산–FXR"으로 이어지는 전체 경로를 다루어, 단일 고리의 연관성에 머물던 기존 연구를 확장했습니다.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방법론적 기여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16S 시퀀싱, 담즙산 표적 대사체 분석, 분변 이식을 결합해 연관 분석에서 인과 검증으로 나아갔습니다.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실용적 시사점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FXR 신호가 식이 관련 지방간의 잠재적 중재 표적이 될 수 있음을 보여 줍니다.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결론 및 향후 연구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결론 및 향후 연구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10192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10192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553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결론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55328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1. 고지방 식이는 장내 미생물 불균형을 유도하고 담즙산 조성을 변화시킨다.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ko-KR" altLang="en-US" sz="1800">
                <a:solidFill>
                  <a:schemeClr val="dk1"/>
                </a:solidFill>
              </a:rPr>
              <a:t>2. 포합 담즙산 비율 증가는 간 FXR–SHP 신호 약화와 관련된다.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ko-KR" altLang="en-US" sz="1800">
                <a:solidFill>
                  <a:schemeClr val="dk1"/>
                </a:solidFill>
              </a:rPr>
              <a:t>3. FXR 신호를 회복시키면 고지방 식이로 인한 간 지질 축적이 부분적으로 역전된다.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0608" y="1737360"/>
            <a:ext cx="467244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970608" y="1737360"/>
            <a:ext cx="467244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44928" y="1965960"/>
            <a:ext cx="412380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4"/>
                </a:solidFill>
              </a:rPr>
              <a:t>연구의 한계 및 향후 연구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4928" y="2514600"/>
            <a:ext cx="412380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수컷 마우스만 사용하여 성별 차이는 검증하지 못했다.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700">
                <a:solidFill>
                  <a:schemeClr val="dk1"/>
                </a:solidFill>
              </a:rPr>
              <a:t>인체 시료에서 검증하지 않았다.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700">
                <a:solidFill>
                  <a:schemeClr val="dk1"/>
                </a:solidFill>
              </a:rPr>
              <a:t>작용하는 구체적 균주는 규명하지 못했다.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ko-KR" altLang="en-US" sz="1700" b="1">
                <a:solidFill>
                  <a:schemeClr val="dk1"/>
                </a:solidFill>
              </a:rPr>
              <a:t>향후 연구: </a:t>
            </a:r>
            <a:r>
              <a:rPr lang="ko-KR" altLang="en-US" sz="1700">
                <a:solidFill>
                  <a:schemeClr val="dk1"/>
                </a:solidFill>
              </a:rPr>
              <a:t>임상 코호트와 단일 균주 정착 실험으로 검증할 예정이다.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05 연구 실적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학위과정 중 연구 실적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16308"/>
                <a:gridCol w="7261798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구분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실적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상태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학술지 논문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Hong GD, Kim OO. 논문 제목. 학술지명. 2026;권(호):쪽. (제1저자, SCIE)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게재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학술지 논문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Hong GD, et al. 논문 제목. 학술지명. (공동 제1저자, KCI)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수정 후 재심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학술대회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○○학회 추계학술대회, 포스터 발표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2025년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연구과제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한국연구재단 기본연구 참여(과제번호 RS-2025-XXXXXXXX)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수행 중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수상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○○학회 우수 포스터상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2025년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감사의 말씀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감사의 말씀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1"/>
                </a:solidFill>
              </a:rPr>
              <a:t>지도교수님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주제 선정부터 실험 설계, 논문 작성까지 세심하게 지도해 주신 김○○ 교수님께 깊이 감사드립니다.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2"/>
                </a:solidFill>
              </a:rPr>
              <a:t>심사위원님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바쁘신 가운데 논문을 심사하시고 귀한 조언을 주신 심사위원님들께 감사드립니다.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3"/>
                </a:solidFill>
              </a:rPr>
              <a:t>연구실과 가족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실험을 함께해 준 연구실 선후배와 늘 곁에서 응원해 준 가족에게 고마움을 전합니다.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>
                <a:solidFill>
                  <a:schemeClr val="accent4"/>
                </a:solidFill>
              </a:rPr>
              <a:t>연구비 지원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본 연구는 한국연구재단의 지원을 받아 수행되었습니다(과제번호 RS-2025-XXXXXXXX).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경청해 주셔서 감사합니다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심사위원님들의 고견 부탁드립니다  |  발표자 홍길동 · 지도교수 김○○ 교수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슬라이드 쇼에서 숨겨지며 질문을 받으면 번호로 불러옵니다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예상 질문과 답변 요지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30041"/>
                <a:gridCol w="5244632"/>
                <a:gridCol w="231974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예상 질문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답변 요지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근거 위치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왜 TGR5가 아닌 FXR을 선택했습니까?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FXR은 간에서 많이 발현되고 SHP–SREBP-1c 경로를 직접 조절합니다. TGR5는 향후 연구로 남겼습니다.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15쪽, 그림 4-6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분변 이식에서 식이 자체의 영향은 어떻게 배제했습니까?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수여 마우스는 모두 일반 사료를 먹였고, 대조군 분변을 이식한 대조군을 두었습니다.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논문 4.4절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군당 n = 10이면 충분합니까?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예비실험 효과크기로 검정력 분석을 했으며 검정력은 80% 이상입니다.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논문 부록 표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왜 수컷만 사용했습니까?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에스트로겐 주기가 담즙산 대사에 주는 영향을 배제하기 위해서이며, 한계로 명시했습니다.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19쪽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보충 자료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보충 자료: 속(genus) 수준의 차이 균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/>
              <a:t>본 발표에서 자세히 다루지 않았지만 질문이 나올 만한 자료를 둡니다.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>
                <a:solidFill>
                  <a:srgbClr val="5F6B78"/>
                </a:solidFill>
              </a:rPr>
              <a:t>예: </a:t>
            </a:r>
            <a:r>
              <a:rPr lang="ko-KR" altLang="en-US" sz="1700"/>
              <a:t>속 수준 차이 균, 추가 통계 결과, 원본 이미지.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S1. [그림 설명]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심사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알맞은 그림이 없다면 원하는 그림을 설명해 SciDraw AI로 만들어 보세요.</a:t>
            </a:r>
            <a:r>
              <a:rPr lang="ko-KR" altLang="en-US" sz="1200" b="1">
                <a:solidFill>
                  <a:schemeClr val="accent1"/>
                </a:solidFill>
                <a:hlinkClick r:id="rId2"/>
              </a:rPr>
              <a:t>  SciDraw AI 열기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학위논문 심사 발표 PPT 템플릿 · SciDraw AI</dc:title>
  <dc:subject>학위논문 심사 발표 템플릿(예시판)</dc:subject>
  <dc:creator>SciDraw AI</dc:creator>
  <cp:keywords>SciDraw AI; 학위논문 심사; 논문 심사 발표; 졸업 발표;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