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[이 페이지] 20초: 이름, 학과, 지도교수님, 제목을 말씀드립니다. 계획서 단계에서는 제목도 바뀔 수 있으며, 심사위원 의견은 제목에서 시작되는 경우가 많습니다.</a:t>
            </a:r>
          </a:p>
          <a:p/>
          <a:p>
            <a:r>
              <a:t>SciDraw AI 연구 템플릿 · sci-draw.com/ko · 예시판: 과제 내용은 가상이며, 페이지별 작성 방법을 보여 주기 위한 것입니다.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페이지는 사용 안내로, 숨김 슬라이드로 설정되어 있습니다. 다 읽은 뒤 삭제해도 됩니다.</a:t>
            </a:r>
          </a:p>
          <a:p/>
          <a:p>
            <a:r>
              <a:t>SciDraw AI 연구 템플릿 · sci-draw.com/ko · 예시판: 과제 내용은 가상이며, 페이지별 작성 방법을 보여 주기 위한 것입니다.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[이 페이지] 20초: 구성을 짧게 소개하고 오른쪽의 연구 질문을 소리 내어 읽습니다.</a:t>
            </a:r>
          </a:p>
          <a:p/>
          <a:p>
            <a:r>
              <a:t>SciDraw AI 연구 템플릿 · sci-draw.com/ko · 예시판: 과제 내용은 가상이며, 페이지별 작성 방법을 보여 주기 위한 것입니다.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[이 페이지] 1분: 배경은 "왜 지금의 방법으로는 부족한가"를, 의의는 학술적·실용적 두 문장으로 말씀드립니다.</a:t>
            </a:r>
          </a:p>
          <a:p/>
          <a:p>
            <a:r>
              <a:t>SciDraw AI 연구 템플릿 · sci-draw.com/ko · 예시판: 과제 내용은 가상이며, 페이지별 작성 방법을 보여 주기 위한 것입니다.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[이 페이지] 1.5분: 방법마다 "무엇을 해냈고 무엇이 부족한지"를 말하고, 연구 공백에서 멈춰 본 과제로 이어갑니다.</a:t>
            </a:r>
          </a:p>
          <a:p>
            <a:r>
              <a:t>[팁] 표에 대표 문헌의 "저자, 연도"를 넣고 전체 서지는 참고문헌 페이지에 둡니다.</a:t>
            </a:r>
          </a:p>
          <a:p/>
          <a:p>
            <a:r>
              <a:t>SciDraw AI 연구 템플릿 · sci-draw.com/ko · 예시판: 과제 내용은 가상이며, 페이지별 작성 방법을 보여 주기 위한 것입니다.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[이 페이지] 1분: 목적은 한 문장으로, 내용은 세 부분으로 나누고, 세 내용이 "데이터 → 모델 → 적용"으로 이어진다는 점을 말씀드립니다.</a:t>
            </a:r>
          </a:p>
          <a:p/>
          <a:p>
            <a:r>
              <a:t>SciDraw AI 연구 템플릿 · sci-draw.com/ko · 예시판: 과제 내용은 가상이며, 페이지별 작성 방법을 보여 주기 위한 것입니다.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[이 페이지] 1분: 심사위원이 가장 자주 파고드는 부분입니다. 항목마다 "어떻게 해결할 계획인지"를 말할 수 있어야 합니다.</a:t>
            </a:r>
          </a:p>
          <a:p/>
          <a:p>
            <a:r>
              <a:t>SciDraw AI 연구 템플릿 · sci-draw.com/ko · 예시판: 과제 내용은 가상이며, 페이지별 작성 방법을 보여 주기 위한 것입니다.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[이 페이지] 1.5분: 계획서 발표에서 가장 중요한 페이지입니다. 단계별로 무엇이 입력되고 무엇이 나오는지 설명합니다.</a:t>
            </a:r>
          </a:p>
          <a:p>
            <a:r>
              <a:t>[그림 프롬프트] 예시 그림은 아래 프롬프트로 생성했습니다. 페이지 아래 링크를 누르면 자동으로 입력되며, 본인의 연구 내용으로 바꿔 쓰면 됩니다.</a:t>
            </a:r>
          </a:p>
          <a:p>
            <a:r>
              <a:t>학위논문 계획서 발표용 '연구 추진 체계도'를 그려 주세요. 왼쪽에서 오른쪽으로 흐르는 가로 배치, 흰색 배경, 플랫 벡터 스타일, 짙은 남색·청록색·호박색 배색. 맨 왼쪽 상자에는 '연구 문제: 도시 침수 수심을 1시간 전에 예측할 수 있는가'라고 씁니다. 가운데에는 세 단계 모듈을 차례로 놓고, 각 모듈 위에 단계 이름을, 상자 안 위쪽에는 연구 내용을, 아래쪽에는 방법을 씁니다: ① 단계 '데이터 준비' — '다중 출처 데이터 융합', 방법 '레이더 강우, 우수관망, 지형 고도'; ② 단계 '모델 구축' — '시공간 예측 모델', 방법 '그래프 신경망 + 물리 제약'; ③ 단계 '검증·적용' — '적용 검증', 방법 '대표 도심 사례와 경보 임계값'. 모듈 사이는 오른쪽을 향한 짙은 남색 화살표로 잇고, 맨 오른쪽 상자에는 '기대 성과: 도시 침수 수심 예측 및 경보 시스템'이라고 씁니다. 글자는 크고 선명하게, 각 라벨은 한 번씩만 쓰고 한국어로 표기하며, 그림 안에 제목은 넣지 않습니다.</a:t>
            </a:r>
          </a:p>
          <a:p/>
          <a:p>
            <a:r>
              <a:t>SciDraw AI 연구 템플릿 · sci-draw.com/ko · 예시판: 과제 내용은 가상이며, 페이지별 작성 방법을 보여 주기 위한 것입니다.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[이 페이지] 1분: 자료는 어디서 오는지, 무엇과 비교하는지, 어떤 지표로 판단하는지 세 가지를 분명히 합니다.</a:t>
            </a:r>
          </a:p>
          <a:p/>
          <a:p>
            <a:r>
              <a:t>SciDraw AI 연구 템플릿 · sci-draw.com/ko · 예시판: 과제 내용은 가상이며, 페이지별 작성 방법을 보여 주기 위한 것입니다.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[이 페이지] 45초: 수행 가능성마다 구체적인 근거를 댑니다. "여건이 좋다"는 말보다 사실 하나가 설득력 있습니다.</a:t>
            </a:r>
          </a:p>
          <a:p/>
          <a:p>
            <a:r>
              <a:t>SciDraw AI 연구 템플릿 · sci-draw.com/ko · 예시판: 과제 내용은 가상이며, 페이지별 작성 방법을 보여 주기 위한 것입니다.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[이 페이지] 1분: 계획서 단계이므로 "기대되는" 독창성입니다. 기존 방법과 무엇이 다른지만 분명히 하고 과장하지 않습니다.</a:t>
            </a:r>
          </a:p>
          <a:p/>
          <a:p>
            <a:r>
              <a:t>SciDraw AI 연구 템플릿 · sci-draw.com/ko · 예시판: 과제 내용은 가상이며, 페이지별 작성 방법을 보여 주기 위한 것입니다.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[이 페이지] 45초: 이미 해 본 것을 보여 드립니다. 흐름만 돌려 본 것이라도 수행 가능성을 말로만 설명하는 것보다 설득력이 있습니다.</a:t>
            </a:r>
          </a:p>
          <a:p/>
          <a:p>
            <a:r>
              <a:t>SciDraw AI 연구 템플릿 · sci-draw.com/ko · 예시판: 과제 내용은 가상이며, 페이지별 작성 방법을 보여 주기 위한 것입니다.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[이 페이지] 45초: 간트 차트는 편집 가능한 도형입니다. 막대 양 끝을 끌어 기간을 조정합니다. 투고와 수정 기간에 여유를 둡니다.</a:t>
            </a:r>
          </a:p>
          <a:p/>
          <a:p>
            <a:r>
              <a:t>SciDraw AI 연구 템플릿 · sci-draw.com/ko · 예시판: 과제 내용은 가상이며, 페이지별 작성 방법을 보여 주기 위한 것입니다.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[이 페이지] 30초: 성과는 평가할 수 있고 수치로 나타낼 수 있어야 하며, 학과의 졸업 요건과 맞아야 합니다.</a:t>
            </a:r>
          </a:p>
          <a:p/>
          <a:p>
            <a:r>
              <a:t>SciDraw AI 연구 템플릿 · sci-draw.com/ko · 예시판: 과제 내용은 가상이며, 페이지별 작성 방법을 보여 주기 위한 것입니다.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[이 페이지] 설명하지 않고 3초만 보여 드립니다. 전체 참고문헌은 논문 계획서에 둡니다.</a:t>
            </a:r>
          </a:p>
          <a:p/>
          <a:p>
            <a:r>
              <a:t>SciDraw AI 연구 템플릿 · sci-draw.com/ko · 예시판: 과제 내용은 가상이며, 페이지별 작성 방법을 보여 주기 위한 것입니다.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[이 페이지] 이 페이지에서 심사위원 의견을 듣습니다. 그 자리에서 메모해 두었다가 수정 계획서에 반영합니다.</a:t>
            </a:r>
          </a:p>
          <a:p/>
          <a:p>
            <a:r>
              <a:t>SciDraw AI 연구 템플릿 · sci-draw.com/ko · 예시판: 과제 내용은 가상이며, 페이지별 작성 방법을 보여 주기 위한 것입니다.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[이 페이지] 숨김 페이지입니다. 심사위원이 물으실 만한 질문을 미리 준비하고, 답변할 때 번호로 이동합니다.</a:t>
            </a:r>
          </a:p>
          <a:p/>
          <a:p>
            <a:r>
              <a:t>SciDraw AI 연구 템플릿 · sci-draw.com/ko · 예시판: 과제 내용은 가상이며, 페이지별 작성 방법을 보여 주기 위한 것입니다.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 userDrawn="1"/>
        </p:nvSpPr>
        <p:spPr>
          <a:xfrm>
            <a:off x="0" y="0"/>
            <a:ext cx="2926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3" name="Logo"/>
          <p:cNvSpPr>
            <a:spLocks noGrp="1"/>
          </p:cNvSpPr>
          <p:nvPr>
            <p:ph type="pic" idx="10" hasCustomPrompt="1"/>
          </p:nvPr>
        </p:nvSpPr>
        <p:spPr>
          <a:xfrm>
            <a:off x="960120" y="685800"/>
            <a:ext cx="1005840" cy="10058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학교 로고</a:t>
            </a:r>
          </a:p>
        </p:txBody>
      </p:sp>
      <p:sp>
        <p:nvSpPr>
          <p:cNvPr id="4" name="Degree"/>
          <p:cNvSpPr>
            <a:spLocks noGrp="1"/>
          </p:cNvSpPr>
          <p:nvPr>
            <p:ph type="body" idx="13" hasCustomPrompt="1"/>
          </p:nvPr>
        </p:nvSpPr>
        <p:spPr>
          <a:xfrm>
            <a:off x="960120" y="2103120"/>
            <a:ext cx="10058400" cy="41148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6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학위논문 심사 발표</a:t>
            </a:r>
          </a:p>
        </p:txBody>
      </p:sp>
      <p:sp>
        <p:nvSpPr>
          <p:cNvPr id="5" name="Title"/>
          <p:cNvSpPr>
            <a:spLocks noGrp="1"/>
          </p:cNvSpPr>
          <p:nvPr>
            <p:ph type="ctrTitle" hasCustomPrompt="1"/>
          </p:nvPr>
        </p:nvSpPr>
        <p:spPr>
          <a:xfrm>
            <a:off x="960120" y="2606040"/>
            <a:ext cx="10332720" cy="173736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lnSpc>
                <a:spcPct val="110000"/>
              </a:lnSpc>
              <a:defRPr sz="3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/>
              <a:t>논문 제목</a:t>
            </a:r>
          </a:p>
        </p:txBody>
      </p:sp>
      <p:sp>
        <p:nvSpPr>
          <p:cNvPr id="6" name="Rule"/>
          <p:cNvSpPr/>
          <p:nvPr userDrawn="1"/>
        </p:nvSpPr>
        <p:spPr>
          <a:xfrm>
            <a:off x="960120" y="4572000"/>
            <a:ext cx="1033272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7" name="Meta"/>
          <p:cNvSpPr>
            <a:spLocks noGrp="1"/>
          </p:cNvSpPr>
          <p:nvPr>
            <p:ph type="body" idx="1" hasCustomPrompt="1"/>
          </p:nvPr>
        </p:nvSpPr>
        <p:spPr>
          <a:xfrm>
            <a:off x="960120" y="4754880"/>
            <a:ext cx="10332720" cy="1463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텍스트를 입력하십시오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ber"/>
          <p:cNvSpPr>
            <a:spLocks noGrp="1"/>
          </p:cNvSpPr>
          <p:nvPr>
            <p:ph type="body" idx="13" hasCustomPrompt="1"/>
          </p:nvPr>
        </p:nvSpPr>
        <p:spPr>
          <a:xfrm>
            <a:off x="914400" y="1737360"/>
            <a:ext cx="3657600" cy="137160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8000" b="1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/>
              <a:t>01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914400" y="3246120"/>
            <a:ext cx="10058400" cy="91440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 sz="36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/>
              <a:t>장 제목</a:t>
            </a:r>
          </a:p>
        </p:txBody>
      </p:sp>
      <p:sp>
        <p:nvSpPr>
          <p:cNvPr id="4" name="Rule"/>
          <p:cNvSpPr/>
          <p:nvPr userDrawn="1"/>
        </p:nvSpPr>
        <p:spPr>
          <a:xfrm>
            <a:off x="960120" y="4297680"/>
            <a:ext cx="73152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5" name="Subtitle"/>
          <p:cNvSpPr>
            <a:spLocks noGrp="1"/>
          </p:cNvSpPr>
          <p:nvPr>
            <p:ph type="body" idx="1" hasCustomPrompt="1"/>
          </p:nvPr>
        </p:nvSpPr>
        <p:spPr>
          <a:xfrm>
            <a:off x="914400" y="4526280"/>
            <a:ext cx="10058400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텍스트를 입력하십시오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장 · 소제목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제목을 입력하십시오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548640" y="1691640"/>
            <a:ext cx="4160520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텍스트를 입력하십시오</a:t>
            </a:r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074920" y="1691640"/>
            <a:ext cx="6565392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아이콘을 클릭하여 그림 삽입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074920" y="5760720"/>
            <a:ext cx="6565392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그림 설명: 그림이 보여 주는 내용을 한 문장으로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장 · 소제목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제목을 입력하십시오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6400800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아이콘을 클릭하여 그림 삽입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760720"/>
            <a:ext cx="6400800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그림 설명: 그림이 보여 주는 내용을 한 문장으로</a:t>
            </a:r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7315200" y="1691640"/>
            <a:ext cx="4325112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텍스트를 입력하십시오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width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장 · 소제목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제목을 입력하십시오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11094415" cy="406908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아이콘을 클릭하여 그림 삽입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833872"/>
            <a:ext cx="11094415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그림 설명: 그림이 보여 주는 내용을 한 문장으로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장 · 소제목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제목을 입력하십시오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6" name="Column Band 1"/>
          <p:cNvSpPr/>
          <p:nvPr userDrawn="1"/>
        </p:nvSpPr>
        <p:spPr>
          <a:xfrm>
            <a:off x="548640" y="1737360"/>
            <a:ext cx="3484778" cy="548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7" name="Column Band 2"/>
          <p:cNvSpPr/>
          <p:nvPr userDrawn="1"/>
        </p:nvSpPr>
        <p:spPr>
          <a:xfrm>
            <a:off x="4353458" y="1737360"/>
            <a:ext cx="3484778" cy="548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8" name="Column Band 3"/>
          <p:cNvSpPr/>
          <p:nvPr userDrawn="1"/>
        </p:nvSpPr>
        <p:spPr>
          <a:xfrm>
            <a:off x="8158277" y="1737360"/>
            <a:ext cx="3484778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10" name="Column 1"/>
          <p:cNvSpPr>
            <a:spLocks noGrp="1"/>
          </p:cNvSpPr>
          <p:nvPr>
            <p:ph type="body" idx="1" hasCustomPrompt="1"/>
          </p:nvPr>
        </p:nvSpPr>
        <p:spPr>
          <a:xfrm>
            <a:off x="548640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텍스트를 입력하십시오</a:t>
            </a:r>
          </a:p>
        </p:txBody>
      </p:sp>
      <p:sp>
        <p:nvSpPr>
          <p:cNvPr id="11" name="Column 2"/>
          <p:cNvSpPr>
            <a:spLocks noGrp="1"/>
          </p:cNvSpPr>
          <p:nvPr>
            <p:ph type="body" idx="2" hasCustomPrompt="1"/>
          </p:nvPr>
        </p:nvSpPr>
        <p:spPr>
          <a:xfrm>
            <a:off x="4353458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텍스트를 입력하십시오</a:t>
            </a:r>
          </a:p>
        </p:txBody>
      </p:sp>
      <p:sp>
        <p:nvSpPr>
          <p:cNvPr id="12" name="Column 3"/>
          <p:cNvSpPr>
            <a:spLocks noGrp="1"/>
          </p:cNvSpPr>
          <p:nvPr>
            <p:ph type="body" idx="3" hasCustomPrompt="1"/>
          </p:nvPr>
        </p:nvSpPr>
        <p:spPr>
          <a:xfrm>
            <a:off x="8158277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텍스트를 입력하십시오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장 · 소제목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제목을 입력하십시오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48640" y="2377440"/>
            <a:ext cx="11094415" cy="1097280"/>
          </a:xfrm>
          <a:prstGeom prst="rect">
            <a:avLst/>
          </a:prstGeom>
        </p:spPr>
        <p:txBody>
          <a:bodyPr lIns="0" tIns="0" rIns="0" bIns="0" anchor="ctr" wrap="square">
            <a:normAutofit/>
          </a:bodyPr>
          <a:lstStyle>
            <a:lvl1pPr algn="ctr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/>
              <a:t>감사합니다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5638648" y="3611880"/>
            <a:ext cx="91440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4" name="Subtitle"/>
          <p:cNvSpPr>
            <a:spLocks noGrp="1"/>
          </p:cNvSpPr>
          <p:nvPr>
            <p:ph type="body" idx="1" hasCustomPrompt="1"/>
          </p:nvPr>
        </p:nvSpPr>
        <p:spPr>
          <a:xfrm>
            <a:off x="548640" y="3840480"/>
            <a:ext cx="11094415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ctr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텍스트를 입력하십시오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+ Contac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914400" y="2011680"/>
            <a:ext cx="7498080" cy="1097280"/>
          </a:xfrm>
          <a:prstGeom prst="rect">
            <a:avLst/>
          </a:prstGeom>
        </p:spPr>
        <p:txBody>
          <a:bodyPr lIns="0" tIns="0" rIns="0" bIns="0" anchor="b" wrap="square">
            <a:normAutofit/>
          </a:bodyPr>
          <a:lstStyle>
            <a:lvl1pPr algn="l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/>
              <a:t>감사합니다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960120" y="3291840"/>
            <a:ext cx="82296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4" name="Contact"/>
          <p:cNvSpPr>
            <a:spLocks noGrp="1"/>
          </p:cNvSpPr>
          <p:nvPr>
            <p:ph type="body" idx="1" hasCustomPrompt="1"/>
          </p:nvPr>
        </p:nvSpPr>
        <p:spPr>
          <a:xfrm>
            <a:off x="914400" y="3520440"/>
            <a:ext cx="7498080" cy="164592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텍스트를 입력하십시오</a:t>
            </a:r>
          </a:p>
        </p:txBody>
      </p:sp>
      <p:sp>
        <p:nvSpPr>
          <p:cNvPr id="5" name="QR Panel"/>
          <p:cNvSpPr/>
          <p:nvPr userDrawn="1"/>
        </p:nvSpPr>
        <p:spPr>
          <a:xfrm>
            <a:off x="8732520" y="1874520"/>
            <a:ext cx="2743200" cy="3108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6" name="QR Code"/>
          <p:cNvSpPr>
            <a:spLocks noGrp="1"/>
          </p:cNvSpPr>
          <p:nvPr>
            <p:ph type="pic" idx="10" hasCustomPrompt="1"/>
          </p:nvPr>
        </p:nvSpPr>
        <p:spPr>
          <a:xfrm>
            <a:off x="8961120" y="2057400"/>
            <a:ext cx="2286000" cy="228600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QR 코드</a:t>
            </a:r>
          </a:p>
        </p:txBody>
      </p:sp>
      <p:sp>
        <p:nvSpPr>
          <p:cNvPr id="7" name="QR Caption"/>
          <p:cNvSpPr>
            <a:spLocks noGrp="1"/>
          </p:cNvSpPr>
          <p:nvPr>
            <p:ph type="body" idx="16" hasCustomPrompt="1"/>
          </p:nvPr>
        </p:nvSpPr>
        <p:spPr>
          <a:xfrm>
            <a:off x="8732520" y="4434840"/>
            <a:ext cx="2743200" cy="41148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ctr" eaLnBrk="1" hangingPunct="1">
              <a:defRPr sz="13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논문 / 연구실 홈페이지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548640" y="640080"/>
            <a:ext cx="11094415" cy="658368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마스터 제목 스타일 편집</a:t>
            </a:r>
          </a:p>
        </p:txBody>
      </p:sp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548640" y="1691640"/>
            <a:ext cx="11094415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마스터 텍스트 스타일 편집</a:t>
            </a:r>
          </a:p>
        </p:txBody>
      </p:sp>
      <p:sp>
        <p:nvSpPr>
          <p:cNvPr id="1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  <p:sp>
        <p:nvSpPr>
          <p:cNvPr id="1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lvl1pPr algn="l" eaLnBrk="1" hangingPunct="1">
        <a:lnSpc>
          <a:spcPct val="105000"/>
        </a:lnSpc>
        <a:defRPr sz="28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eaLnBrk="1" hangingPunct="1">
        <a:lnSpc>
          <a:spcPct val="125000"/>
        </a:lnSpc>
        <a:spcBef>
          <a:spcPts val="800"/>
        </a:spcBef>
        <a:buNone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285750" indent="-285750" algn="l" eaLnBrk="1" hangingPunct="1">
        <a:lnSpc>
          <a:spcPct val="125000"/>
        </a:lnSpc>
        <a:spcBef>
          <a:spcPts val="400"/>
        </a:spcBef>
        <a:buClr>
          <a:schemeClr val="accent1"/>
        </a:buClr>
        <a:buFont typeface="Arial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285750" algn="l" eaLnBrk="1" hangingPunct="1">
        <a:lnSpc>
          <a:spcPct val="125000"/>
        </a:lnSpc>
        <a:spcBef>
          <a:spcPts val="300"/>
        </a:spcBef>
        <a:buClr>
          <a:schemeClr val="accent4"/>
        </a:buClr>
        <a:buFont typeface="Arial"/>
        <a:buChar char="–"/>
        <a:defRPr sz="1400">
          <a:solidFill>
            <a:schemeClr val="tx1"/>
          </a:solidFill>
          <a:latin typeface="+mn-lt"/>
          <a:ea typeface="+mn-ea"/>
          <a:cs typeface="+mn-cs"/>
        </a:defRPr>
      </a:lvl3pPr>
    </p:bodyStyle>
    <p:otherStyle>
      <a:defPPr eaLnBrk="1" hangingPunct="1">
        <a:defRPr lang="ko-KR"/>
      </a:def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hyperlink" Target="https://sci-draw.com/ko/ai-drawing?prompt=proposal-roadmap&amp;utm_source=template&amp;utm_medium=pptx&amp;utm_campaign=thesis-proposal-ko&amp;utm_content=roadmap" TargetMode="External"/><Relationship Id="rId4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https://sci-draw.com/ko/sci-vis?utm_source=template&amp;utm_medium=pptx&amp;utm_campaign=thesis-proposal-ko&amp;utm_content=pilot" TargetMode="External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Picture Placeholder 1"/>
          <p:cNvSpPr>
            <a:spLocks noGrp="1"/>
          </p:cNvSpPr>
          <p:nvPr>
            <p:ph type="pic" idx="10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석사학위논문 계획서 발표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물리 제약을 결합한 그래프 신경망 기반 도시 침수 수심 초단기 예측 연구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tabLst>
                <a:tab pos="1234440" algn="l"/>
                <a:tab pos="4937760" algn="l"/>
                <a:tab pos="6172200" algn="l"/>
              </a:tabLst>
            </a:pPr>
            <a:r>
              <a:rPr lang="ko-KR" altLang="en-US">
                <a:solidFill>
                  <a:srgbClr val="5F6B78"/>
                </a:solidFill>
              </a:rPr>
              <a:t>발표자</a:t>
            </a:r>
            <a:r>
              <a:rPr lang="ko-KR" altLang="en-US"/>
              <a:t>	홍길동	</a:t>
            </a:r>
            <a:r>
              <a:rPr lang="ko-KR" altLang="en-US">
                <a:solidFill>
                  <a:srgbClr val="5F6B78"/>
                </a:solidFill>
              </a:rPr>
              <a:t>지도교수</a:t>
            </a:r>
            <a:r>
              <a:rPr lang="ko-KR" altLang="en-US"/>
              <a:t>	김○○ 교수</a:t>
            </a:r>
          </a:p>
          <a:p>
            <a:pPr eaLnBrk="1" hangingPunct="1">
              <a:tabLst>
                <a:tab pos="1234440" algn="l"/>
                <a:tab pos="4937760" algn="l"/>
                <a:tab pos="6172200" algn="l"/>
              </a:tabLst>
            </a:pPr>
            <a:r>
              <a:rPr lang="ko-KR" altLang="en-US">
                <a:solidFill>
                  <a:srgbClr val="5F6B78"/>
                </a:solidFill>
              </a:rPr>
              <a:t>학과</a:t>
            </a:r>
            <a:r>
              <a:rPr lang="ko-KR" altLang="en-US"/>
              <a:t>	건설환경공학과	</a:t>
            </a:r>
            <a:r>
              <a:rPr lang="ko-KR" altLang="en-US">
                <a:solidFill>
                  <a:srgbClr val="5F6B78"/>
                </a:solidFill>
              </a:rPr>
              <a:t>소속</a:t>
            </a:r>
            <a:r>
              <a:rPr lang="ko-KR" altLang="en-US"/>
              <a:t>	공과대학</a:t>
            </a:r>
          </a:p>
          <a:p>
            <a:pPr eaLnBrk="1" hangingPunct="1">
              <a:tabLst>
                <a:tab pos="1234440" algn="l"/>
                <a:tab pos="4937760" algn="l"/>
                <a:tab pos="6172200" algn="l"/>
              </a:tabLst>
            </a:pPr>
            <a:r>
              <a:rPr lang="ko-KR" altLang="en-US">
                <a:solidFill>
                  <a:srgbClr val="5F6B78"/>
                </a:solidFill>
              </a:rPr>
              <a:t>발표일</a:t>
            </a:r>
            <a:r>
              <a:rPr lang="ko-KR" altLang="en-US"/>
              <a:t>	2026년 X월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사용 안내 · 슬라이드 쇼에서는 자동으로 숨겨집니다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계획서 발표에 이 템플릿을 쓰는 방법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ko-KR" altLang="en-US"/>
              <a:t>○○대학교 대학원 · 석사학위논문 계획서 발표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ko-KR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800" b="1">
                <a:solidFill>
                  <a:schemeClr val="accent1"/>
                </a:solidFill>
              </a:rPr>
              <a:t>1  시간과 초점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ko-KR" altLang="en-US" sz="1600">
                <a:solidFill>
                  <a:schemeClr val="dk1"/>
                </a:solidFill>
              </a:rPr>
              <a:t>계획서 발표는 보통 15–20분입니다. "무엇을, 어떻게 연구하고, 해낼 수 있는가"에 집중하고, 선행 연구 소개에 절반을 쓰지 않습니다.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278727" y="173736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6553047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800" b="1">
                <a:solidFill>
                  <a:schemeClr val="accent2"/>
                </a:solidFill>
              </a:rPr>
              <a:t>2  계획서와 일치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53047" y="251460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ko-KR" altLang="en-US" sz="1600">
                <a:solidFill>
                  <a:schemeClr val="dk1"/>
                </a:solidFill>
              </a:rPr>
              <a:t>연구 목적, 내용, 추진 체계, 일정은 제출한 논문 계획서와 같아야 합니다. 심사위원은 계획서를 옆에 두고 봅니다.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88620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3886200"/>
            <a:ext cx="5364327" cy="5486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22959" y="411480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800" b="1">
                <a:solidFill>
                  <a:schemeClr val="accent3"/>
                </a:solidFill>
              </a:rPr>
              <a:t>3  수행 가능성의 근거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2959" y="466344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ko-KR" altLang="en-US" sz="1600">
                <a:solidFill>
                  <a:schemeClr val="dk1"/>
                </a:solidFill>
              </a:rPr>
              <a:t>"예비 연구 결과" 페이지에 이미 해 본 예비 실험, 데이터, 코드를 넣으면 "여건이 갖춰져 있다"는 말보다 설득력이 큽니다.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278727" y="388620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6278727" y="3886200"/>
            <a:ext cx="5364327" cy="54864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6553047" y="411480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800" b="1">
                <a:solidFill>
                  <a:schemeClr val="accent6"/>
                </a:solidFill>
              </a:rPr>
              <a:t>4  그림과 차트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53047" y="466344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ko-KR" altLang="en-US" sz="1600">
                <a:solidFill>
                  <a:schemeClr val="dk1"/>
                </a:solidFill>
              </a:rPr>
              <a:t>추진 체계도는 그대로 바꿔 넣을 수 있습니다. 모식도 아래 링크를 누르면 SciDraw AI가 프롬프트가 입력된 상태로 열립니다.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CONTENTS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목차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ko-KR" altLang="en-US"/>
              <a:t>○○대학교 대학원 · 석사학위논문 계획서 발표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ko-KR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749808" cy="7132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TextBox 22"/>
          <p:cNvSpPr txBox="1"/>
          <p:nvPr/>
        </p:nvSpPr>
        <p:spPr>
          <a:xfrm>
            <a:off x="548640" y="1737360"/>
            <a:ext cx="749808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ko-KR" altLang="en-US" sz="2200" b="1">
                <a:solidFill>
                  <a:srgbClr val="FFFFFF"/>
                </a:solidFill>
              </a:rPr>
              <a:t>01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554480" y="1719072"/>
            <a:ext cx="49377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2100" b="1"/>
              <a:t>연구 배경 및 필요성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554480" y="2139696"/>
            <a:ext cx="49377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400">
                <a:solidFill>
                  <a:srgbClr val="5F6B78"/>
                </a:solidFill>
              </a:rPr>
              <a:t>배경, 의의, 선행 연구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2633472"/>
            <a:ext cx="749808" cy="7132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TextBox 26"/>
          <p:cNvSpPr txBox="1"/>
          <p:nvPr/>
        </p:nvSpPr>
        <p:spPr>
          <a:xfrm>
            <a:off x="548640" y="2633472"/>
            <a:ext cx="749808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ko-KR" altLang="en-US" sz="2200" b="1">
                <a:solidFill>
                  <a:srgbClr val="FFFFFF"/>
                </a:solidFill>
              </a:rPr>
              <a:t>02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554480" y="2615184"/>
            <a:ext cx="49377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2100" b="1"/>
              <a:t>연구 목적 및 내용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554480" y="3035808"/>
            <a:ext cx="49377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400">
                <a:solidFill>
                  <a:srgbClr val="5F6B78"/>
                </a:solidFill>
              </a:rPr>
              <a:t>무엇을 연구하는가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529584"/>
            <a:ext cx="749808" cy="7132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TextBox 30"/>
          <p:cNvSpPr txBox="1"/>
          <p:nvPr/>
        </p:nvSpPr>
        <p:spPr>
          <a:xfrm>
            <a:off x="548640" y="3529584"/>
            <a:ext cx="749808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ko-KR" altLang="en-US" sz="2200" b="1">
                <a:solidFill>
                  <a:srgbClr val="FFFFFF"/>
                </a:solidFill>
              </a:rPr>
              <a:t>03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554480" y="3511296"/>
            <a:ext cx="49377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2100" b="1"/>
              <a:t>연구 방법 및 추진 체계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554480" y="3931920"/>
            <a:ext cx="49377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400">
                <a:solidFill>
                  <a:srgbClr val="5F6B78"/>
                </a:solidFill>
              </a:rPr>
              <a:t>어떻게 연구하는가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4425696"/>
            <a:ext cx="749808" cy="7132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TextBox 34"/>
          <p:cNvSpPr txBox="1"/>
          <p:nvPr/>
        </p:nvSpPr>
        <p:spPr>
          <a:xfrm>
            <a:off x="548640" y="4425696"/>
            <a:ext cx="749808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ko-KR" altLang="en-US" sz="2200" b="1">
                <a:solidFill>
                  <a:srgbClr val="FFFFFF"/>
                </a:solidFill>
              </a:rPr>
              <a:t>04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554480" y="4407408"/>
            <a:ext cx="49377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2100" b="1"/>
              <a:t>수행 가능성 및 기대 효과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554480" y="4828032"/>
            <a:ext cx="49377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400">
                <a:solidFill>
                  <a:srgbClr val="5F6B78"/>
                </a:solidFill>
              </a:rPr>
              <a:t>해낼 수 있는가, 무엇이 새로운가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48640" y="5321808"/>
            <a:ext cx="749808" cy="7132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9" name="TextBox 38"/>
          <p:cNvSpPr txBox="1"/>
          <p:nvPr/>
        </p:nvSpPr>
        <p:spPr>
          <a:xfrm>
            <a:off x="548640" y="5321808"/>
            <a:ext cx="749808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ko-KR" altLang="en-US" sz="2200" b="1">
                <a:solidFill>
                  <a:srgbClr val="FFFFFF"/>
                </a:solidFill>
              </a:rPr>
              <a:t>05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554480" y="5303520"/>
            <a:ext cx="49377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2100" b="1"/>
              <a:t>연구 일정 및 기대 성과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554480" y="5724144"/>
            <a:ext cx="49377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400">
                <a:solidFill>
                  <a:srgbClr val="5F6B78"/>
                </a:solidFill>
              </a:rPr>
              <a:t>언제까지, 무엇을 내는가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400800" y="1737360"/>
            <a:ext cx="5239512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3" name="Rectangle 42"/>
          <p:cNvSpPr/>
          <p:nvPr/>
        </p:nvSpPr>
        <p:spPr>
          <a:xfrm>
            <a:off x="6400800" y="1737360"/>
            <a:ext cx="5239512" cy="640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4" name="TextBox 43"/>
          <p:cNvSpPr txBox="1"/>
          <p:nvPr/>
        </p:nvSpPr>
        <p:spPr>
          <a:xfrm>
            <a:off x="6766560" y="2011680"/>
            <a:ext cx="4572000" cy="3840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</a:pPr>
            <a:r>
              <a:rPr lang="ko-KR" altLang="en-US" sz="2000" b="1">
                <a:solidFill>
                  <a:schemeClr val="accent1"/>
                </a:solidFill>
              </a:rPr>
              <a:t>이 연구가 답하려는 질문</a:t>
            </a:r>
          </a:p>
          <a:p>
            <a:pPr eaLnBrk="1" hangingPunct="1">
              <a:lnSpc>
                <a:spcPct val="145000"/>
              </a:lnSpc>
              <a:spcBef>
                <a:spcPts val="1400"/>
              </a:spcBef>
            </a:pPr>
            <a:r>
              <a:rPr lang="ko-KR" altLang="en-US" sz="2000"/>
              <a:t>집중호우 1시간 전에 도시의 가로 구역별 침수 수심을 정확하게 예측할 수 있는가?</a:t>
            </a:r>
          </a:p>
          <a:p>
            <a:pPr eaLnBrk="1" hangingPunct="1">
              <a:lnSpc>
                <a:spcPct val="145000"/>
              </a:lnSpc>
              <a:spcBef>
                <a:spcPts val="2200"/>
              </a:spcBef>
            </a:pPr>
            <a:r>
              <a:rPr lang="ko-KR" altLang="en-US" sz="1400">
                <a:solidFill>
                  <a:srgbClr val="5F6B78"/>
                </a:solidFill>
              </a:rPr>
              <a:t>계획서 심사에서 가장 중요하게 보는 것은 질문이 분명한지, 방법이 실현 가능한지입니다.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01 연구 배경 및 필요성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연구 배경 및 필요성: 침수 경보에는 "선행 시간"이 필요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ko-KR" altLang="en-US"/>
              <a:t>○○대학교 대학원 · 석사학위논문 계획서 발표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ko-KR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329184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2000" b="1">
                <a:solidFill>
                  <a:schemeClr val="accent1"/>
                </a:solidFill>
              </a:rPr>
              <a:t>연구 배경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4815687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ko-KR" altLang="en-US" sz="1700">
                <a:solidFill>
                  <a:schemeClr val="dk1"/>
                </a:solidFill>
              </a:rPr>
              <a:t>극한 강우가 잦아지면서 도시 침수로 인한 교통 마비와 재산 피해가 해마다 늘고 있습니다.</a:t>
            </a:r>
          </a:p>
          <a:p>
            <a:pPr eaLnBrk="1" hangingPunct="1">
              <a:lnSpc>
                <a:spcPct val="130000"/>
              </a:lnSpc>
              <a:spcBef>
                <a:spcPts val="1200"/>
              </a:spcBef>
            </a:pPr>
            <a:r>
              <a:rPr lang="ko-KR" altLang="en-US" sz="1700">
                <a:solidFill>
                  <a:schemeClr val="dk1"/>
                </a:solidFill>
              </a:rPr>
              <a:t>기존 수리·수문 모델은 정확하지만 한 번 계산에 수십 분이 걸려 실시간 경보에 쓰기 어렵습니다.</a:t>
            </a:r>
          </a:p>
          <a:p>
            <a:pPr eaLnBrk="1" hangingPunct="1">
              <a:lnSpc>
                <a:spcPct val="130000"/>
              </a:lnSpc>
              <a:spcBef>
                <a:spcPts val="1200"/>
              </a:spcBef>
            </a:pPr>
            <a:r>
              <a:rPr lang="ko-KR" altLang="en-US" sz="1700">
                <a:solidFill>
                  <a:schemeClr val="dk1"/>
                </a:solidFill>
              </a:rPr>
              <a:t>순수 데이터 기반 모델은 빠르지만 극한 강우에서 "물리 법칙을 어기기" 쉽습니다.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278727" y="1737360"/>
            <a:ext cx="5364327" cy="329184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6553047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2000" b="1">
                <a:solidFill>
                  <a:schemeClr val="accent2"/>
                </a:solidFill>
              </a:rPr>
              <a:t>연구의 의의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53047" y="2514600"/>
            <a:ext cx="4815687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ko-KR" altLang="en-US" sz="1700" b="1">
                <a:solidFill>
                  <a:schemeClr val="accent2"/>
                </a:solidFill>
              </a:rPr>
              <a:t>학술적 의의  </a:t>
            </a:r>
            <a:r>
              <a:rPr lang="ko-KR" altLang="en-US" sz="1700">
                <a:solidFill>
                  <a:schemeClr val="dk1"/>
                </a:solidFill>
              </a:rPr>
              <a:t>물리 제약과 딥러닝을 결합한 침수 예측 방법을 탐색합니다.</a:t>
            </a:r>
          </a:p>
          <a:p>
            <a:pPr eaLnBrk="1" hangingPunct="1">
              <a:lnSpc>
                <a:spcPct val="130000"/>
              </a:lnSpc>
              <a:spcBef>
                <a:spcPts val="1400"/>
              </a:spcBef>
            </a:pPr>
            <a:r>
              <a:rPr lang="ko-KR" altLang="en-US" sz="1700" b="1">
                <a:solidFill>
                  <a:schemeClr val="accent2"/>
                </a:solidFill>
              </a:rPr>
              <a:t>실용적 의의  </a:t>
            </a:r>
            <a:r>
              <a:rPr lang="ko-KR" altLang="en-US" sz="1700">
                <a:solidFill>
                  <a:schemeClr val="dk1"/>
                </a:solidFill>
              </a:rPr>
              <a:t>지자체 재난 부서에 1시간 앞선 가로 구역 단위 침수 경보를 제공합니다.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5303520"/>
            <a:ext cx="11094415" cy="77724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5303520"/>
            <a:ext cx="82296" cy="7772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914400" y="5303520"/>
            <a:ext cx="10545775" cy="7772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ko-KR" altLang="en-US" sz="1800" b="1">
                <a:solidFill>
                  <a:schemeClr val="accent1"/>
                </a:solidFill>
              </a:rPr>
              <a:t>한 문장  </a:t>
            </a:r>
            <a:r>
              <a:rPr lang="ko-KR" altLang="en-US" sz="1800"/>
              <a:t>빠르면서도 물리 법칙을 지키는 침수 예측 방법이 필요합니다.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01 연구 배경 및 필요성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선행 연구: 정확도와 속도를 함께 얻기 어려움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ko-KR" altLang="en-US"/>
              <a:t>○○대학교 대학원 · 석사학위논문 계획서 발표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ko-KR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4" cy="311810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420599"/>
                <a:gridCol w="4437766"/>
                <a:gridCol w="4236049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rgbClr val="FFFFFF"/>
                          </a:solidFill>
                        </a:rPr>
                        <a:t>방법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rgbClr val="FFFFFF"/>
                          </a:solidFill>
                        </a:rPr>
                        <a:t>대표 연구와 성과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rgbClr val="FFFFFF"/>
                          </a:solidFill>
                        </a:rPr>
                        <a:t>한계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chemeClr val="dk1"/>
                          </a:solidFill>
                        </a:rPr>
                        <a:t>수리·수문 모델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SWMM, 2차원 천수방정식 모델이 침수 모의에 널리 쓰임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계산 시간이 길어 실시간 예측이 어려움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chemeClr val="dk1"/>
                          </a:solidFill>
                        </a:rPr>
                        <a:t>데이터 기반 모델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LSTM, CNN 등이 관측소 수위 예측에서 좋은 성능을 보임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공간 연결성 부족, 극한 조건 외삽이 약함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chemeClr val="dk1"/>
                          </a:solidFill>
                        </a:rPr>
                        <a:t>그래프 신경망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교통량, 하천 유량 예측에 적용됨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도시 침수 적용 사례가 적고 물리 제약이 없음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3" name="Rectangle 22"/>
          <p:cNvSpPr/>
          <p:nvPr/>
        </p:nvSpPr>
        <p:spPr>
          <a:xfrm>
            <a:off x="548640" y="4983480"/>
            <a:ext cx="11094415" cy="1005840"/>
          </a:xfrm>
          <a:prstGeom prst="rect">
            <a:avLst/>
          </a:prstGeom>
          <a:solidFill>
            <a:srgbClr val="FDF3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Rectangle 23"/>
          <p:cNvSpPr/>
          <p:nvPr/>
        </p:nvSpPr>
        <p:spPr>
          <a:xfrm>
            <a:off x="548640" y="4983480"/>
            <a:ext cx="82296" cy="100584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5" name="TextBox 24"/>
          <p:cNvSpPr txBox="1"/>
          <p:nvPr/>
        </p:nvSpPr>
        <p:spPr>
          <a:xfrm>
            <a:off x="914400" y="4983480"/>
            <a:ext cx="10545775" cy="1005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ko-KR" altLang="en-US" sz="1800" b="1">
                <a:solidFill>
                  <a:srgbClr val="A86F10"/>
                </a:solidFill>
              </a:rPr>
              <a:t>연구 공백  </a:t>
            </a:r>
            <a:r>
              <a:rPr lang="ko-KR" altLang="en-US" sz="1800"/>
              <a:t>분 단위로 결과를 내면서도 극한 강우에서 물리적 타당성을 유지하는 가로 구역 단위 침수 예측 방법이 없습니다.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02 연구 목적 및 내용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연구 목적 및 내용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ko-KR" altLang="en-US"/>
              <a:t>○○대학교 대학원 · 석사학위논문 계획서 발표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ko-KR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11094415" cy="10058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TextBox 22"/>
          <p:cNvSpPr txBox="1"/>
          <p:nvPr/>
        </p:nvSpPr>
        <p:spPr>
          <a:xfrm>
            <a:off x="960120" y="1737360"/>
            <a:ext cx="10271455" cy="1005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ko-KR" altLang="en-US" sz="1900" b="1">
                <a:solidFill>
                  <a:srgbClr val="F2C66D"/>
                </a:solidFill>
              </a:rPr>
              <a:t>연구 목적  </a:t>
            </a:r>
            <a:r>
              <a:rPr lang="ko-KR" altLang="en-US" sz="1900">
                <a:solidFill>
                  <a:srgbClr val="FFFFFF"/>
                </a:solidFill>
              </a:rPr>
              <a:t>물리 제약을 결합한 그래프 신경망으로 1시간 앞선 가로 구역 단위 침수 수심 예측을 구현한다.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48640" y="3017520"/>
            <a:ext cx="3484778" cy="30175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5" name="Rectangle 24"/>
          <p:cNvSpPr/>
          <p:nvPr/>
        </p:nvSpPr>
        <p:spPr>
          <a:xfrm>
            <a:off x="548640" y="3017520"/>
            <a:ext cx="3484778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TextBox 25"/>
          <p:cNvSpPr txBox="1"/>
          <p:nvPr/>
        </p:nvSpPr>
        <p:spPr>
          <a:xfrm>
            <a:off x="822959" y="3246120"/>
            <a:ext cx="293613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800" b="1">
                <a:solidFill>
                  <a:schemeClr val="accent1"/>
                </a:solidFill>
              </a:rPr>
              <a:t>1. 다중 출처 데이터 융합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2959" y="3794759"/>
            <a:ext cx="2936138" cy="2103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ko-KR" altLang="en-US" sz="1400" b="1">
                <a:solidFill>
                  <a:srgbClr val="5F6B78"/>
                </a:solidFill>
              </a:rPr>
              <a:t>연구 내용 1</a:t>
            </a:r>
          </a:p>
          <a:p>
            <a:pPr eaLnBrk="1" hangingPunct="1">
              <a:lnSpc>
                <a:spcPct val="130000"/>
              </a:lnSpc>
              <a:spcBef>
                <a:spcPts val="600"/>
              </a:spcBef>
            </a:pPr>
            <a:r>
              <a:rPr lang="ko-KR" altLang="en-US" sz="1700">
                <a:solidFill>
                  <a:schemeClr val="dk1"/>
                </a:solidFill>
              </a:rPr>
              <a:t>레이더 강우, 우수관망, 지형 고도 자료를 통합해 도시 배수 그래프를 구축합니다.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353458" y="3017520"/>
            <a:ext cx="3484778" cy="30175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Rectangle 28"/>
          <p:cNvSpPr/>
          <p:nvPr/>
        </p:nvSpPr>
        <p:spPr>
          <a:xfrm>
            <a:off x="4353458" y="3017520"/>
            <a:ext cx="3484778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0" name="TextBox 29"/>
          <p:cNvSpPr txBox="1"/>
          <p:nvPr/>
        </p:nvSpPr>
        <p:spPr>
          <a:xfrm>
            <a:off x="4627778" y="3246120"/>
            <a:ext cx="293613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800" b="1">
                <a:solidFill>
                  <a:schemeClr val="accent2"/>
                </a:solidFill>
              </a:rPr>
              <a:t>2. 시공간 예측 모델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627778" y="3794759"/>
            <a:ext cx="2936138" cy="2103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ko-KR" altLang="en-US" sz="1400" b="1">
                <a:solidFill>
                  <a:srgbClr val="5F6B78"/>
                </a:solidFill>
              </a:rPr>
              <a:t>연구 내용 2</a:t>
            </a:r>
          </a:p>
          <a:p>
            <a:pPr eaLnBrk="1" hangingPunct="1">
              <a:lnSpc>
                <a:spcPct val="130000"/>
              </a:lnSpc>
              <a:spcBef>
                <a:spcPts val="600"/>
              </a:spcBef>
            </a:pPr>
            <a:r>
              <a:rPr lang="ko-KR" altLang="en-US" sz="1700">
                <a:solidFill>
                  <a:schemeClr val="dk1"/>
                </a:solidFill>
              </a:rPr>
              <a:t>질량 보존 제약을 넣은 그래프 신경망으로 각 노드의 침수 수심을 예측합니다.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8158276" y="3017520"/>
            <a:ext cx="3484778" cy="30175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3" name="Rectangle 32"/>
          <p:cNvSpPr/>
          <p:nvPr/>
        </p:nvSpPr>
        <p:spPr>
          <a:xfrm>
            <a:off x="8158276" y="3017520"/>
            <a:ext cx="3484778" cy="5486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4" name="TextBox 33"/>
          <p:cNvSpPr txBox="1"/>
          <p:nvPr/>
        </p:nvSpPr>
        <p:spPr>
          <a:xfrm>
            <a:off x="8432596" y="3246120"/>
            <a:ext cx="293613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800" b="1">
                <a:solidFill>
                  <a:schemeClr val="accent3"/>
                </a:solidFill>
              </a:rPr>
              <a:t>3. 적용 및 검증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432596" y="3794759"/>
            <a:ext cx="2936138" cy="2103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ko-KR" altLang="en-US" sz="1400" b="1">
                <a:solidFill>
                  <a:srgbClr val="5F6B78"/>
                </a:solidFill>
              </a:rPr>
              <a:t>연구 내용 3</a:t>
            </a:r>
          </a:p>
          <a:p>
            <a:pPr eaLnBrk="1" hangingPunct="1">
              <a:lnSpc>
                <a:spcPct val="130000"/>
              </a:lnSpc>
              <a:spcBef>
                <a:spcPts val="600"/>
              </a:spcBef>
            </a:pPr>
            <a:r>
              <a:rPr lang="ko-KR" altLang="en-US" sz="1700">
                <a:solidFill>
                  <a:schemeClr val="dk1"/>
                </a:solidFill>
              </a:rPr>
              <a:t>대표 도심 지역에서 사례 검증을 하고 단계별 경보 임계값을 정합니다.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02 연구 목적 및 내용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해결해야 할 핵심 문제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ko-KR" altLang="en-US"/>
              <a:t>○○대학교 대학원 · 석사학위논문 계획서 발표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ko-KR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83080"/>
            <a:ext cx="11094415" cy="1170432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83080"/>
            <a:ext cx="1143000" cy="11704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548640" y="1783080"/>
            <a:ext cx="1143000" cy="11704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ko-KR" altLang="en-US" sz="30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011680" y="1892807"/>
            <a:ext cx="935705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2000" b="1"/>
              <a:t>우수관망과 지표면을 하나의 그래프로 어떻게 나타낼까?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011680" y="2386584"/>
            <a:ext cx="935705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700">
                <a:solidFill>
                  <a:srgbClr val="5F6B78"/>
                </a:solidFill>
              </a:rPr>
              <a:t>노드와 엣지의 정의가 모델이 물의 이동 경로를 배울 수 있는지를 결정합니다.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3154680"/>
            <a:ext cx="11094415" cy="1170432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Rectangle 27"/>
          <p:cNvSpPr/>
          <p:nvPr/>
        </p:nvSpPr>
        <p:spPr>
          <a:xfrm>
            <a:off x="548640" y="3154680"/>
            <a:ext cx="1143000" cy="117043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TextBox 28"/>
          <p:cNvSpPr txBox="1"/>
          <p:nvPr/>
        </p:nvSpPr>
        <p:spPr>
          <a:xfrm>
            <a:off x="548640" y="3154680"/>
            <a:ext cx="1143000" cy="11704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ko-KR" altLang="en-US" sz="30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011680" y="3264408"/>
            <a:ext cx="935705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2000" b="1"/>
              <a:t>네트워크에 물리 제약을 어떻게 넣을까?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011680" y="3758184"/>
            <a:ext cx="935705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700">
                <a:solidFill>
                  <a:srgbClr val="5F6B78"/>
                </a:solidFill>
              </a:rPr>
              <a:t>손실 함수에 질량 보존 항을 넣어 "없던 물이 생기는" 예측을 막습니다.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48640" y="4526280"/>
            <a:ext cx="11094415" cy="1170432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3" name="Rectangle 32"/>
          <p:cNvSpPr/>
          <p:nvPr/>
        </p:nvSpPr>
        <p:spPr>
          <a:xfrm>
            <a:off x="548640" y="4526280"/>
            <a:ext cx="1143000" cy="1170432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4" name="TextBox 33"/>
          <p:cNvSpPr txBox="1"/>
          <p:nvPr/>
        </p:nvSpPr>
        <p:spPr>
          <a:xfrm>
            <a:off x="548640" y="4526280"/>
            <a:ext cx="1143000" cy="11704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ko-KR" altLang="en-US" sz="30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011680" y="4636008"/>
            <a:ext cx="935705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2000" b="1"/>
              <a:t>극한 강우 표본이 너무 적다면?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011680" y="5129784"/>
            <a:ext cx="935705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700">
                <a:solidFill>
                  <a:srgbClr val="5F6B78"/>
                </a:solidFill>
              </a:rPr>
              <a:t>수리·수문 모델로 시나리오 자료를 생성해 학습 자료를 늘립니다.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03 연구 방법 및 추진 체계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연구 추진 체계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ko-KR" altLang="en-US"/>
              <a:t>○○대학교 대학원 · 석사학위논문 계획서 발표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ko-KR"/>
              <a:t>‹#›</a:t>
            </a:fld>
          </a:p>
        </p:txBody>
      </p:sp>
      <p:pic>
        <p:nvPicPr>
          <p:cNvPr id="22" name="Picture 21" descr="roadma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691640"/>
            <a:ext cx="11094415" cy="2747062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548640" y="4667302"/>
            <a:ext cx="348477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600" b="1">
                <a:solidFill>
                  <a:schemeClr val="accent2"/>
                </a:solidFill>
              </a:rPr>
              <a:t>1단계  데이터 준비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5051350"/>
            <a:ext cx="3484778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ko-KR" altLang="en-US" sz="1500"/>
              <a:t>2018–2025년 레이더 강우, 관망, 지형 자료를 모아 배수 그래프를 구축합니다.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353458" y="4667302"/>
            <a:ext cx="348477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600" b="1">
                <a:solidFill>
                  <a:schemeClr val="accent1"/>
                </a:solidFill>
              </a:rPr>
              <a:t>2단계  모델 구축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353458" y="5051350"/>
            <a:ext cx="3484778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ko-KR" altLang="en-US" sz="1500"/>
              <a:t>그래프 신경망에 질량 보존 제약을 넣고 LSTM, 수리 모델과 비교합니다.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158276" y="4667302"/>
            <a:ext cx="348477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600" b="1">
                <a:solidFill>
                  <a:srgbClr val="A86F10"/>
                </a:solidFill>
              </a:rPr>
              <a:t>3단계  검증·적용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158276" y="5051350"/>
            <a:ext cx="3484778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ko-KR" altLang="en-US" sz="1500"/>
              <a:t>대표 도심 지역에서 1시간 선행 예측 정확도와 계산 시간을 검증합니다.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8640" y="6071616"/>
            <a:ext cx="11094415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200" b="1">
                <a:solidFill>
                  <a:schemeClr val="accent2"/>
                </a:solidFill>
              </a:rPr>
              <a:t>✦ </a:t>
            </a:r>
            <a:r>
              <a:rPr lang="ko-KR" altLang="en-US" sz="1200">
                <a:solidFill>
                  <a:srgbClr val="5F6B78"/>
                </a:solidFill>
              </a:rPr>
              <a:t>추진 체계도는 SciDraw AI로 만들 수 있습니다(프롬프트 입력됨). PPT에서 오른쪽 클릭 → "그림 변경"으로 바꿀 수도 있습니다.</a:t>
            </a:r>
            <a:r>
              <a:rPr lang="ko-KR" altLang="en-US" sz="1200" b="1">
                <a:solidFill>
                  <a:schemeClr val="accent1"/>
                </a:solidFill>
                <a:hlinkClick r:id="rId3"/>
              </a:rPr>
              <a:t>  SciDraw AI 열기 →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03 연구 방법 및 추진 체계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연구 방법 및 평가 지표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ko-KR" altLang="en-US" sz="2000" b="1">
                <a:solidFill>
                  <a:schemeClr val="accent1"/>
                </a:solidFill>
              </a:rPr>
              <a:t>자료</a:t>
            </a:r>
          </a:p>
          <a:p>
            <a:pPr eaLnBrk="1" hangingPunct="1" lvl="1">
              <a:spcBef>
                <a:spcPts val="1000"/>
              </a:spcBef>
            </a:pPr>
            <a:r>
              <a:rPr lang="ko-KR" altLang="en-US" sz="1700"/>
              <a:t>레이더 강우: 1 km 격자, 6분 간격</a:t>
            </a:r>
          </a:p>
          <a:p>
            <a:pPr eaLnBrk="1" hangingPunct="1" lvl="1">
              <a:spcBef>
                <a:spcPts val="1000"/>
              </a:spcBef>
            </a:pPr>
            <a:r>
              <a:rPr lang="ko-KR" altLang="en-US" sz="1700"/>
              <a:t>우수관망: 노드 약 3000개</a:t>
            </a:r>
          </a:p>
          <a:p>
            <a:pPr eaLnBrk="1" hangingPunct="1" lvl="1">
              <a:spcBef>
                <a:spcPts val="1000"/>
              </a:spcBef>
            </a:pPr>
            <a:r>
              <a:rPr lang="ko-KR" altLang="en-US" sz="1700"/>
              <a:t>실측 침수 지점: ○○시 관측 자료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eaLnBrk="1" hangingPunct="1"/>
            <a:r>
              <a:rPr lang="ko-KR" altLang="en-US" sz="2000" b="1">
                <a:solidFill>
                  <a:schemeClr val="accent2"/>
                </a:solidFill>
              </a:rPr>
              <a:t>모델과 비교 대상</a:t>
            </a:r>
          </a:p>
          <a:p>
            <a:pPr eaLnBrk="1" hangingPunct="1" lvl="1">
              <a:spcBef>
                <a:spcPts val="1000"/>
              </a:spcBef>
            </a:pPr>
            <a:r>
              <a:rPr lang="ko-KR" altLang="en-US" sz="1700"/>
              <a:t>본 연구: 물리 제약 그래프 신경망</a:t>
            </a:r>
          </a:p>
          <a:p>
            <a:pPr eaLnBrk="1" hangingPunct="1" lvl="1">
              <a:spcBef>
                <a:spcPts val="1000"/>
              </a:spcBef>
            </a:pPr>
            <a:r>
              <a:rPr lang="ko-KR" altLang="en-US" sz="1700"/>
              <a:t>비교 1: LSTM 관측소 모델</a:t>
            </a:r>
          </a:p>
          <a:p>
            <a:pPr eaLnBrk="1" hangingPunct="1" lvl="1">
              <a:spcBef>
                <a:spcPts val="1000"/>
              </a:spcBef>
            </a:pPr>
            <a:r>
              <a:rPr lang="ko-KR" altLang="en-US" sz="1700"/>
              <a:t>비교 2: 2차원 수리 모델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eaLnBrk="1" hangingPunct="1"/>
            <a:r>
              <a:rPr lang="ko-KR" altLang="en-US" sz="2000" b="1">
                <a:solidFill>
                  <a:srgbClr val="A86F10"/>
                </a:solidFill>
              </a:rPr>
              <a:t>평가 지표</a:t>
            </a:r>
          </a:p>
          <a:p>
            <a:pPr eaLnBrk="1" hangingPunct="1" lvl="1">
              <a:spcBef>
                <a:spcPts val="1000"/>
              </a:spcBef>
            </a:pPr>
            <a:r>
              <a:rPr lang="ko-KR" altLang="en-US" sz="1700"/>
              <a:t>침수 수심: RMSE, NSE</a:t>
            </a:r>
          </a:p>
          <a:p>
            <a:pPr eaLnBrk="1" hangingPunct="1" lvl="1">
              <a:spcBef>
                <a:spcPts val="1000"/>
              </a:spcBef>
            </a:pPr>
            <a:r>
              <a:rPr lang="ko-KR" altLang="en-US" sz="1700"/>
              <a:t>침수 범위: 적중률, 오경보율</a:t>
            </a:r>
          </a:p>
          <a:p>
            <a:pPr eaLnBrk="1" hangingPunct="1" lvl="1">
              <a:spcBef>
                <a:spcPts val="1000"/>
              </a:spcBef>
            </a:pPr>
            <a:r>
              <a:rPr lang="ko-KR" altLang="en-US" sz="1700"/>
              <a:t>계산 시간: 1회 예측 초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ko-KR" altLang="en-US"/>
              <a:t>○○대학교 대학원 · 석사학위논문 계획서 발표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ko-KR"/>
              <a:t>‹#›</a:t>
            </a:fld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04 수행 가능성 및 기대 효과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연구 수행 가능성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ko-KR" altLang="en-US"/>
              <a:t>○○대학교 대학원 · 석사학위논문 계획서 발표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ko-KR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3484778" cy="32004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3484778" cy="640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68680" y="2011680"/>
            <a:ext cx="2844698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2200" b="1">
                <a:solidFill>
                  <a:schemeClr val="accent1"/>
                </a:solidFill>
              </a:rPr>
              <a:t>이론적 근거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68680" y="2743200"/>
            <a:ext cx="2844698" cy="2103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</a:pPr>
            <a:r>
              <a:rPr lang="ko-KR" altLang="en-US" sz="1700"/>
              <a:t>그래프 신경망은 교통량, 하천 유량 예측에서 검증되어 방법론이 성숙해 있습니다.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353458" y="1737360"/>
            <a:ext cx="3484778" cy="32004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4353458" y="1737360"/>
            <a:ext cx="3484778" cy="6400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4673498" y="2011680"/>
            <a:ext cx="2844698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2200" b="1">
                <a:solidFill>
                  <a:schemeClr val="accent2"/>
                </a:solidFill>
              </a:rPr>
              <a:t>자료 확보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673498" y="2743200"/>
            <a:ext cx="2844698" cy="2103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</a:pPr>
            <a:r>
              <a:rPr lang="ko-KR" altLang="en-US" sz="1700"/>
              <a:t>연구실이 ○○시와 자료 공유 협약을 맺어 필요한 자료를 제때 받을 수 있습니다.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158276" y="1737360"/>
            <a:ext cx="3484778" cy="32004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8158276" y="1737360"/>
            <a:ext cx="3484778" cy="64008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478316" y="2011680"/>
            <a:ext cx="2844698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2200" b="1">
                <a:solidFill>
                  <a:schemeClr val="accent3"/>
                </a:solidFill>
              </a:rPr>
              <a:t>연구 여건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478316" y="2743200"/>
            <a:ext cx="2844698" cy="2103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</a:pPr>
            <a:r>
              <a:rPr lang="ko-KR" altLang="en-US" sz="1700"/>
              <a:t>GPU 서버와 수리 모델 소프트웨어 라이선스가 있고, 연구실이 도시 수문 연구를 오래 해 왔습니다.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5212080"/>
            <a:ext cx="11094415" cy="822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548640" y="5212080"/>
            <a:ext cx="82296" cy="82296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914400" y="5212080"/>
            <a:ext cx="10545775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ko-KR" altLang="en-US" sz="1800" b="1">
                <a:solidFill>
                  <a:srgbClr val="5F6B78"/>
                </a:solidFill>
              </a:rPr>
              <a:t>대안 계획  </a:t>
            </a:r>
            <a:r>
              <a:rPr lang="ko-KR" altLang="en-US" sz="1800"/>
              <a:t>자료 공유가 늦어지면 공개 레이더 자료와 합성 시나리오 자료로 먼저 모델을 개발합니다.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04 수행 가능성 및 기대 효과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연구의 독창성 및 기대 효과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ko-KR" altLang="en-US"/>
              <a:t>○○대학교 대학원 · 석사학위논문 계획서 발표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ko-KR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32004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640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914400" y="2011680"/>
            <a:ext cx="1371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4000" b="1">
                <a:solidFill>
                  <a:schemeClr val="accent1"/>
                </a:solidFill>
              </a:rPr>
              <a:t>01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14400" y="2926080"/>
            <a:ext cx="463280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2200" b="1"/>
              <a:t>방법론적 독창성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4400" y="3566160"/>
            <a:ext cx="4632807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ko-KR" altLang="en-US" sz="1800"/>
              <a:t>그래프 신경망 학습에 질량 보존 제약을 넣어 극한 강우에서도 예측의 물리적 타당성을 높입니다.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32004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Rectangle 27"/>
          <p:cNvSpPr/>
          <p:nvPr/>
        </p:nvSpPr>
        <p:spPr>
          <a:xfrm>
            <a:off x="6278727" y="1737360"/>
            <a:ext cx="5364327" cy="6400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TextBox 28"/>
          <p:cNvSpPr txBox="1"/>
          <p:nvPr/>
        </p:nvSpPr>
        <p:spPr>
          <a:xfrm>
            <a:off x="6644487" y="2011680"/>
            <a:ext cx="1371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4000" b="1">
                <a:solidFill>
                  <a:schemeClr val="accent2"/>
                </a:solidFill>
              </a:rPr>
              <a:t>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644487" y="2926080"/>
            <a:ext cx="463280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2200" b="1"/>
              <a:t>실용적 기대 효과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644487" y="3566160"/>
            <a:ext cx="4632807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ko-KR" altLang="en-US" sz="1800"/>
              <a:t>가로 구역 단위 침수 예측 시간을 수십 분에서 1분 이내로 줄여 실시간 경보를 뒷받침합니다.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48640" y="5212080"/>
            <a:ext cx="11094415" cy="822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3" name="Rectangle 32"/>
          <p:cNvSpPr/>
          <p:nvPr/>
        </p:nvSpPr>
        <p:spPr>
          <a:xfrm>
            <a:off x="548640" y="5212080"/>
            <a:ext cx="82296" cy="82296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4" name="TextBox 33"/>
          <p:cNvSpPr txBox="1"/>
          <p:nvPr/>
        </p:nvSpPr>
        <p:spPr>
          <a:xfrm>
            <a:off x="914400" y="5212080"/>
            <a:ext cx="10545775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ko-KR" altLang="en-US" sz="1800" b="1">
                <a:solidFill>
                  <a:schemeClr val="accent1"/>
                </a:solidFill>
              </a:rPr>
              <a:t>기존 연구와의 차이  </a:t>
            </a:r>
            <a:r>
              <a:rPr lang="ko-KR" altLang="en-US" sz="1800"/>
              <a:t>기존 그래프 신경망 침수 연구는 대부분 순수 데이터 기반이며, 본 연구는 물리 보존 법칙을 학습 목표에 넣습니다.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04 수행 가능성 및 기대 효과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예비 연구 결과: 자료 처리 흐름 검증 완료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ko-KR" altLang="en-US" sz="1700" b="1">
                <a:solidFill>
                  <a:schemeClr val="accent2"/>
                </a:solidFill>
              </a:rPr>
              <a:t>완료한 것</a:t>
            </a:r>
          </a:p>
          <a:p>
            <a:pPr eaLnBrk="1" hangingPunct="1">
              <a:spcBef>
                <a:spcPts val="400"/>
              </a:spcBef>
            </a:pPr>
            <a:r>
              <a:rPr lang="ko-KR" altLang="en-US" sz="1700"/>
              <a:t>배수 구역 2곳의 자료 정제와 그래프 구조 구축을 마쳤습니다.</a:t>
            </a:r>
          </a:p>
          <a:p>
            <a:pPr eaLnBrk="1" hangingPunct="1">
              <a:spcBef>
                <a:spcPts val="600"/>
              </a:spcBef>
            </a:pPr>
            <a:r>
              <a:rPr lang="ko-KR" altLang="en-US" sz="1700"/>
              <a:t>LSTM 기준 모델로 예비 실험을 했고 RMSE는 0.12 m였습니다(예시 데이터).</a:t>
            </a:r>
          </a:p>
          <a:p>
            <a:pPr eaLnBrk="1" hangingPunct="1">
              <a:spcBef>
                <a:spcPts val="1600"/>
              </a:spcBef>
            </a:pPr>
            <a:r>
              <a:rPr lang="ko-KR" altLang="en-US" sz="1700" b="1">
                <a:solidFill>
                  <a:schemeClr val="accent1"/>
                </a:solidFill>
              </a:rPr>
              <a:t>관련 경험</a:t>
            </a:r>
          </a:p>
          <a:p>
            <a:pPr eaLnBrk="1" hangingPunct="1">
              <a:spcBef>
                <a:spcPts val="400"/>
              </a:spcBef>
            </a:pPr>
            <a:r>
              <a:rPr lang="ko-KR" altLang="en-US" sz="1700"/>
              <a:t>지도교수님의 도시 침수 경보 과제에 참여해 SWMM 모델링에 익숙합니다.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idx="10"/>
          </p:nvPr>
        </p:nvSpPr>
        <p:spPr/>
      </p:sp>
      <p:sp>
        <p:nvSpPr>
          <p:cNvPr id="6" name="Text Placeholder 5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그림. 예비 실험 결과 또는 자료 예시(본인의 그림을 넣으세요)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ko-KR" altLang="en-US"/>
              <a:t>○○대학교 대학원 · 석사학위논문 계획서 발표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ko-KR"/>
              <a:t>‹#›</a:t>
            </a:fld>
          </a:p>
        </p:txBody>
      </p:sp>
      <p:sp>
        <p:nvSpPr>
          <p:cNvPr id="22" name="TextBox 21"/>
          <p:cNvSpPr txBox="1"/>
          <p:nvPr/>
        </p:nvSpPr>
        <p:spPr>
          <a:xfrm>
            <a:off x="5074920" y="6071616"/>
            <a:ext cx="6565392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200" b="1">
                <a:solidFill>
                  <a:schemeClr val="accent2"/>
                </a:solidFill>
              </a:rPr>
              <a:t>✦ </a:t>
            </a:r>
            <a:r>
              <a:rPr lang="ko-KR" altLang="en-US" sz="1200">
                <a:solidFill>
                  <a:srgbClr val="5F6B78"/>
                </a:solidFill>
              </a:rPr>
              <a:t>예비 실험 자료는 SciVis에서 그래프로 그릴 수 있습니다.</a:t>
            </a:r>
            <a:r>
              <a:rPr lang="ko-KR" altLang="en-US" sz="1200" b="1">
                <a:solidFill>
                  <a:schemeClr val="accent1"/>
                </a:solidFill>
                <a:hlinkClick r:id="rId2"/>
              </a:rPr>
              <a:t>  SciVis에서 열기 →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05 연구 일정 및 기대 성과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연구 일정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ko-KR" altLang="en-US"/>
              <a:t>○○대학교 대학원 · 석사학위논문 계획서 발표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ko-KR"/>
              <a:t>‹#›</a:t>
            </a:fld>
          </a:p>
        </p:txBody>
      </p:sp>
      <p:sp>
        <p:nvSpPr>
          <p:cNvPr id="22" name="TextBox 21"/>
          <p:cNvSpPr txBox="1"/>
          <p:nvPr/>
        </p:nvSpPr>
        <p:spPr>
          <a:xfrm>
            <a:off x="3840480" y="1737360"/>
            <a:ext cx="1114653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ko-KR" altLang="en-US" sz="1300">
                <a:solidFill>
                  <a:srgbClr val="5F6B78"/>
                </a:solidFill>
              </a:rPr>
              <a:t>2026.09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840480" y="2148840"/>
            <a:ext cx="9144" cy="3493008"/>
          </a:xfrm>
          <a:prstGeom prst="rect">
            <a:avLst/>
          </a:prstGeom>
          <a:solidFill>
            <a:srgbClr val="D5DB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4955133" y="1737360"/>
            <a:ext cx="1114653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ko-KR" altLang="en-US" sz="1300">
                <a:solidFill>
                  <a:srgbClr val="5F6B78"/>
                </a:solidFill>
              </a:rPr>
              <a:t>2026.12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955133" y="2148840"/>
            <a:ext cx="9144" cy="3493008"/>
          </a:xfrm>
          <a:prstGeom prst="rect">
            <a:avLst/>
          </a:prstGeom>
          <a:solidFill>
            <a:srgbClr val="D5DB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TextBox 25"/>
          <p:cNvSpPr txBox="1"/>
          <p:nvPr/>
        </p:nvSpPr>
        <p:spPr>
          <a:xfrm>
            <a:off x="6069787" y="1737360"/>
            <a:ext cx="1114653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ko-KR" altLang="en-US" sz="1300">
                <a:solidFill>
                  <a:srgbClr val="5F6B78"/>
                </a:solidFill>
              </a:rPr>
              <a:t>2027.03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069787" y="2148840"/>
            <a:ext cx="9144" cy="3493008"/>
          </a:xfrm>
          <a:prstGeom prst="rect">
            <a:avLst/>
          </a:prstGeom>
          <a:solidFill>
            <a:srgbClr val="D5DB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7184440" y="1737360"/>
            <a:ext cx="1114653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ko-KR" altLang="en-US" sz="1300">
                <a:solidFill>
                  <a:srgbClr val="5F6B78"/>
                </a:solidFill>
              </a:rPr>
              <a:t>2027.06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184440" y="2148840"/>
            <a:ext cx="9144" cy="3493008"/>
          </a:xfrm>
          <a:prstGeom prst="rect">
            <a:avLst/>
          </a:prstGeom>
          <a:solidFill>
            <a:srgbClr val="D5DB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0" name="TextBox 29"/>
          <p:cNvSpPr txBox="1"/>
          <p:nvPr/>
        </p:nvSpPr>
        <p:spPr>
          <a:xfrm>
            <a:off x="8299094" y="1737360"/>
            <a:ext cx="1114653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ko-KR" altLang="en-US" sz="1300">
                <a:solidFill>
                  <a:srgbClr val="5F6B78"/>
                </a:solidFill>
              </a:rPr>
              <a:t>2027.09</a:t>
            </a:r>
          </a:p>
        </p:txBody>
      </p:sp>
      <p:sp>
        <p:nvSpPr>
          <p:cNvPr id="31" name="Rectangle 30"/>
          <p:cNvSpPr/>
          <p:nvPr/>
        </p:nvSpPr>
        <p:spPr>
          <a:xfrm>
            <a:off x="8299094" y="2148840"/>
            <a:ext cx="9144" cy="3493008"/>
          </a:xfrm>
          <a:prstGeom prst="rect">
            <a:avLst/>
          </a:prstGeom>
          <a:solidFill>
            <a:srgbClr val="D5DB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9413748" y="1737360"/>
            <a:ext cx="1114653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ko-KR" altLang="en-US" sz="1300">
                <a:solidFill>
                  <a:srgbClr val="5F6B78"/>
                </a:solidFill>
              </a:rPr>
              <a:t>2027.12</a:t>
            </a:r>
          </a:p>
        </p:txBody>
      </p:sp>
      <p:sp>
        <p:nvSpPr>
          <p:cNvPr id="33" name="Rectangle 32"/>
          <p:cNvSpPr/>
          <p:nvPr/>
        </p:nvSpPr>
        <p:spPr>
          <a:xfrm>
            <a:off x="9413748" y="2148840"/>
            <a:ext cx="9144" cy="3493008"/>
          </a:xfrm>
          <a:prstGeom prst="rect">
            <a:avLst/>
          </a:prstGeom>
          <a:solidFill>
            <a:srgbClr val="D5DB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4" name="TextBox 33"/>
          <p:cNvSpPr txBox="1"/>
          <p:nvPr/>
        </p:nvSpPr>
        <p:spPr>
          <a:xfrm>
            <a:off x="10528401" y="1737360"/>
            <a:ext cx="1114653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ko-KR" altLang="en-US" sz="1300">
                <a:solidFill>
                  <a:srgbClr val="5F6B78"/>
                </a:solidFill>
              </a:rPr>
              <a:t>2028.03</a:t>
            </a:r>
          </a:p>
        </p:txBody>
      </p:sp>
      <p:sp>
        <p:nvSpPr>
          <p:cNvPr id="35" name="Rectangle 34"/>
          <p:cNvSpPr/>
          <p:nvPr/>
        </p:nvSpPr>
        <p:spPr>
          <a:xfrm>
            <a:off x="10528401" y="2148840"/>
            <a:ext cx="9144" cy="3493008"/>
          </a:xfrm>
          <a:prstGeom prst="rect">
            <a:avLst/>
          </a:prstGeom>
          <a:solidFill>
            <a:srgbClr val="D5DB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Rectangle 35"/>
          <p:cNvSpPr/>
          <p:nvPr/>
        </p:nvSpPr>
        <p:spPr>
          <a:xfrm>
            <a:off x="548640" y="2194560"/>
            <a:ext cx="11094415" cy="566928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7" name="TextBox 36"/>
          <p:cNvSpPr txBox="1"/>
          <p:nvPr/>
        </p:nvSpPr>
        <p:spPr>
          <a:xfrm>
            <a:off x="685800" y="2240280"/>
            <a:ext cx="320040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600"/>
              <a:t>문헌 조사와 자료 수집</a:t>
            </a:r>
          </a:p>
        </p:txBody>
      </p:sp>
      <p:sp>
        <p:nvSpPr>
          <p:cNvPr id="38" name="Rectangle 37"/>
          <p:cNvSpPr/>
          <p:nvPr/>
        </p:nvSpPr>
        <p:spPr>
          <a:xfrm>
            <a:off x="3840480" y="2331720"/>
            <a:ext cx="1671980" cy="2926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9" name="TextBox 38"/>
          <p:cNvSpPr txBox="1"/>
          <p:nvPr/>
        </p:nvSpPr>
        <p:spPr>
          <a:xfrm>
            <a:off x="685800" y="2807208"/>
            <a:ext cx="320040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600"/>
              <a:t>그래프 구축과 기준 모델</a:t>
            </a:r>
          </a:p>
        </p:txBody>
      </p:sp>
      <p:sp>
        <p:nvSpPr>
          <p:cNvPr id="40" name="Rectangle 39"/>
          <p:cNvSpPr/>
          <p:nvPr/>
        </p:nvSpPr>
        <p:spPr>
          <a:xfrm>
            <a:off x="4955133" y="2898648"/>
            <a:ext cx="1671980" cy="2926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1" name="Rectangle 40"/>
          <p:cNvSpPr/>
          <p:nvPr/>
        </p:nvSpPr>
        <p:spPr>
          <a:xfrm>
            <a:off x="548640" y="3328416"/>
            <a:ext cx="11094415" cy="566928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2" name="TextBox 41"/>
          <p:cNvSpPr txBox="1"/>
          <p:nvPr/>
        </p:nvSpPr>
        <p:spPr>
          <a:xfrm>
            <a:off x="685800" y="3374136"/>
            <a:ext cx="320040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600"/>
              <a:t>물리 제약 그래프 신경망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069787" y="3465576"/>
            <a:ext cx="2786634" cy="29260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4" name="TextBox 43"/>
          <p:cNvSpPr txBox="1"/>
          <p:nvPr/>
        </p:nvSpPr>
        <p:spPr>
          <a:xfrm>
            <a:off x="685800" y="3941064"/>
            <a:ext cx="320040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600"/>
              <a:t>사례 검증과 경보 임계값</a:t>
            </a:r>
          </a:p>
        </p:txBody>
      </p:sp>
      <p:sp>
        <p:nvSpPr>
          <p:cNvPr id="45" name="Rectangle 44"/>
          <p:cNvSpPr/>
          <p:nvPr/>
        </p:nvSpPr>
        <p:spPr>
          <a:xfrm>
            <a:off x="8299094" y="4032504"/>
            <a:ext cx="1671980" cy="29260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6" name="Rectangle 45"/>
          <p:cNvSpPr/>
          <p:nvPr/>
        </p:nvSpPr>
        <p:spPr>
          <a:xfrm>
            <a:off x="548640" y="4462272"/>
            <a:ext cx="11094415" cy="566928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7" name="TextBox 46"/>
          <p:cNvSpPr txBox="1"/>
          <p:nvPr/>
        </p:nvSpPr>
        <p:spPr>
          <a:xfrm>
            <a:off x="685800" y="4507992"/>
            <a:ext cx="320040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600"/>
              <a:t>학술지 논문 작성·투고</a:t>
            </a:r>
          </a:p>
        </p:txBody>
      </p:sp>
      <p:sp>
        <p:nvSpPr>
          <p:cNvPr id="48" name="Rectangle 47"/>
          <p:cNvSpPr/>
          <p:nvPr/>
        </p:nvSpPr>
        <p:spPr>
          <a:xfrm>
            <a:off x="7741767" y="4599431"/>
            <a:ext cx="2229307" cy="292608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9" name="TextBox 48"/>
          <p:cNvSpPr txBox="1"/>
          <p:nvPr/>
        </p:nvSpPr>
        <p:spPr>
          <a:xfrm>
            <a:off x="685800" y="5074920"/>
            <a:ext cx="320040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600"/>
              <a:t>학위논문 작성과 심사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413748" y="5166360"/>
            <a:ext cx="2229307" cy="292608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1" name="Rectangle 50"/>
          <p:cNvSpPr/>
          <p:nvPr/>
        </p:nvSpPr>
        <p:spPr>
          <a:xfrm>
            <a:off x="548640" y="5806440"/>
            <a:ext cx="11094415" cy="457200"/>
          </a:xfrm>
          <a:prstGeom prst="rect">
            <a:avLst/>
          </a:prstGeom>
          <a:solidFill>
            <a:srgbClr val="FDF3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2" name="Rectangle 51"/>
          <p:cNvSpPr/>
          <p:nvPr/>
        </p:nvSpPr>
        <p:spPr>
          <a:xfrm>
            <a:off x="548640" y="5806440"/>
            <a:ext cx="82296" cy="4572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3" name="TextBox 52"/>
          <p:cNvSpPr txBox="1"/>
          <p:nvPr/>
        </p:nvSpPr>
        <p:spPr>
          <a:xfrm>
            <a:off x="914400" y="5806440"/>
            <a:ext cx="10545775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ko-KR" altLang="en-US" sz="1800" b="1">
                <a:solidFill>
                  <a:srgbClr val="A86F10"/>
                </a:solidFill>
              </a:rPr>
              <a:t>심사 일정  </a:t>
            </a:r>
            <a:r>
              <a:rPr lang="ko-KR" altLang="en-US" sz="1800"/>
              <a:t>2027년 6월 중간 점검(연구 내용 1·2 완료), 2027년 11월 예비심사, 2028년 봄 본심사.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05 연구 일정 및 기대 성과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기대 성과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ko-KR" altLang="en-US"/>
              <a:t>○○대학교 대학원 · 석사학위논문 계획서 발표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ko-KR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2000" b="1">
                <a:solidFill>
                  <a:schemeClr val="accent1"/>
                </a:solidFill>
              </a:rPr>
              <a:t>학술 논문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ko-KR" altLang="en-US" sz="1800">
                <a:solidFill>
                  <a:schemeClr val="dk1"/>
                </a:solidFill>
              </a:rPr>
              <a:t>SCIE 또는 KCI 등재지 논문 1–2편 게재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278727" y="173736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6553047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2000" b="1">
                <a:solidFill>
                  <a:schemeClr val="accent2"/>
                </a:solidFill>
              </a:rPr>
              <a:t>모델과 코드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53047" y="2514600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ko-KR" altLang="en-US" sz="1800">
                <a:solidFill>
                  <a:schemeClr val="dk1"/>
                </a:solidFill>
              </a:rPr>
              <a:t>물리 제약 그래프 신경망 침수 예측 모델 1종(공개)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93192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3931920"/>
            <a:ext cx="5364327" cy="5486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22959" y="416052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2000" b="1">
                <a:solidFill>
                  <a:schemeClr val="accent3"/>
                </a:solidFill>
              </a:rPr>
              <a:t>적용 성과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2959" y="4709159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ko-KR" altLang="en-US" sz="1800">
                <a:solidFill>
                  <a:schemeClr val="dk1"/>
                </a:solidFill>
              </a:rPr>
              <a:t>대표 도심 지역 침수 경보 시범 적용 1건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278727" y="393192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6278727" y="3931920"/>
            <a:ext cx="5364327" cy="54864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6553047" y="416052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2000" b="1">
                <a:solidFill>
                  <a:schemeClr val="accent6"/>
                </a:solidFill>
              </a:rPr>
              <a:t>학위논문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53047" y="4709159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ko-KR" altLang="en-US" sz="1800">
                <a:solidFill>
                  <a:schemeClr val="dk1"/>
                </a:solidFill>
              </a:rPr>
              <a:t>석사학위논문 완성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참고문헌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주요 참고문헌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ko-KR" altLang="en-US"/>
              <a:t>○○대학교 대학원 · 석사학위논문 계획서 발표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ko-KR"/>
              <a:t>‹#›</a:t>
            </a:fld>
          </a:p>
        </p:txBody>
      </p:sp>
      <p:sp>
        <p:nvSpPr>
          <p:cNvPr id="22" name="TextBox 21"/>
          <p:cNvSpPr txBox="1"/>
          <p:nvPr/>
        </p:nvSpPr>
        <p:spPr>
          <a:xfrm>
            <a:off x="548640" y="1783080"/>
            <a:ext cx="11094415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  <a:spcBef>
                <a:spcPts val="1000"/>
              </a:spcBef>
            </a:pPr>
            <a:r>
              <a:rPr lang="ko-KR" altLang="en-US" sz="1600"/>
              <a:t>1. 저자 A, 저자 B. (연도). 논문 제목. 학술지명, 권(호), 쪽–쪽.</a:t>
            </a:r>
          </a:p>
          <a:p>
            <a:pPr eaLnBrk="1" hangingPunct="1">
              <a:lnSpc>
                <a:spcPct val="130000"/>
              </a:lnSpc>
              <a:spcBef>
                <a:spcPts val="1000"/>
              </a:spcBef>
            </a:pPr>
            <a:r>
              <a:rPr lang="ko-KR" altLang="en-US" sz="1600"/>
              <a:t>2. 저자 A, 저자 B. (연도). 논문 제목. 학술지명, 권(호), 쪽–쪽.</a:t>
            </a:r>
          </a:p>
          <a:p>
            <a:pPr eaLnBrk="1" hangingPunct="1">
              <a:lnSpc>
                <a:spcPct val="130000"/>
              </a:lnSpc>
              <a:spcBef>
                <a:spcPts val="1000"/>
              </a:spcBef>
            </a:pPr>
            <a:r>
              <a:rPr lang="ko-KR" altLang="en-US" sz="1600"/>
              <a:t>3. 저자 A, 저자 B. (연도). 논문 제목. 학술지명, 권(호), 쪽–쪽.</a:t>
            </a:r>
          </a:p>
          <a:p>
            <a:pPr eaLnBrk="1" hangingPunct="1">
              <a:lnSpc>
                <a:spcPct val="130000"/>
              </a:lnSpc>
              <a:spcBef>
                <a:spcPts val="1000"/>
              </a:spcBef>
            </a:pPr>
            <a:r>
              <a:rPr lang="ko-KR" altLang="en-US" sz="1600"/>
              <a:t>4. 저자 A, 저자 B. (연도). 논문 제목. 학술지명, 권(호), 쪽–쪽.</a:t>
            </a:r>
          </a:p>
          <a:p>
            <a:pPr eaLnBrk="1" hangingPunct="1">
              <a:lnSpc>
                <a:spcPct val="130000"/>
              </a:lnSpc>
              <a:spcBef>
                <a:spcPts val="1000"/>
              </a:spcBef>
            </a:pPr>
            <a:r>
              <a:rPr lang="ko-KR" altLang="en-US" sz="1600"/>
              <a:t>5. 저자 A, 저자 B. (연도). 논문 제목. 학술지명, 권(호), 쪽–쪽.</a:t>
            </a:r>
          </a:p>
          <a:p>
            <a:pPr eaLnBrk="1" hangingPunct="1">
              <a:lnSpc>
                <a:spcPct val="130000"/>
              </a:lnSpc>
              <a:spcBef>
                <a:spcPts val="1000"/>
              </a:spcBef>
            </a:pPr>
            <a:r>
              <a:rPr lang="ko-KR" altLang="en-US" sz="1600"/>
              <a:t>6. 저자 A, 저자 B. (연도). 논문 제목. 학술지명, 권(호), 쪽–쪽.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8640" y="5760720"/>
            <a:ext cx="1109441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300">
                <a:solidFill>
                  <a:srgbClr val="5F6B78"/>
                </a:solidFill>
              </a:rPr>
              <a:t>학과 규정의 인용 양식(APA 등)에 맞춰 핵심 문헌 10편 이내만 적습니다.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경청해 주셔서 감사합니다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심사위원님들의 조언 부탁드립니다  |  발표자 홍길동 · 지도교수 김○○ 교수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대비 페이지 · 슬라이드 쇼에서 숨겨지며 질문을 받으면 번호로 불러옵니다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심사위원 예상 질문과 답변 요지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ko-KR" altLang="en-US"/>
              <a:t>○○대학교 대학원 · 석사학위논문 계획서 발표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ko-KR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4" cy="398678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832616"/>
                <a:gridCol w="5345490"/>
                <a:gridCol w="1916308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rgbClr val="FFFFFF"/>
                          </a:solidFill>
                        </a:rPr>
                        <a:t>예상 질문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rgbClr val="FFFFFF"/>
                          </a:solidFill>
                        </a:rPr>
                        <a:t>답변 요지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rgbClr val="FFFFFF"/>
                          </a:solidFill>
                        </a:rPr>
                        <a:t>해당 쪽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chemeClr val="dk1"/>
                          </a:solidFill>
                        </a:rPr>
                        <a:t>주제가 너무 크지 않습니까?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범위를 배수 구역 2곳, 1시간 선행 초단기 예측으로 한정합니다.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6쪽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chemeClr val="dk1"/>
                          </a:solidFill>
                        </a:rPr>
                        <a:t>자료 확보는 보장됩니까?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자료 공유 협약을 맺었고, 공개 레이더 자료를 대안으로 둡니다.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10쪽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chemeClr val="dk1"/>
                          </a:solidFill>
                        </a:rPr>
                        <a:t>물리 제약은 구체적으로 어떻게 넣습니까?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손실 함수에 노드별 물수지 잔차 항을 더합니다.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7쪽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chemeClr val="dk1"/>
                          </a:solidFill>
                        </a:rPr>
                        <a:t>수리 모델보다 나은 점은 무엇입니까?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비슷한 정확도에서 계산 시간을 1분 이내로 줄입니다.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11쪽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SciDraw AI Academic">
  <a:themeElements>
    <a:clrScheme name="SciDraw AI Academic">
      <a:dk1>
        <a:srgbClr val="1F2329"/>
      </a:dk1>
      <a:lt1>
        <a:srgbClr val="FFFFFF"/>
      </a:lt1>
      <a:dk2>
        <a:srgbClr val="1B3A5C"/>
      </a:dk2>
      <a:lt2>
        <a:srgbClr val="F2F4F7"/>
      </a:lt2>
      <a:accent1>
        <a:srgbClr val="1F4E8C"/>
      </a:accent1>
      <a:accent2>
        <a:srgbClr val="1A8C7E"/>
      </a:accent2>
      <a:accent3>
        <a:srgbClr val="D99A2B"/>
      </a:accent3>
      <a:accent4>
        <a:srgbClr val="8A96A3"/>
      </a:accent4>
      <a:accent5>
        <a:srgbClr val="C0443A"/>
      </a:accent5>
      <a:accent6>
        <a:srgbClr val="5B4B8A"/>
      </a:accent6>
      <a:hlink>
        <a:srgbClr val="1F4E8C"/>
      </a:hlink>
      <a:folHlink>
        <a:srgbClr val="5B4B8A"/>
      </a:folHlink>
    </a:clrScheme>
    <a:fontScheme name="SciDraw AI Academic">
      <a:majorFont>
        <a:latin typeface="Arial"/>
        <a:ea typeface="Malgun Gothic"/>
        <a:cs typeface=""/>
        <a:font script="Hang" typeface="Malgun Gothic"/>
      </a:majorFont>
      <a:minorFont>
        <a:latin typeface="Arial"/>
        <a:ea typeface="Malgun Gothic"/>
        <a:cs typeface=""/>
        <a:font script="Hang" typeface="Malgun Gothic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학위논문 계획서 발표 PPT 템플릿 · SciDraw AI</dc:title>
  <dc:subject>학위논문 계획서 발표(연구계획서 심사) 템플릿(예시판)</dc:subject>
  <dc:creator>SciDraw AI</dc:creator>
  <cp:keywords>SciDraw AI; 논문 계획서 발표; 연구계획서 심사; 추진 체계도; PPT 템플릿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