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대조군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4주</c:v>
                </c:pt>
                <c:pt idx="1">
                  <c:v>8주</c:v>
                </c:pt>
                <c:pt idx="2">
                  <c:v>12주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고지방군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4주</c:v>
                </c:pt>
                <c:pt idx="1">
                  <c:v>8주</c:v>
                </c:pt>
                <c:pt idx="2">
                  <c:v>12주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간 중성지방(mg/g)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algun Gothic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후벽균문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대조군</c:v>
                </c:pt>
                <c:pt idx="1">
                  <c:v>고지방군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의간균문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대조군</c:v>
                </c:pt>
                <c:pt idx="1">
                  <c:v>고지방군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프로테오박테리아문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대조군</c:v>
                </c:pt>
                <c:pt idx="1">
                  <c:v>고지방군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기타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대조군</c:v>
                </c:pt>
                <c:pt idx="1">
                  <c:v>고지방군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상대 풍부도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algun Gothic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포합 담즙산 비율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대조군</c:v>
                </c:pt>
                <c:pt idx="1">
                  <c:v>고지방군</c:v>
                </c:pt>
                <c:pt idx="2">
                  <c:v>고지방 + 효능제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총 담즙산 대비 비율(%)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Malgun Gothic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SciDraw AI 연구 포스터 템플릿 · 결과강조형 · A0 세로형(841 × 1189 mm) · 남색 배색</a:t>
            </a:r>
          </a:p>
          <a:p>
            <a:r>
              <a:t>예시판: 연구 내용과 데이터는 모두 가상입니다. 2쪽은 사용 안내이며, 인쇄할 때는 1쪽만 인쇄합니다.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학교 로고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학위논문 심사 발표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논문 제목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장 제목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감사합니다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감사합니다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QR 코드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논문 / 연구실 홈페이지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마스터 제목 스타일 편집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마스터 텍스트 스타일 편집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ko-K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ko/ai-drawing?prompt=poster-background&amp;utm_source=template&amp;utm_medium=pptx&amp;utm_campaign=poster-spotlight-ko&amp;utm_content=spotlight-background" TargetMode="External"/><Relationship Id="rId3" Type="http://schemas.openxmlformats.org/officeDocument/2006/relationships/hyperlink" Target="https://sci-draw.com/ko/ai-drawing?prompt=poster-mechanism&amp;utm_source=template&amp;utm_medium=pptx&amp;utm_campaign=poster-spotlight-ko&amp;utm_content=spotlight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ko-KR" altLang="en-US">
                <a:solidFill>
                  <a:schemeClr val="accent4"/>
                </a:solidFill>
              </a:rPr>
              <a:t>학교 로고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ko-KR" altLang="en-US">
                <a:solidFill>
                  <a:schemeClr val="accent4"/>
                </a:solidFill>
              </a:rPr>
              <a:t>학교 로고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ko-KR" altLang="en-US" sz="8800" b="1">
                <a:solidFill>
                  <a:srgbClr val="FFFFFF"/>
                </a:solidFill>
              </a:rPr>
              <a:t>고지방 식이 유도 장내 미생물 불균형은 담즙산 변화와 FXR 억제로 간 지질 축적을 촉진한다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4000">
                <a:solidFill>
                  <a:srgbClr val="FFFFFF"/>
                </a:solidFill>
              </a:rPr>
              <a:t>홍길동¹, 이○○¹, 김○○²*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3000">
                <a:solidFill>
                  <a:srgbClr val="C9D6E8"/>
                </a:solidFill>
              </a:rPr>
              <a:t>¹ ○○대학교 식품영양학과  ² ○○대학교병원 소화기내과  * 교신저자: name@university.ac.kr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200">
                <a:solidFill>
                  <a:srgbClr val="5F6B78"/>
                </a:solidFill>
              </a:rPr>
              <a:t>SciDraw AI 연구 포스터 템플릿 · sci-draw.com/ko  |  예시판: 연구 내용과 데이터는 모두 가상이며 레이아웃 예시용입니다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28446984" cy="66751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TextBox 11"/>
          <p:cNvSpPr txBox="1"/>
          <p:nvPr/>
        </p:nvSpPr>
        <p:spPr>
          <a:xfrm>
            <a:off x="1828800" y="8211312"/>
            <a:ext cx="11145072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4000" b="1">
                <a:solidFill>
                  <a:srgbClr val="F2C66D"/>
                </a:solidFill>
              </a:rPr>
              <a:t>핵심 결과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9491472"/>
            <a:ext cx="11145072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6000" b="1">
                <a:solidFill>
                  <a:srgbClr val="FFFFFF"/>
                </a:solidFill>
              </a:rPr>
              <a:t>고지방 식이는 "미생물–담즙산–FXR" 축을 통해 간 지질 축적을 촉진하며, FXR 신호를 회복하면 간 중성지방이 약 32% 감소합니다.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431072" y="8028431"/>
            <a:ext cx="15381671" cy="5577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pic>
        <p:nvPicPr>
          <p:cNvPr id="15" name="Picture 14" descr="mechanis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9811" y="8302751"/>
            <a:ext cx="7304194" cy="50292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14400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7" name="Rectangle 16"/>
          <p:cNvSpPr/>
          <p:nvPr/>
        </p:nvSpPr>
        <p:spPr>
          <a:xfrm>
            <a:off x="914400" y="1484071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TextBox 17"/>
          <p:cNvSpPr txBox="1"/>
          <p:nvPr/>
        </p:nvSpPr>
        <p:spPr>
          <a:xfrm>
            <a:off x="1463040" y="1484071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결과 1: 간 지질 지속 증가</a:t>
            </a:r>
          </a:p>
        </p:txBody>
      </p:sp>
      <p:graphicFrame>
        <p:nvGraphicFramePr>
          <p:cNvPr id="19" name="Chart 18"/>
          <p:cNvGraphicFramePr>
            <a:graphicFrameLocks noGrp="1"/>
          </p:cNvGraphicFramePr>
          <p:nvPr/>
        </p:nvGraphicFramePr>
        <p:xfrm>
          <a:off x="1463040" y="16430752"/>
          <a:ext cx="7927848" cy="5206999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463040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그림 3. 간 중성지방(예시 데이터, 평균 ± 표준편차, n = 10)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625328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10625328" y="1484071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1173967" y="1484071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결과 2: 미생물 조성 변화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11173967" y="16430752"/>
          <a:ext cx="7927848" cy="560324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1173967" y="22308312"/>
            <a:ext cx="7927848" cy="39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그림 4. 문 수준 미생물 조성(예시 데이터)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0336256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20336256" y="1484071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20884896" y="1484071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결과 3: 담즙산 조성 변화</a:t>
            </a:r>
          </a:p>
        </p:txBody>
      </p:sp>
      <p:graphicFrame>
        <p:nvGraphicFramePr>
          <p:cNvPr id="29" name="Chart 28"/>
          <p:cNvGraphicFramePr>
            <a:graphicFrameLocks noGrp="1"/>
          </p:cNvGraphicFramePr>
          <p:nvPr/>
        </p:nvGraphicFramePr>
        <p:xfrm>
          <a:off x="20884896" y="16430752"/>
          <a:ext cx="7927848" cy="5206999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20884896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그림 5. 혈청 포합 담즙산 비율(예시 데이터, 평균 ± 표준편차)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14400" y="23938992"/>
            <a:ext cx="9025128" cy="508660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914400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463040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연구 배경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63040" y="25529032"/>
            <a:ext cx="7927848" cy="2499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200"/>
              <a:t>비알코올성 지방간 질환은 고지방 식이와 밀접합니다. 장내 미생물은 담즙산을 거쳐 간 대사에 영향을 주지만, 인과 경로는 불분명합니다.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4400" y="29711395"/>
            <a:ext cx="9025128" cy="4758944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914400" y="29711395"/>
            <a:ext cx="9025128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1463040" y="29711395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연구 목적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63040" y="31301435"/>
            <a:ext cx="7927848" cy="26202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600"/>
              <a:t>장내 미생물 불균형이 담즙산–FXR 신호로 간 지질 축적을 촉진하는지 검증합니다.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14400" y="35156140"/>
            <a:ext cx="9025128" cy="581812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914400" y="35156140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TextBox 40"/>
          <p:cNvSpPr txBox="1"/>
          <p:nvPr/>
        </p:nvSpPr>
        <p:spPr>
          <a:xfrm>
            <a:off x="1463040" y="35156140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연구 방법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63040" y="36746180"/>
            <a:ext cx="7927848" cy="32308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200" b="1">
                <a:solidFill>
                  <a:schemeClr val="accent1"/>
                </a:solidFill>
              </a:rPr>
              <a:t>모델과 군 배정  </a:t>
            </a:r>
            <a:r>
              <a:rPr lang="ko-KR" altLang="en-US" sz="3200"/>
              <a:t>3군(대조, 고지방, + FXR 효능제), n = 10, 12주, 분변 이식.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ko-KR" altLang="en-US" sz="3200" b="1">
                <a:solidFill>
                  <a:schemeClr val="accent1"/>
                </a:solidFill>
              </a:rPr>
              <a:t>측정  </a:t>
            </a:r>
            <a:r>
              <a:rPr lang="ko-KR" altLang="en-US" sz="3200"/>
              <a:t>16S rRNA, 담즙산 대사체, 간 중성지방, FXR 경로.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23938992"/>
            <a:ext cx="9025128" cy="686663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고찰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173967" y="25529032"/>
            <a:ext cx="7927848" cy="19100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200"/>
              <a:t>분변 이식으로 담즙산 변화와 간 지질 축적이 재현되어, 미생물 변화가 상위 원인임을 뒷받침합니다.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25328" y="31491428"/>
            <a:ext cx="9025128" cy="9482836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8" name="Rectangle 47"/>
          <p:cNvSpPr/>
          <p:nvPr/>
        </p:nvSpPr>
        <p:spPr>
          <a:xfrm>
            <a:off x="10625328" y="31491428"/>
            <a:ext cx="9025128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11173967" y="3149142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결론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173967" y="33081468"/>
            <a:ext cx="7927848" cy="73441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600"/>
              <a:t>1. 고지방 식이는 미생물 불균형을 유도하고 담즙산 조성을 바꾼다.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ko-KR" altLang="en-US" sz="3600"/>
              <a:t>2. 포합 담즙산 증가는 간 FXR 신호를 억제한다.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ko-KR" altLang="en-US" sz="3600"/>
              <a:t>3. FXR 신호 회복은 간 지질 축적을 부분적으로 되돌린다.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0336256" y="23938992"/>
            <a:ext cx="9025128" cy="748512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Rectangle 51"/>
          <p:cNvSpPr/>
          <p:nvPr/>
        </p:nvSpPr>
        <p:spPr>
          <a:xfrm>
            <a:off x="20336256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TextBox 52"/>
          <p:cNvSpPr txBox="1"/>
          <p:nvPr/>
        </p:nvSpPr>
        <p:spPr>
          <a:xfrm>
            <a:off x="20884896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참고문헌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0884896" y="25529032"/>
            <a:ext cx="7927848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ko-KR" altLang="en-US" sz="2200">
                <a:solidFill>
                  <a:srgbClr val="5F6B78"/>
                </a:solidFill>
              </a:rPr>
              <a:t>1. 저자 A, 저자 B. (연도). 논문 제목. 학술지명, 권(호), 쪽.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ko-KR" altLang="en-US" sz="2200">
                <a:solidFill>
                  <a:srgbClr val="5F6B78"/>
                </a:solidFill>
              </a:rPr>
              <a:t>2. 저자 A, 저자 B. (연도). 논문 제목. 학술지명, 권(호), 쪽.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ko-KR" altLang="en-US" sz="2200">
                <a:solidFill>
                  <a:srgbClr val="5F6B78"/>
                </a:solidFill>
              </a:rPr>
              <a:t>3. 저자 A, 저자 B. (연도). 논문 제목. 학술지명, 권(호), 쪽.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0336256" y="32109918"/>
            <a:ext cx="9025128" cy="886434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Rectangle 55"/>
          <p:cNvSpPr/>
          <p:nvPr/>
        </p:nvSpPr>
        <p:spPr>
          <a:xfrm>
            <a:off x="20336256" y="32109918"/>
            <a:ext cx="9025128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7" name="TextBox 56"/>
          <p:cNvSpPr txBox="1"/>
          <p:nvPr/>
        </p:nvSpPr>
        <p:spPr>
          <a:xfrm>
            <a:off x="20884896" y="3210991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사사 및 연락처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0884896" y="33699958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9" name="TextBox 58"/>
          <p:cNvSpPr txBox="1"/>
          <p:nvPr/>
        </p:nvSpPr>
        <p:spPr>
          <a:xfrm>
            <a:off x="20884896" y="33699958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400">
                <a:solidFill>
                  <a:schemeClr val="accent4"/>
                </a:solidFill>
              </a:rPr>
              <a:t>QR 코드 삽입: 논문 / 연구실 홈페이지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884896" y="36305997"/>
            <a:ext cx="7927848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본 연구는 한국연구재단의 지원을 받았습니다(과제번호 RS-2025-XXXXXXXX). 연락처: name@university.ac.kr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7040" b="1">
                <a:solidFill>
                  <a:srgbClr val="FFFFFF"/>
                </a:solidFill>
              </a:rPr>
              <a:t>사용 안내(이 페이지는 인쇄하지 않습니다)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크기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A0 세로형(841 × 1189 mm). 다른 크기가 필요하면 해당 파일을 받아 쓰세요. 페이지를 그대로 늘리거나 줄이면 글자 크기 비율이 맞지 않습니다. 학술대회 안내문의 규격을 먼저 확인하세요.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글자 크기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제목 약 88 pt, 블록 제목 약 40 pt, 본문 약 32 pt, 그림 설명 약 24 pt로, 1–2 m 거리에서 본문을 읽을 수 있습니다.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색 바꾸기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모든 색은 테마 색에 연결되어 있습니다. 디자인 → 적용 → 색에서 배색을 고르면 한 번에 바뀝니다. 미리 정한 다른 배색 파일을 받아도 됩니다.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내용 바꾸기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연구 내용과 데이터는 모두 가상의 예시입니다. 차트와 표는 PowerPoint 기본 개체이므로 차트는 오른쪽 클릭 → "데이터 편집"으로 수치를 바꿉니다.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그림 넣기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예시 그림은 오른쪽 클릭 → "그림 변경"으로 바꿉니다. 점선 틀은 지운 뒤 흐름도나 QR 코드를 넣습니다.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인쇄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파일 → 내보내기 → PDF로 저장하고 1쪽만 인쇄합니다. 인쇄소에는 완성 크기를 꼭 알려 주세요.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3200" b="1">
                <a:solidFill>
                  <a:schemeClr val="accent2"/>
                </a:solidFill>
              </a:rPr>
              <a:t>예시 그림의 생성 프롬프트(링크를 누르면 SciDraw AI가 프롬프트가 입력된 상태로 열립니다)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ko-KR" altLang="en-US" sz="2400" b="1"/>
              <a:t>연구 배경 모식도  </a:t>
            </a:r>
            <a:r>
              <a:rPr lang="ko-KR" altLang="en-US" sz="2400" b="1">
                <a:solidFill>
                  <a:schemeClr val="accent1"/>
                </a:solidFill>
                <a:hlinkClick r:id="rId2"/>
              </a:rPr>
              <a:t>SciDraw AI 열기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ko-KR" altLang="en-US" sz="2400">
                <a:solidFill>
                  <a:srgbClr val="5F6B78"/>
                </a:solidFill>
              </a:rPr>
              <a:t>'장–간 축' 연구 배경 모식도를 그려 주세요. 플랫 벡터 스타일, 흰색 배경, 짙은 남색과 청록색을 주색으로 하고 호박색을 약간만 강조색으로 씁니다. 왼쪽에서 오른쪽으로 네 단계를 화살표로 연결합니다: ① 고지방 식이, ② 장내 미생물 불균형(유익균 감소, 기회감염균 증가), ③ 담즙산 조성 변화, ④ 간문맥을 거쳐 간으로 유입되어 간세포 내 지질 방울 축적. 왼쪽에는 장과 장내 미생물을, 오른쪽에는 간과 확대한 간세포 하나를 그립니다. 그림 안에 제목은 넣지 말고, 이 몇 개의 한국어 라벨만 짧고 크게 표기합니다.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ko-KR" altLang="en-US" sz="2400" b="1"/>
              <a:t>기전 모델 그림  </a:t>
            </a:r>
            <a:r>
              <a:rPr lang="ko-KR" altLang="en-US" sz="2400" b="1">
                <a:solidFill>
                  <a:schemeClr val="accent1"/>
                </a:solidFill>
                <a:hlinkClick r:id="rId3"/>
              </a:rPr>
              <a:t>SciDraw AI 열기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ko-KR" altLang="en-US" sz="2400">
                <a:solidFill>
                  <a:srgbClr val="5F6B78"/>
                </a:solidFill>
              </a:rPr>
              <a:t>기전 모델 그림을 그려 주세요. 플랫 벡터 스타일, 흰색 배경, 짙은 남색·청록색·호박색 배색. 화면을 위아래 두 부분으로 나눕니다. 위쪽 '장': 고지방 식이 → 장내 미생물 불균형 → 담즙산염 가수분해효소 활성 감소 → 포합 담즙산 비율 증가. 아래쪽 '간세포': FXR 활성 저하 → SHP 발현 감소 → SREBP-1c 발현 증가 → 지방산 합성 증가 → 지질 방울 축적. 위아래 두 부분은 아래로 향하는 화살표 하나로 잇고 '간문맥'이라고 표기합니다. 모든 화살표는 짙은 남색으로 통일해 '촉진/유발'을 나타내고, 억제 기호와 범례는 그리지 않습니다. 각 라벨은 한 번씩만 쓰고 한국어로 표기하며, 그림 안에 제목은 넣지 않습니다.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algun Gothic"/>
        <a:cs typeface=""/>
        <a:font script="Hang" typeface="Malgun Gothic"/>
      </a:majorFont>
      <a:minorFont>
        <a:latin typeface="Arial"/>
        <a:ea typeface="Malgun Gothic"/>
        <a:cs typeface=""/>
        <a:font script="Hang" typeface="Malgun 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연구 포스터 템플릿(결과강조형, A0 세로형(841 × 1189 mm)) · SciDraw AI</dc:title>
  <dc:subject/>
  <dc:creator>SciDraw AI</dc:creator>
  <cp:keywords>SciDraw AI; 연구 포스터; 학술 포스터; 포스터 발표; poster; PPT 템플릿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