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</p:sldIdLst>
  <p:sldSz cx="30275784" cy="42803064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대조군</c:v>
                </c:pt>
              </c:strCache>
            </c:strRef>
          </c:tx>
          <c:spPr>
            <a:solidFill>
              <a:srgbClr val="9AA4AF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3"/>
                <c:pt idx="0">
                  <c:v>1.8</c:v>
                </c:pt>
                <c:pt idx="1">
                  <c:v>2.0</c:v>
                </c:pt>
                <c:pt idx="2">
                  <c:v>2.1</c:v>
                </c:pt>
              </c:numLit>
            </c:plus>
            <c:minus>
              <c:numLit>
                <c:formatCode>General</c:formatCode>
                <c:ptCount val="3"/>
                <c:pt idx="0">
                  <c:v>1.8</c:v>
                </c:pt>
                <c:pt idx="1">
                  <c:v>2.0</c:v>
                </c:pt>
                <c:pt idx="2">
                  <c:v>2.1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Sheet1!$A$2:$A$4</c:f>
              <c:strCache>
                <c:ptCount val="3"/>
                <c:pt idx="0">
                  <c:v>4주</c:v>
                </c:pt>
                <c:pt idx="1">
                  <c:v>8주</c:v>
                </c:pt>
                <c:pt idx="2">
                  <c:v>12주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16.9</c:v>
                </c:pt>
                <c:pt idx="1">
                  <c:v>17.6</c:v>
                </c:pt>
                <c:pt idx="2">
                  <c:v>18.2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고지방군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3"/>
                <c:pt idx="0">
                  <c:v>2.4</c:v>
                </c:pt>
                <c:pt idx="1">
                  <c:v>3.0</c:v>
                </c:pt>
                <c:pt idx="2">
                  <c:v>3.4</c:v>
                </c:pt>
              </c:numLit>
            </c:plus>
            <c:minus>
              <c:numLit>
                <c:formatCode>General</c:formatCode>
                <c:ptCount val="3"/>
                <c:pt idx="0">
                  <c:v>2.4</c:v>
                </c:pt>
                <c:pt idx="1">
                  <c:v>3.0</c:v>
                </c:pt>
                <c:pt idx="2">
                  <c:v>3.4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Sheet1!$A$2:$A$4</c:f>
              <c:strCache>
                <c:ptCount val="3"/>
                <c:pt idx="0">
                  <c:v>4주</c:v>
                </c:pt>
                <c:pt idx="1">
                  <c:v>8주</c:v>
                </c:pt>
                <c:pt idx="2">
                  <c:v>12주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19.8</c:v>
                </c:pt>
                <c:pt idx="1">
                  <c:v>26.5</c:v>
                </c:pt>
                <c:pt idx="2">
                  <c:v>33.1</c:v>
                </c:pt>
              </c:numCache>
            </c:numRef>
          </c:val>
        </c:ser>
        <c:gapWidth val="9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26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2600" b="0"/>
                  <a:t>간 중성지방(mg/g)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600"/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2600"/>
          </a:pPr>
        </a:p>
      </c:txPr>
    </c:legend>
    <c:dispBlanksAs val="gap"/>
  </c:chart>
  <c:txPr>
    <a:bodyPr/>
    <a:lstStyle/>
    <a:p>
      <a:pPr>
        <a:defRPr sz="2600">
          <a:solidFill>
            <a:srgbClr val="1F2329"/>
          </a:solidFill>
          <a:latin typeface="Malgun Gothic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percentStacked"/>
        <c:ser>
          <c:idx val="0"/>
          <c:order val="0"/>
          <c:tx>
            <c:strRef>
              <c:f>Sheet1!$B$1</c:f>
              <c:strCache>
                <c:ptCount val="1"/>
                <c:pt idx="0">
                  <c:v>후벽균문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대조군</c:v>
                </c:pt>
                <c:pt idx="1">
                  <c:v>고지방군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48</c:v>
                </c:pt>
                <c:pt idx="1">
                  <c:v>63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의간균문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대조군</c:v>
                </c:pt>
                <c:pt idx="1">
                  <c:v>고지방군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40</c:v>
                </c:pt>
                <c:pt idx="1">
                  <c:v>22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프로테오박테리아문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대조군</c:v>
                </c:pt>
                <c:pt idx="1">
                  <c:v>고지방군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5</c:v>
                </c:pt>
                <c:pt idx="1">
                  <c:v>9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기타</c:v>
                </c:pt>
              </c:strCache>
            </c:strRef>
          </c:tx>
          <c:spPr>
            <a:solidFill>
              <a:srgbClr val="C5CCD4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대조군</c:v>
                </c:pt>
                <c:pt idx="1">
                  <c:v>고지방군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7</c:v>
                </c:pt>
                <c:pt idx="1">
                  <c:v>6</c:v>
                </c:pt>
              </c:numCache>
            </c:numRef>
          </c:val>
        </c:ser>
        <c:gapWidth val="60"/>
        <c:overlap val="10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26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2600" b="0"/>
                  <a:t>상대 풍부도</a:t>
                </a:r>
              </a:p>
            </c:rich>
          </c:tx>
          <c:layout/>
          <c:overlay val="0"/>
        </c:title>
        <c:numFmt formatCode="0%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600"/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2600"/>
          </a:pPr>
        </a:p>
      </c:txPr>
    </c:legend>
    <c:dispBlanksAs val="gap"/>
  </c:chart>
  <c:txPr>
    <a:bodyPr/>
    <a:lstStyle/>
    <a:p>
      <a:pPr>
        <a:defRPr sz="2600">
          <a:solidFill>
            <a:srgbClr val="1F2329"/>
          </a:solidFill>
          <a:latin typeface="Malgun Gothic"/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SciDraw AI 연구 포스터 템플릿 · 기본형 · A0 세로형(841 × 1189 mm) · 남색 배색</a:t>
            </a:r>
          </a:p>
          <a:p>
            <a:r>
              <a:t>예시판: 연구 내용과 데이터는 모두 가상입니다. 2쪽은 사용 안내이며, 인쇄할 때는 1쪽만 인쇄합니다.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de Band"/>
          <p:cNvSpPr/>
          <p:nvPr userDrawn="1"/>
        </p:nvSpPr>
        <p:spPr>
          <a:xfrm>
            <a:off x="0" y="0"/>
            <a:ext cx="2926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ko-KR"/>
          </a:p>
        </p:txBody>
      </p:sp>
      <p:sp>
        <p:nvSpPr>
          <p:cNvPr id="3" name="Logo"/>
          <p:cNvSpPr>
            <a:spLocks noGrp="1"/>
          </p:cNvSpPr>
          <p:nvPr>
            <p:ph type="pic" idx="10" hasCustomPrompt="1"/>
          </p:nvPr>
        </p:nvSpPr>
        <p:spPr>
          <a:xfrm>
            <a:off x="960120" y="685800"/>
            <a:ext cx="1005840" cy="10058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학교 로고</a:t>
            </a:r>
          </a:p>
        </p:txBody>
      </p:sp>
      <p:sp>
        <p:nvSpPr>
          <p:cNvPr id="4" name="Degree"/>
          <p:cNvSpPr>
            <a:spLocks noGrp="1"/>
          </p:cNvSpPr>
          <p:nvPr>
            <p:ph type="body" idx="13" hasCustomPrompt="1"/>
          </p:nvPr>
        </p:nvSpPr>
        <p:spPr>
          <a:xfrm>
            <a:off x="960120" y="2103120"/>
            <a:ext cx="10058400" cy="41148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6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학위논문 심사 발표</a:t>
            </a:r>
          </a:p>
        </p:txBody>
      </p:sp>
      <p:sp>
        <p:nvSpPr>
          <p:cNvPr id="5" name="Title"/>
          <p:cNvSpPr>
            <a:spLocks noGrp="1"/>
          </p:cNvSpPr>
          <p:nvPr>
            <p:ph type="ctrTitle" hasCustomPrompt="1"/>
          </p:nvPr>
        </p:nvSpPr>
        <p:spPr>
          <a:xfrm>
            <a:off x="960120" y="2606040"/>
            <a:ext cx="10332720" cy="173736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lnSpc>
                <a:spcPct val="110000"/>
              </a:lnSpc>
              <a:defRPr sz="3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/>
              <a:t>논문 제목</a:t>
            </a:r>
          </a:p>
        </p:txBody>
      </p:sp>
      <p:sp>
        <p:nvSpPr>
          <p:cNvPr id="6" name="Rule"/>
          <p:cNvSpPr/>
          <p:nvPr userDrawn="1"/>
        </p:nvSpPr>
        <p:spPr>
          <a:xfrm>
            <a:off x="960120" y="4572000"/>
            <a:ext cx="1033272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ko-KR"/>
          </a:p>
        </p:txBody>
      </p:sp>
      <p:sp>
        <p:nvSpPr>
          <p:cNvPr id="7" name="Meta"/>
          <p:cNvSpPr>
            <a:spLocks noGrp="1"/>
          </p:cNvSpPr>
          <p:nvPr>
            <p:ph type="body" idx="1" hasCustomPrompt="1"/>
          </p:nvPr>
        </p:nvSpPr>
        <p:spPr>
          <a:xfrm>
            <a:off x="960120" y="4754880"/>
            <a:ext cx="10332720" cy="1463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텍스트를 입력하십시오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umber"/>
          <p:cNvSpPr>
            <a:spLocks noGrp="1"/>
          </p:cNvSpPr>
          <p:nvPr>
            <p:ph type="body" idx="13" hasCustomPrompt="1"/>
          </p:nvPr>
        </p:nvSpPr>
        <p:spPr>
          <a:xfrm>
            <a:off x="914400" y="1737360"/>
            <a:ext cx="3657600" cy="137160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8000" b="1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/>
              <a:t>01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914400" y="3246120"/>
            <a:ext cx="10058400" cy="91440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 sz="36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/>
              <a:t>장 제목</a:t>
            </a:r>
          </a:p>
        </p:txBody>
      </p:sp>
      <p:sp>
        <p:nvSpPr>
          <p:cNvPr id="4" name="Rule"/>
          <p:cNvSpPr/>
          <p:nvPr userDrawn="1"/>
        </p:nvSpPr>
        <p:spPr>
          <a:xfrm>
            <a:off x="960120" y="4297680"/>
            <a:ext cx="73152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ko-KR"/>
          </a:p>
        </p:txBody>
      </p:sp>
      <p:sp>
        <p:nvSpPr>
          <p:cNvPr id="5" name="Subtitle"/>
          <p:cNvSpPr>
            <a:spLocks noGrp="1"/>
          </p:cNvSpPr>
          <p:nvPr>
            <p:ph type="body" idx="1" hasCustomPrompt="1"/>
          </p:nvPr>
        </p:nvSpPr>
        <p:spPr>
          <a:xfrm>
            <a:off x="914400" y="4526280"/>
            <a:ext cx="10058400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텍스트를 입력하십시오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/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장 · 소제목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제목을 입력하십시오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ko-KR"/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548640" y="1691640"/>
            <a:ext cx="4160520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텍스트를 입력하십시오</a:t>
            </a:r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074920" y="1691640"/>
            <a:ext cx="6565392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아이콘을 클릭하여 그림 삽입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074920" y="5760720"/>
            <a:ext cx="6565392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그림 설명: 그림이 보여 주는 내용을 한 문장으로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/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gur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장 · 소제목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제목을 입력하십시오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ko-KR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6400800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아이콘을 클릭하여 그림 삽입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760720"/>
            <a:ext cx="6400800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그림 설명: 그림이 보여 주는 내용을 한 문장으로</a:t>
            </a:r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7315200" y="1691640"/>
            <a:ext cx="4325112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텍스트를 입력하십시오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/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width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장 · 소제목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제목을 입력하십시오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ko-KR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11094415" cy="406908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아이콘을 클릭하여 그림 삽입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833872"/>
            <a:ext cx="11094415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그림 설명: 그림이 보여 주는 내용을 한 문장으로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/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장 · 소제목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제목을 입력하십시오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ko-KR"/>
          </a:p>
        </p:txBody>
      </p:sp>
      <p:sp>
        <p:nvSpPr>
          <p:cNvPr id="6" name="Column Band 1"/>
          <p:cNvSpPr/>
          <p:nvPr userDrawn="1"/>
        </p:nvSpPr>
        <p:spPr>
          <a:xfrm>
            <a:off x="548640" y="1737360"/>
            <a:ext cx="3484778" cy="548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ko-KR"/>
          </a:p>
        </p:txBody>
      </p:sp>
      <p:sp>
        <p:nvSpPr>
          <p:cNvPr id="7" name="Column Band 2"/>
          <p:cNvSpPr/>
          <p:nvPr userDrawn="1"/>
        </p:nvSpPr>
        <p:spPr>
          <a:xfrm>
            <a:off x="4353458" y="1737360"/>
            <a:ext cx="3484778" cy="548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ko-KR"/>
          </a:p>
        </p:txBody>
      </p:sp>
      <p:sp>
        <p:nvSpPr>
          <p:cNvPr id="8" name="Column Band 3"/>
          <p:cNvSpPr/>
          <p:nvPr userDrawn="1"/>
        </p:nvSpPr>
        <p:spPr>
          <a:xfrm>
            <a:off x="8158277" y="1737360"/>
            <a:ext cx="3484778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ko-KR"/>
          </a:p>
        </p:txBody>
      </p:sp>
      <p:sp>
        <p:nvSpPr>
          <p:cNvPr id="10" name="Column 1"/>
          <p:cNvSpPr>
            <a:spLocks noGrp="1"/>
          </p:cNvSpPr>
          <p:nvPr>
            <p:ph type="body" idx="1" hasCustomPrompt="1"/>
          </p:nvPr>
        </p:nvSpPr>
        <p:spPr>
          <a:xfrm>
            <a:off x="548640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텍스트를 입력하십시오</a:t>
            </a:r>
          </a:p>
        </p:txBody>
      </p:sp>
      <p:sp>
        <p:nvSpPr>
          <p:cNvPr id="11" name="Column 2"/>
          <p:cNvSpPr>
            <a:spLocks noGrp="1"/>
          </p:cNvSpPr>
          <p:nvPr>
            <p:ph type="body" idx="2" hasCustomPrompt="1"/>
          </p:nvPr>
        </p:nvSpPr>
        <p:spPr>
          <a:xfrm>
            <a:off x="4353458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텍스트를 입력하십시오</a:t>
            </a:r>
          </a:p>
        </p:txBody>
      </p:sp>
      <p:sp>
        <p:nvSpPr>
          <p:cNvPr id="12" name="Column 3"/>
          <p:cNvSpPr>
            <a:spLocks noGrp="1"/>
          </p:cNvSpPr>
          <p:nvPr>
            <p:ph type="body" idx="3" hasCustomPrompt="1"/>
          </p:nvPr>
        </p:nvSpPr>
        <p:spPr>
          <a:xfrm>
            <a:off x="8158277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텍스트를 입력하십시오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/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장 · 소제목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제목을 입력하십시오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ko-KR"/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/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548640" y="2377440"/>
            <a:ext cx="11094415" cy="1097280"/>
          </a:xfrm>
          <a:prstGeom prst="rect">
            <a:avLst/>
          </a:prstGeom>
        </p:spPr>
        <p:txBody>
          <a:bodyPr lIns="0" tIns="0" rIns="0" bIns="0" anchor="ctr" wrap="square">
            <a:normAutofit/>
          </a:bodyPr>
          <a:lstStyle>
            <a:lvl1pPr algn="ctr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/>
              <a:t>감사합니다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5638648" y="3611880"/>
            <a:ext cx="91440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ko-KR"/>
          </a:p>
        </p:txBody>
      </p:sp>
      <p:sp>
        <p:nvSpPr>
          <p:cNvPr id="4" name="Subtitle"/>
          <p:cNvSpPr>
            <a:spLocks noGrp="1"/>
          </p:cNvSpPr>
          <p:nvPr>
            <p:ph type="body" idx="1" hasCustomPrompt="1"/>
          </p:nvPr>
        </p:nvSpPr>
        <p:spPr>
          <a:xfrm>
            <a:off x="548640" y="3840480"/>
            <a:ext cx="11094415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ctr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텍스트를 입력하십시오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+ Contac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914400" y="2011680"/>
            <a:ext cx="7498080" cy="1097280"/>
          </a:xfrm>
          <a:prstGeom prst="rect">
            <a:avLst/>
          </a:prstGeom>
        </p:spPr>
        <p:txBody>
          <a:bodyPr lIns="0" tIns="0" rIns="0" bIns="0" anchor="b" wrap="square">
            <a:normAutofit/>
          </a:bodyPr>
          <a:lstStyle>
            <a:lvl1pPr algn="l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/>
              <a:t>감사합니다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960120" y="3291840"/>
            <a:ext cx="82296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ko-KR"/>
          </a:p>
        </p:txBody>
      </p:sp>
      <p:sp>
        <p:nvSpPr>
          <p:cNvPr id="4" name="Contact"/>
          <p:cNvSpPr>
            <a:spLocks noGrp="1"/>
          </p:cNvSpPr>
          <p:nvPr>
            <p:ph type="body" idx="1" hasCustomPrompt="1"/>
          </p:nvPr>
        </p:nvSpPr>
        <p:spPr>
          <a:xfrm>
            <a:off x="914400" y="3520440"/>
            <a:ext cx="7498080" cy="164592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텍스트를 입력하십시오</a:t>
            </a:r>
          </a:p>
        </p:txBody>
      </p:sp>
      <p:sp>
        <p:nvSpPr>
          <p:cNvPr id="5" name="QR Panel"/>
          <p:cNvSpPr/>
          <p:nvPr userDrawn="1"/>
        </p:nvSpPr>
        <p:spPr>
          <a:xfrm>
            <a:off x="8732520" y="1874520"/>
            <a:ext cx="2743200" cy="3108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ko-KR"/>
          </a:p>
        </p:txBody>
      </p:sp>
      <p:sp>
        <p:nvSpPr>
          <p:cNvPr id="6" name="QR Code"/>
          <p:cNvSpPr>
            <a:spLocks noGrp="1"/>
          </p:cNvSpPr>
          <p:nvPr>
            <p:ph type="pic" idx="10" hasCustomPrompt="1"/>
          </p:nvPr>
        </p:nvSpPr>
        <p:spPr>
          <a:xfrm>
            <a:off x="8961120" y="2057400"/>
            <a:ext cx="2286000" cy="228600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QR 코드</a:t>
            </a:r>
          </a:p>
        </p:txBody>
      </p:sp>
      <p:sp>
        <p:nvSpPr>
          <p:cNvPr id="7" name="QR Caption"/>
          <p:cNvSpPr>
            <a:spLocks noGrp="1"/>
          </p:cNvSpPr>
          <p:nvPr>
            <p:ph type="body" idx="16" hasCustomPrompt="1"/>
          </p:nvPr>
        </p:nvSpPr>
        <p:spPr>
          <a:xfrm>
            <a:off x="8732520" y="4434840"/>
            <a:ext cx="2743200" cy="41148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ctr" eaLnBrk="1" hangingPunct="1">
              <a:defRPr sz="13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논문 / 연구실 홈페이지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548640" y="640080"/>
            <a:ext cx="11094415" cy="658368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마스터 제목 스타일 편집</a:t>
            </a:r>
          </a:p>
        </p:txBody>
      </p:sp>
      <p:sp>
        <p:nvSpPr>
          <p:cNvPr id="3" name="Text Placeholder"/>
          <p:cNvSpPr>
            <a:spLocks noGrp="1"/>
          </p:cNvSpPr>
          <p:nvPr>
            <p:ph type="body" idx="1"/>
          </p:nvPr>
        </p:nvSpPr>
        <p:spPr>
          <a:xfrm>
            <a:off x="548640" y="1691640"/>
            <a:ext cx="11094415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마스터 텍스트 스타일 편집</a:t>
            </a:r>
          </a:p>
        </p:txBody>
      </p:sp>
      <p:sp>
        <p:nvSpPr>
          <p:cNvPr id="1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/>
            </a:r>
          </a:p>
        </p:txBody>
      </p:sp>
      <p:sp>
        <p:nvSpPr>
          <p:cNvPr id="1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/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xStyles>
    <p:titleStyle>
      <a:lvl1pPr algn="l" eaLnBrk="1" hangingPunct="1">
        <a:lnSpc>
          <a:spcPct val="105000"/>
        </a:lnSpc>
        <a:defRPr sz="28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eaLnBrk="1" hangingPunct="1">
        <a:lnSpc>
          <a:spcPct val="125000"/>
        </a:lnSpc>
        <a:spcBef>
          <a:spcPts val="800"/>
        </a:spcBef>
        <a:buNone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285750" indent="-285750" algn="l" eaLnBrk="1" hangingPunct="1">
        <a:lnSpc>
          <a:spcPct val="125000"/>
        </a:lnSpc>
        <a:spcBef>
          <a:spcPts val="400"/>
        </a:spcBef>
        <a:buClr>
          <a:schemeClr val="accent1"/>
        </a:buClr>
        <a:buFont typeface="Arial"/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2pPr>
      <a:lvl3pPr marL="571500" indent="-285750" algn="l" eaLnBrk="1" hangingPunct="1">
        <a:lnSpc>
          <a:spcPct val="125000"/>
        </a:lnSpc>
        <a:spcBef>
          <a:spcPts val="300"/>
        </a:spcBef>
        <a:buClr>
          <a:schemeClr val="accent4"/>
        </a:buClr>
        <a:buFont typeface="Arial"/>
        <a:buChar char="–"/>
        <a:defRPr sz="1400">
          <a:solidFill>
            <a:schemeClr val="tx1"/>
          </a:solidFill>
          <a:latin typeface="+mn-lt"/>
          <a:ea typeface="+mn-ea"/>
          <a:cs typeface="+mn-cs"/>
        </a:defRPr>
      </a:lvl3pPr>
    </p:bodyStyle>
    <p:otherStyle>
      <a:defPPr eaLnBrk="1" hangingPunct="1">
        <a:defRPr lang="ko-KR"/>
      </a:def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jpg"/><Relationship Id="rId3" Type="http://schemas.openxmlformats.org/officeDocument/2006/relationships/chart" Target="../charts/chart1.xml"/><Relationship Id="rId4" Type="http://schemas.openxmlformats.org/officeDocument/2006/relationships/chart" Target="../charts/chart2.xml"/><Relationship Id="rId5" Type="http://schemas.openxmlformats.org/officeDocument/2006/relationships/image" Target="../media/image2.jpg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hyperlink" Target="https://sci-draw.com/ko/ai-drawing?prompt=poster-background&amp;utm_source=template&amp;utm_medium=pptx&amp;utm_campaign=poster-classic-ko&amp;utm_content=classic-background" TargetMode="External"/><Relationship Id="rId3" Type="http://schemas.openxmlformats.org/officeDocument/2006/relationships/hyperlink" Target="https://sci-draw.com/ko/ai-drawing?prompt=poster-mechanism&amp;utm_source=template&amp;utm_medium=pptx&amp;utm_campaign=poster-classic-ko&amp;utm_content=classic-mechanism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0275784" cy="658368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" name="Rectangle 2"/>
          <p:cNvSpPr/>
          <p:nvPr/>
        </p:nvSpPr>
        <p:spPr>
          <a:xfrm>
            <a:off x="0" y="6583680"/>
            <a:ext cx="30275784" cy="164592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" name="Rectangle 3"/>
          <p:cNvSpPr/>
          <p:nvPr/>
        </p:nvSpPr>
        <p:spPr>
          <a:xfrm>
            <a:off x="914400" y="1645920"/>
            <a:ext cx="3291840" cy="32918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r>
              <a:rPr sz="2200" lang="ko-KR" altLang="en-US">
                <a:solidFill>
                  <a:schemeClr val="accent4"/>
                </a:solidFill>
              </a:rPr>
              <a:t>학교 로고</a:t>
            </a:r>
          </a:p>
        </p:txBody>
      </p:sp>
      <p:sp>
        <p:nvSpPr>
          <p:cNvPr id="5" name="Rectangle 4"/>
          <p:cNvSpPr/>
          <p:nvPr/>
        </p:nvSpPr>
        <p:spPr>
          <a:xfrm>
            <a:off x="26069544" y="1645920"/>
            <a:ext cx="3291840" cy="32918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r>
              <a:rPr sz="2200" lang="ko-KR" altLang="en-US">
                <a:solidFill>
                  <a:schemeClr val="accent4"/>
                </a:solidFill>
              </a:rPr>
              <a:t>학교 로고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37759" y="320040"/>
            <a:ext cx="20400264" cy="39502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08000"/>
              </a:lnSpc>
            </a:pPr>
            <a:r>
              <a:rPr lang="ko-KR" altLang="en-US" sz="8800" b="1">
                <a:solidFill>
                  <a:srgbClr val="FFFFFF"/>
                </a:solidFill>
              </a:rPr>
              <a:t>고지방 식이 유도 장내 미생물 불균형은 담즙산 변화와 FXR 억제로 간 지질 축적을 촉진한다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37759" y="4345228"/>
            <a:ext cx="20400264" cy="921715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ko-KR" altLang="en-US" sz="4000">
                <a:solidFill>
                  <a:srgbClr val="FFFFFF"/>
                </a:solidFill>
              </a:rPr>
              <a:t>홍길동¹, 이○○¹, 김○○²*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37759" y="5332780"/>
            <a:ext cx="20400264" cy="921715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ko-KR" altLang="en-US" sz="3000">
                <a:solidFill>
                  <a:srgbClr val="C9D6E8"/>
                </a:solidFill>
              </a:rPr>
              <a:t>¹ ○○대학교 식품영양학과  ² ○○대학교병원 소화기내과  * 교신저자: name@university.ac.kr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41614344"/>
            <a:ext cx="30275784" cy="11887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0" name="TextBox 9"/>
          <p:cNvSpPr txBox="1"/>
          <p:nvPr/>
        </p:nvSpPr>
        <p:spPr>
          <a:xfrm>
            <a:off x="914400" y="41614344"/>
            <a:ext cx="28446984" cy="11887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2200">
                <a:solidFill>
                  <a:srgbClr val="5F6B78"/>
                </a:solidFill>
              </a:rPr>
              <a:t>SciDraw AI 연구 포스터 템플릿 · sci-draw.com/ko  |  예시판: 연구 내용과 데이터는 모두 가상이며 레이아웃 예시용입니다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14400" y="7479792"/>
            <a:ext cx="9025128" cy="10700558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2" name="Rectangle 11"/>
          <p:cNvSpPr/>
          <p:nvPr/>
        </p:nvSpPr>
        <p:spPr>
          <a:xfrm>
            <a:off x="914400" y="7479792"/>
            <a:ext cx="9025128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3" name="TextBox 12"/>
          <p:cNvSpPr txBox="1"/>
          <p:nvPr/>
        </p:nvSpPr>
        <p:spPr>
          <a:xfrm>
            <a:off x="1463040" y="7479792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ko-KR" altLang="en-US" sz="4000" b="1">
                <a:solidFill>
                  <a:srgbClr val="FFFFFF"/>
                </a:solidFill>
              </a:rPr>
              <a:t>연구 배경</a:t>
            </a:r>
          </a:p>
        </p:txBody>
      </p:sp>
      <p:pic>
        <p:nvPicPr>
          <p:cNvPr id="14" name="Picture 13" descr="back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3040" y="9069832"/>
            <a:ext cx="7927848" cy="467567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463040" y="14019830"/>
            <a:ext cx="7927848" cy="792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ko-KR" altLang="en-US" sz="2400">
                <a:solidFill>
                  <a:srgbClr val="5F6B78"/>
                </a:solidFill>
              </a:rPr>
              <a:t>그림 1. 고지방 식이가 장–간 축을 통해 간 지질 축적을 촉진한다는 가설(모식도)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15132350"/>
            <a:ext cx="7927848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ko-KR" altLang="en-US" sz="3200"/>
              <a:t>비알코올성 지방간 질환은 고지방 식이와 밀접합니다. 장내 미생물은 담즙산을 거쳐 간 대사에 영향을 주지만, 인과 경로는 불분명합니다.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914400" y="18866150"/>
            <a:ext cx="9025128" cy="43103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8" name="Rectangle 17"/>
          <p:cNvSpPr/>
          <p:nvPr/>
        </p:nvSpPr>
        <p:spPr>
          <a:xfrm>
            <a:off x="914400" y="18866150"/>
            <a:ext cx="9025128" cy="1041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9" name="TextBox 18"/>
          <p:cNvSpPr txBox="1"/>
          <p:nvPr/>
        </p:nvSpPr>
        <p:spPr>
          <a:xfrm>
            <a:off x="1463040" y="18866150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ko-KR" altLang="en-US" sz="4000" b="1">
                <a:solidFill>
                  <a:srgbClr val="FFFFFF"/>
                </a:solidFill>
              </a:rPr>
              <a:t>연구 목적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63040" y="20456190"/>
            <a:ext cx="7927848" cy="21717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ko-KR" altLang="en-US" sz="3600"/>
              <a:t>장내 미생물 불균형이 담즙산–FXR 신호로 간 지질 축적을 촉진하는지 검증합니다.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914400" y="23862330"/>
            <a:ext cx="9025128" cy="7279639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2" name="Rectangle 21"/>
          <p:cNvSpPr/>
          <p:nvPr/>
        </p:nvSpPr>
        <p:spPr>
          <a:xfrm>
            <a:off x="914400" y="23862330"/>
            <a:ext cx="9025128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TextBox 22"/>
          <p:cNvSpPr txBox="1"/>
          <p:nvPr/>
        </p:nvSpPr>
        <p:spPr>
          <a:xfrm>
            <a:off x="1463040" y="23862330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ko-KR" altLang="en-US" sz="4000" b="1">
                <a:solidFill>
                  <a:srgbClr val="FFFFFF"/>
                </a:solidFill>
              </a:rPr>
              <a:t>연구 방법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463040" y="25452370"/>
            <a:ext cx="7927848" cy="5140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ko-KR" altLang="en-US" sz="3200" b="1">
                <a:solidFill>
                  <a:schemeClr val="accent1"/>
                </a:solidFill>
              </a:rPr>
              <a:t>동물 모델  </a:t>
            </a:r>
            <a:r>
              <a:rPr lang="ko-KR" altLang="en-US" sz="3200"/>
              <a:t>C57BL/6J 마우스 3군(대조, 고지방, 고지방 + FXR 효능제), n = 10, 12주.</a:t>
            </a:r>
          </a:p>
          <a:p>
            <a:pPr eaLnBrk="1" hangingPunct="1">
              <a:lnSpc>
                <a:spcPct val="145000"/>
              </a:lnSpc>
              <a:spcBef>
                <a:spcPts val="1120"/>
              </a:spcBef>
            </a:pPr>
            <a:r>
              <a:rPr lang="ko-KR" altLang="en-US" sz="3200" b="1">
                <a:solidFill>
                  <a:schemeClr val="accent1"/>
                </a:solidFill>
              </a:rPr>
              <a:t>측정 지표  </a:t>
            </a:r>
            <a:r>
              <a:rPr lang="ko-KR" altLang="en-US" sz="3200"/>
              <a:t>16S rRNA 시퀀싱, 담즙산 대사체 분석, 간 중성지방, FXR·SHP·SREBP-1c 발현.</a:t>
            </a:r>
          </a:p>
          <a:p>
            <a:pPr eaLnBrk="1" hangingPunct="1">
              <a:lnSpc>
                <a:spcPct val="145000"/>
              </a:lnSpc>
              <a:spcBef>
                <a:spcPts val="1120"/>
              </a:spcBef>
            </a:pPr>
            <a:r>
              <a:rPr lang="ko-KR" altLang="en-US" sz="3200" b="1">
                <a:solidFill>
                  <a:schemeClr val="accent1"/>
                </a:solidFill>
              </a:rPr>
              <a:t>검증 실험  </a:t>
            </a:r>
            <a:r>
              <a:rPr lang="ko-KR" altLang="en-US" sz="3200"/>
              <a:t>FXR 효능제 처치, 고지방군 분변 이식.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914400" y="31827770"/>
            <a:ext cx="9025128" cy="9146493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6" name="Rectangle 25"/>
          <p:cNvSpPr/>
          <p:nvPr/>
        </p:nvSpPr>
        <p:spPr>
          <a:xfrm>
            <a:off x="914400" y="31827770"/>
            <a:ext cx="9025128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TextBox 26"/>
          <p:cNvSpPr txBox="1"/>
          <p:nvPr/>
        </p:nvSpPr>
        <p:spPr>
          <a:xfrm>
            <a:off x="1463040" y="31827770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ko-KR" altLang="en-US" sz="4000" b="1">
                <a:solidFill>
                  <a:srgbClr val="FFFFFF"/>
                </a:solidFill>
              </a:rPr>
              <a:t>실험 설계</a:t>
            </a:r>
          </a:p>
        </p:txBody>
      </p:sp>
      <p:sp>
        <p:nvSpPr>
          <p:cNvPr id="28" name="Rectangle 27"/>
          <p:cNvSpPr/>
          <p:nvPr/>
        </p:nvSpPr>
        <p:spPr>
          <a:xfrm>
            <a:off x="1463040" y="33417810"/>
            <a:ext cx="7927848" cy="5941013"/>
          </a:xfrm>
          <a:prstGeom prst="rect">
            <a:avLst/>
          </a:prstGeom>
          <a:solidFill>
            <a:srgbClr val="FFFFFF"/>
          </a:solidFill>
          <a:ln w="25400">
            <a:solidFill>
              <a:srgbClr val="B8C1C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9" name="TextBox 28"/>
          <p:cNvSpPr txBox="1"/>
          <p:nvPr/>
        </p:nvSpPr>
        <p:spPr>
          <a:xfrm>
            <a:off x="1463040" y="33417810"/>
            <a:ext cx="7927848" cy="5941013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ko-KR" altLang="en-US" sz="2400">
                <a:solidFill>
                  <a:schemeClr val="accent4"/>
                </a:solidFill>
              </a:rPr>
              <a:t>실험 흐름도 삽입(삽입 → 그림)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463040" y="39633143"/>
            <a:ext cx="7927848" cy="792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ko-KR" altLang="en-US" sz="2400">
                <a:solidFill>
                  <a:srgbClr val="5F6B78"/>
                </a:solidFill>
              </a:rPr>
              <a:t>그림 2. 실험 설계와 군 배정(SciDraw AI로 흐름도를 만들 수 있습니다)</a:t>
            </a:r>
          </a:p>
        </p:txBody>
      </p:sp>
      <p:sp>
        <p:nvSpPr>
          <p:cNvPr id="31" name="Rectangle 30"/>
          <p:cNvSpPr/>
          <p:nvPr/>
        </p:nvSpPr>
        <p:spPr>
          <a:xfrm>
            <a:off x="10625328" y="7479792"/>
            <a:ext cx="9025128" cy="11107091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Rectangle 31"/>
          <p:cNvSpPr/>
          <p:nvPr/>
        </p:nvSpPr>
        <p:spPr>
          <a:xfrm>
            <a:off x="10625328" y="7479792"/>
            <a:ext cx="9025128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3" name="TextBox 32"/>
          <p:cNvSpPr txBox="1"/>
          <p:nvPr/>
        </p:nvSpPr>
        <p:spPr>
          <a:xfrm>
            <a:off x="11173967" y="7479792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ko-KR" altLang="en-US" sz="4000" b="1">
                <a:solidFill>
                  <a:srgbClr val="FFFFFF"/>
                </a:solidFill>
              </a:rPr>
              <a:t>결과 1: 간 지질 지속 증가</a:t>
            </a:r>
          </a:p>
        </p:txBody>
      </p:sp>
      <p:graphicFrame>
        <p:nvGraphicFramePr>
          <p:cNvPr id="34" name="Chart 33"/>
          <p:cNvGraphicFramePr>
            <a:graphicFrameLocks noGrp="1"/>
          </p:cNvGraphicFramePr>
          <p:nvPr/>
        </p:nvGraphicFramePr>
        <p:xfrm>
          <a:off x="11173967" y="9069832"/>
          <a:ext cx="7927848" cy="6260771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11173967" y="15604923"/>
            <a:ext cx="7927848" cy="792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ko-KR" altLang="en-US" sz="2400">
                <a:solidFill>
                  <a:srgbClr val="5F6B78"/>
                </a:solidFill>
              </a:rPr>
              <a:t>그림 3. 간 중성지방(예시 데이터, 평균 ± 표준편차, n = 10)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1173967" y="16717443"/>
            <a:ext cx="7927848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ko-KR" altLang="en-US" sz="3200"/>
              <a:t>12주째 고지방군은 대조군의 약 1.8배였습니다(P &lt; 0.001).</a:t>
            </a:r>
          </a:p>
        </p:txBody>
      </p:sp>
      <p:sp>
        <p:nvSpPr>
          <p:cNvPr id="37" name="Rectangle 36"/>
          <p:cNvSpPr/>
          <p:nvPr/>
        </p:nvSpPr>
        <p:spPr>
          <a:xfrm>
            <a:off x="10625328" y="19272683"/>
            <a:ext cx="9025128" cy="10710851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8" name="Rectangle 37"/>
          <p:cNvSpPr/>
          <p:nvPr/>
        </p:nvSpPr>
        <p:spPr>
          <a:xfrm>
            <a:off x="10625328" y="19272683"/>
            <a:ext cx="9025128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9" name="TextBox 38"/>
          <p:cNvSpPr txBox="1"/>
          <p:nvPr/>
        </p:nvSpPr>
        <p:spPr>
          <a:xfrm>
            <a:off x="11173967" y="19272683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ko-KR" altLang="en-US" sz="4000" b="1">
                <a:solidFill>
                  <a:srgbClr val="FFFFFF"/>
                </a:solidFill>
              </a:rPr>
              <a:t>결과 2: 미생물 조성 변화</a:t>
            </a:r>
          </a:p>
        </p:txBody>
      </p:sp>
      <p:graphicFrame>
        <p:nvGraphicFramePr>
          <p:cNvPr id="40" name="Chart 39"/>
          <p:cNvGraphicFramePr>
            <a:graphicFrameLocks noGrp="1"/>
          </p:cNvGraphicFramePr>
          <p:nvPr/>
        </p:nvGraphicFramePr>
        <p:xfrm>
          <a:off x="11173967" y="20862723"/>
          <a:ext cx="7927848" cy="6260771"/>
        </p:xfrm>
        <a:graphic>
          <a:graphicData uri="http://schemas.openxmlformats.org/drawingml/2006/chart">
            <c:chart xmlns:c="http://schemas.openxmlformats.org/drawingml/2006/chart" r:id="rId4"/>
          </a:graphicData>
        </a:graphic>
      </p:graphicFrame>
      <p:sp>
        <p:nvSpPr>
          <p:cNvPr id="41" name="TextBox 40"/>
          <p:cNvSpPr txBox="1"/>
          <p:nvPr/>
        </p:nvSpPr>
        <p:spPr>
          <a:xfrm>
            <a:off x="11173967" y="27397815"/>
            <a:ext cx="7927848" cy="39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ko-KR" altLang="en-US" sz="2400">
                <a:solidFill>
                  <a:srgbClr val="5F6B78"/>
                </a:solidFill>
              </a:rPr>
              <a:t>그림 4. 문 수준 미생물 조성(예시 데이터)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1173967" y="28114095"/>
            <a:ext cx="7927848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ko-KR" altLang="en-US" sz="3200"/>
              <a:t>후벽균문은 늘고 의간균문은 줄었습니다.</a:t>
            </a:r>
          </a:p>
        </p:txBody>
      </p:sp>
      <p:sp>
        <p:nvSpPr>
          <p:cNvPr id="43" name="Rectangle 42"/>
          <p:cNvSpPr/>
          <p:nvPr/>
        </p:nvSpPr>
        <p:spPr>
          <a:xfrm>
            <a:off x="10625328" y="30669335"/>
            <a:ext cx="9025128" cy="10304928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4" name="Rectangle 43"/>
          <p:cNvSpPr/>
          <p:nvPr/>
        </p:nvSpPr>
        <p:spPr>
          <a:xfrm>
            <a:off x="10625328" y="30669335"/>
            <a:ext cx="9025128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5" name="TextBox 44"/>
          <p:cNvSpPr txBox="1"/>
          <p:nvPr/>
        </p:nvSpPr>
        <p:spPr>
          <a:xfrm>
            <a:off x="11173967" y="30669335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ko-KR" altLang="en-US" sz="4000" b="1">
                <a:solidFill>
                  <a:srgbClr val="FFFFFF"/>
                </a:solidFill>
              </a:rPr>
              <a:t>결과 4: 작용 기전</a:t>
            </a:r>
          </a:p>
        </p:txBody>
      </p:sp>
      <p:pic>
        <p:nvPicPr>
          <p:cNvPr id="46" name="Picture 45" descr="mechanism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73967" y="32259375"/>
            <a:ext cx="7927848" cy="5458608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11173967" y="37992304"/>
            <a:ext cx="7927848" cy="792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ko-KR" altLang="en-US" sz="2400">
                <a:solidFill>
                  <a:srgbClr val="5F6B78"/>
                </a:solidFill>
              </a:rPr>
              <a:t>그림 6. 미생물–담즙산–FXR 축의 간 지질 대사 조절 기전 모델(모식도)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1173967" y="39104824"/>
            <a:ext cx="7927848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ko-KR" altLang="en-US" sz="3200"/>
              <a:t>FXR 효능제로 SHP 회복, SREBP-1c 감소, 간 중성지방 약 32% 감소.</a:t>
            </a:r>
          </a:p>
        </p:txBody>
      </p:sp>
      <p:sp>
        <p:nvSpPr>
          <p:cNvPr id="49" name="Rectangle 48"/>
          <p:cNvSpPr/>
          <p:nvPr/>
        </p:nvSpPr>
        <p:spPr>
          <a:xfrm>
            <a:off x="20336256" y="7479792"/>
            <a:ext cx="9025128" cy="7598283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0" name="Rectangle 49"/>
          <p:cNvSpPr/>
          <p:nvPr/>
        </p:nvSpPr>
        <p:spPr>
          <a:xfrm>
            <a:off x="20336256" y="7479792"/>
            <a:ext cx="9025128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1" name="TextBox 50"/>
          <p:cNvSpPr txBox="1"/>
          <p:nvPr/>
        </p:nvSpPr>
        <p:spPr>
          <a:xfrm>
            <a:off x="20884896" y="7479792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ko-KR" altLang="en-US" sz="4000" b="1">
                <a:solidFill>
                  <a:srgbClr val="FFFFFF"/>
                </a:solidFill>
              </a:rPr>
              <a:t>고찰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20884896" y="9069832"/>
            <a:ext cx="7927848" cy="323087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ko-KR" altLang="en-US" sz="3200"/>
              <a:t>분변 이식으로 담즙산 변화와 간 지질 축적이 재현되어, 미생물 변화가 상위 원인임을 뒷받침합니다.</a:t>
            </a:r>
          </a:p>
          <a:p>
            <a:pPr eaLnBrk="1" hangingPunct="1">
              <a:lnSpc>
                <a:spcPct val="145000"/>
              </a:lnSpc>
              <a:spcBef>
                <a:spcPts val="1120"/>
              </a:spcBef>
            </a:pPr>
            <a:r>
              <a:rPr lang="ko-KR" altLang="en-US" sz="3200"/>
              <a:t>FXR 효능제의 효과가 부분적이어서 다른 경로(예: TGR5)의 관여도 시사됩니다.</a:t>
            </a:r>
          </a:p>
        </p:txBody>
      </p:sp>
      <p:sp>
        <p:nvSpPr>
          <p:cNvPr id="53" name="Rectangle 52"/>
          <p:cNvSpPr/>
          <p:nvPr/>
        </p:nvSpPr>
        <p:spPr>
          <a:xfrm>
            <a:off x="20336256" y="15763875"/>
            <a:ext cx="9025128" cy="8893683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4" name="Rectangle 53"/>
          <p:cNvSpPr/>
          <p:nvPr/>
        </p:nvSpPr>
        <p:spPr>
          <a:xfrm>
            <a:off x="20336256" y="15763875"/>
            <a:ext cx="9025128" cy="1041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5" name="TextBox 54"/>
          <p:cNvSpPr txBox="1"/>
          <p:nvPr/>
        </p:nvSpPr>
        <p:spPr>
          <a:xfrm>
            <a:off x="20884896" y="15763875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ko-KR" altLang="en-US" sz="4000" b="1">
                <a:solidFill>
                  <a:srgbClr val="FFFFFF"/>
                </a:solidFill>
              </a:rPr>
              <a:t>결론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20884896" y="17353915"/>
            <a:ext cx="7927848" cy="6755003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ko-KR" altLang="en-US" sz="3600"/>
              <a:t>1. 고지방 식이는 미생물 불균형을 유도하고 담즙산 조성을 바꾼다.</a:t>
            </a:r>
          </a:p>
          <a:p>
            <a:pPr eaLnBrk="1" hangingPunct="1">
              <a:lnSpc>
                <a:spcPct val="145000"/>
              </a:lnSpc>
              <a:spcBef>
                <a:spcPts val="1440"/>
              </a:spcBef>
            </a:pPr>
            <a:r>
              <a:rPr lang="ko-KR" altLang="en-US" sz="3600"/>
              <a:t>2. 포합 담즙산 증가는 간 FXR 신호를 억제한다.</a:t>
            </a:r>
          </a:p>
          <a:p>
            <a:pPr eaLnBrk="1" hangingPunct="1">
              <a:lnSpc>
                <a:spcPct val="145000"/>
              </a:lnSpc>
              <a:spcBef>
                <a:spcPts val="1440"/>
              </a:spcBef>
            </a:pPr>
            <a:r>
              <a:rPr lang="ko-KR" altLang="en-US" sz="3600"/>
              <a:t>3. FXR 신호 회복은 간 지질 축적을 부분적으로 되돌린다.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0336256" y="25343358"/>
            <a:ext cx="9025128" cy="6782943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8" name="Rectangle 57"/>
          <p:cNvSpPr/>
          <p:nvPr/>
        </p:nvSpPr>
        <p:spPr>
          <a:xfrm>
            <a:off x="20336256" y="25343358"/>
            <a:ext cx="9025128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9" name="TextBox 58"/>
          <p:cNvSpPr txBox="1"/>
          <p:nvPr/>
        </p:nvSpPr>
        <p:spPr>
          <a:xfrm>
            <a:off x="20884896" y="25343358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ko-KR" altLang="en-US" sz="4000" b="1">
                <a:solidFill>
                  <a:srgbClr val="FFFFFF"/>
                </a:solidFill>
              </a:rPr>
              <a:t>참고문헌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20884896" y="26933398"/>
            <a:ext cx="7927848" cy="24155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  <a:spcBef>
                <a:spcPts val="0"/>
              </a:spcBef>
            </a:pPr>
            <a:r>
              <a:rPr lang="ko-KR" altLang="en-US" sz="2200">
                <a:solidFill>
                  <a:srgbClr val="5F6B78"/>
                </a:solidFill>
              </a:rPr>
              <a:t>1. 저자 A, 저자 B. (연도). 논문 제목. 학술지명, 권(호), 쪽.</a:t>
            </a:r>
          </a:p>
          <a:p>
            <a:pPr eaLnBrk="1" hangingPunct="1">
              <a:lnSpc>
                <a:spcPct val="135000"/>
              </a:lnSpc>
              <a:spcBef>
                <a:spcPts val="400"/>
              </a:spcBef>
            </a:pPr>
            <a:r>
              <a:rPr lang="ko-KR" altLang="en-US" sz="2200">
                <a:solidFill>
                  <a:srgbClr val="5F6B78"/>
                </a:solidFill>
              </a:rPr>
              <a:t>2. 저자 A, 저자 B. (연도). 논문 제목. 학술지명, 권(호), 쪽.</a:t>
            </a:r>
          </a:p>
          <a:p>
            <a:pPr eaLnBrk="1" hangingPunct="1">
              <a:lnSpc>
                <a:spcPct val="135000"/>
              </a:lnSpc>
              <a:spcBef>
                <a:spcPts val="400"/>
              </a:spcBef>
            </a:pPr>
            <a:r>
              <a:rPr lang="ko-KR" altLang="en-US" sz="2200">
                <a:solidFill>
                  <a:srgbClr val="5F6B78"/>
                </a:solidFill>
              </a:rPr>
              <a:t>3. 저자 A, 저자 B. (연도). 논문 제목. 학술지명, 권(호), 쪽.</a:t>
            </a:r>
          </a:p>
        </p:txBody>
      </p:sp>
      <p:sp>
        <p:nvSpPr>
          <p:cNvPr id="61" name="Rectangle 60"/>
          <p:cNvSpPr/>
          <p:nvPr/>
        </p:nvSpPr>
        <p:spPr>
          <a:xfrm>
            <a:off x="20336256" y="32812101"/>
            <a:ext cx="9025128" cy="8162163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62" name="Rectangle 61"/>
          <p:cNvSpPr/>
          <p:nvPr/>
        </p:nvSpPr>
        <p:spPr>
          <a:xfrm>
            <a:off x="20336256" y="32812101"/>
            <a:ext cx="9025128" cy="1041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63" name="TextBox 62"/>
          <p:cNvSpPr txBox="1"/>
          <p:nvPr/>
        </p:nvSpPr>
        <p:spPr>
          <a:xfrm>
            <a:off x="20884896" y="32812101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ko-KR" altLang="en-US" sz="4000" b="1">
                <a:solidFill>
                  <a:srgbClr val="FFFFFF"/>
                </a:solidFill>
              </a:rPr>
              <a:t>사사 및 연락처</a:t>
            </a:r>
          </a:p>
        </p:txBody>
      </p:sp>
      <p:sp>
        <p:nvSpPr>
          <p:cNvPr id="64" name="Rectangle 63"/>
          <p:cNvSpPr/>
          <p:nvPr/>
        </p:nvSpPr>
        <p:spPr>
          <a:xfrm>
            <a:off x="20884896" y="34402141"/>
            <a:ext cx="7927848" cy="2331720"/>
          </a:xfrm>
          <a:prstGeom prst="rect">
            <a:avLst/>
          </a:prstGeom>
          <a:solidFill>
            <a:srgbClr val="FFFFFF"/>
          </a:solidFill>
          <a:ln w="25400">
            <a:solidFill>
              <a:srgbClr val="B8C1C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65" name="TextBox 64"/>
          <p:cNvSpPr txBox="1"/>
          <p:nvPr/>
        </p:nvSpPr>
        <p:spPr>
          <a:xfrm>
            <a:off x="20884896" y="34402141"/>
            <a:ext cx="7927848" cy="23317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ko-KR" altLang="en-US" sz="2400">
                <a:solidFill>
                  <a:schemeClr val="accent4"/>
                </a:solidFill>
              </a:rPr>
              <a:t>QR 코드 삽입: 논문 / 연구실 홈페이지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20884896" y="37008181"/>
            <a:ext cx="7927848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ko-KR" altLang="en-US" sz="2400">
                <a:solidFill>
                  <a:srgbClr val="5F6B78"/>
                </a:solidFill>
              </a:rPr>
              <a:t>본 연구는 한국연구재단의 지원을 받았습니다(과제번호 RS-2025-XXXXXXXX). 연락처: name@university.ac.kr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0275784" cy="384048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" name="TextBox 2"/>
          <p:cNvSpPr txBox="1"/>
          <p:nvPr/>
        </p:nvSpPr>
        <p:spPr>
          <a:xfrm>
            <a:off x="914400" y="548640"/>
            <a:ext cx="28446984" cy="2743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7040" b="1">
                <a:solidFill>
                  <a:srgbClr val="FFFFFF"/>
                </a:solidFill>
              </a:rPr>
              <a:t>사용 안내(이 페이지는 인쇄하지 않습니다)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754880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ko-KR" altLang="en-US" sz="3200" b="1">
                <a:solidFill>
                  <a:schemeClr val="accent1"/>
                </a:solidFill>
              </a:rPr>
              <a:t>크기</a:t>
            </a:r>
          </a:p>
          <a:p>
            <a:pPr eaLnBrk="1" hangingPunct="1">
              <a:lnSpc>
                <a:spcPct val="140000"/>
              </a:lnSpc>
              <a:spcBef>
                <a:spcPts val="600"/>
              </a:spcBef>
            </a:pPr>
            <a:r>
              <a:rPr lang="ko-KR" altLang="en-US" sz="3200"/>
              <a:t>A0 세로형(841 × 1189 mm). 다른 크기가 필요하면 해당 파일을 받아 쓰세요. 페이지를 그대로 늘리거나 줄이면 글자 크기 비율이 맞지 않습니다. 학술대회 안내문의 규격을 먼저 확인하세요.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7498079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ko-KR" altLang="en-US" sz="3200" b="1">
                <a:solidFill>
                  <a:schemeClr val="accent1"/>
                </a:solidFill>
              </a:rPr>
              <a:t>글자 크기</a:t>
            </a:r>
          </a:p>
          <a:p>
            <a:pPr eaLnBrk="1" hangingPunct="1">
              <a:lnSpc>
                <a:spcPct val="140000"/>
              </a:lnSpc>
              <a:spcBef>
                <a:spcPts val="600"/>
              </a:spcBef>
            </a:pPr>
            <a:r>
              <a:rPr lang="ko-KR" altLang="en-US" sz="3200"/>
              <a:t>제목 약 88 pt, 블록 제목 약 40 pt, 본문 약 32 pt, 그림 설명 약 24 pt로, 1–2 m 거리에서 본문을 읽을 수 있습니다.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10241280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ko-KR" altLang="en-US" sz="3200" b="1">
                <a:solidFill>
                  <a:schemeClr val="accent1"/>
                </a:solidFill>
              </a:rPr>
              <a:t>색 바꾸기</a:t>
            </a:r>
          </a:p>
          <a:p>
            <a:pPr eaLnBrk="1" hangingPunct="1">
              <a:lnSpc>
                <a:spcPct val="140000"/>
              </a:lnSpc>
              <a:spcBef>
                <a:spcPts val="600"/>
              </a:spcBef>
            </a:pPr>
            <a:r>
              <a:rPr lang="ko-KR" altLang="en-US" sz="3200"/>
              <a:t>모든 색은 테마 색에 연결되어 있습니다. 디자인 → 적용 → 색에서 배색을 고르면 한 번에 바뀝니다. 미리 정한 다른 배색 파일을 받아도 됩니다.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12984480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ko-KR" altLang="en-US" sz="3200" b="1">
                <a:solidFill>
                  <a:schemeClr val="accent1"/>
                </a:solidFill>
              </a:rPr>
              <a:t>내용 바꾸기</a:t>
            </a:r>
          </a:p>
          <a:p>
            <a:pPr eaLnBrk="1" hangingPunct="1">
              <a:lnSpc>
                <a:spcPct val="140000"/>
              </a:lnSpc>
              <a:spcBef>
                <a:spcPts val="600"/>
              </a:spcBef>
            </a:pPr>
            <a:r>
              <a:rPr lang="ko-KR" altLang="en-US" sz="3200"/>
              <a:t>연구 내용과 데이터는 모두 가상의 예시입니다. 차트와 표는 PowerPoint 기본 개체이므로 차트는 오른쪽 클릭 → "데이터 편집"으로 수치를 바꿉니다.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15727680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ko-KR" altLang="en-US" sz="3200" b="1">
                <a:solidFill>
                  <a:schemeClr val="accent1"/>
                </a:solidFill>
              </a:rPr>
              <a:t>그림 넣기</a:t>
            </a:r>
          </a:p>
          <a:p>
            <a:pPr eaLnBrk="1" hangingPunct="1">
              <a:lnSpc>
                <a:spcPct val="140000"/>
              </a:lnSpc>
              <a:spcBef>
                <a:spcPts val="600"/>
              </a:spcBef>
            </a:pPr>
            <a:r>
              <a:rPr lang="ko-KR" altLang="en-US" sz="3200"/>
              <a:t>예시 그림은 오른쪽 클릭 → "그림 변경"으로 바꿉니다. 점선 틀은 지운 뒤 흐름도나 QR 코드를 넣습니다.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18470880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ko-KR" altLang="en-US" sz="3200" b="1">
                <a:solidFill>
                  <a:schemeClr val="accent1"/>
                </a:solidFill>
              </a:rPr>
              <a:t>인쇄</a:t>
            </a:r>
          </a:p>
          <a:p>
            <a:pPr eaLnBrk="1" hangingPunct="1">
              <a:lnSpc>
                <a:spcPct val="140000"/>
              </a:lnSpc>
              <a:spcBef>
                <a:spcPts val="600"/>
              </a:spcBef>
            </a:pPr>
            <a:r>
              <a:rPr lang="ko-KR" altLang="en-US" sz="3200"/>
              <a:t>파일 → 내보내기 → PDF로 저장하고 1쪽만 인쇄합니다. 인쇄소에는 완성 크기를 꼭 알려 주세요.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21579839"/>
            <a:ext cx="28446984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3200" b="1">
                <a:solidFill>
                  <a:schemeClr val="accent2"/>
                </a:solidFill>
              </a:rPr>
              <a:t>예시 그림의 생성 프롬프트(링크를 누르면 SciDraw AI가 프롬프트가 입력된 상태로 열립니다)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23042880"/>
            <a:ext cx="28446984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ko-KR" altLang="en-US" sz="2400" b="1"/>
              <a:t>연구 배경 모식도  </a:t>
            </a:r>
            <a:r>
              <a:rPr lang="ko-KR" altLang="en-US" sz="2400" b="1">
                <a:solidFill>
                  <a:schemeClr val="accent1"/>
                </a:solidFill>
                <a:hlinkClick r:id="rId2"/>
              </a:rPr>
              <a:t>SciDraw AI 열기 →</a:t>
            </a:r>
          </a:p>
          <a:p>
            <a:pPr eaLnBrk="1" hangingPunct="1">
              <a:lnSpc>
                <a:spcPct val="135000"/>
              </a:lnSpc>
              <a:spcBef>
                <a:spcPts val="600"/>
              </a:spcBef>
            </a:pPr>
            <a:r>
              <a:rPr lang="ko-KR" altLang="en-US" sz="2400">
                <a:solidFill>
                  <a:srgbClr val="5F6B78"/>
                </a:solidFill>
              </a:rPr>
              <a:t>'장–간 축' 연구 배경 모식도를 그려 주세요. 플랫 벡터 스타일, 흰색 배경, 짙은 남색과 청록색을 주색으로 하고 호박색을 약간만 강조색으로 씁니다. 왼쪽에서 오른쪽으로 네 단계를 화살표로 연결합니다: ① 고지방 식이, ② 장내 미생물 불균형(유익균 감소, 기회감염균 증가), ③ 담즙산 조성 변화, ④ 간문맥을 거쳐 간으로 유입되어 간세포 내 지질 방울 축적. 왼쪽에는 장과 장내 미생물을, 오른쪽에는 간과 확대한 간세포 하나를 그립니다. 그림 안에 제목은 넣지 말고, 이 몇 개의 한국어 라벨만 짧고 크게 표기합니다.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27614880"/>
            <a:ext cx="28446984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ko-KR" altLang="en-US" sz="2400" b="1"/>
              <a:t>기전 모델 그림  </a:t>
            </a:r>
            <a:r>
              <a:rPr lang="ko-KR" altLang="en-US" sz="2400" b="1">
                <a:solidFill>
                  <a:schemeClr val="accent1"/>
                </a:solidFill>
                <a:hlinkClick r:id="rId3"/>
              </a:rPr>
              <a:t>SciDraw AI 열기 →</a:t>
            </a:r>
          </a:p>
          <a:p>
            <a:pPr eaLnBrk="1" hangingPunct="1">
              <a:lnSpc>
                <a:spcPct val="135000"/>
              </a:lnSpc>
              <a:spcBef>
                <a:spcPts val="600"/>
              </a:spcBef>
            </a:pPr>
            <a:r>
              <a:rPr lang="ko-KR" altLang="en-US" sz="2400">
                <a:solidFill>
                  <a:srgbClr val="5F6B78"/>
                </a:solidFill>
              </a:rPr>
              <a:t>기전 모델 그림을 그려 주세요. 플랫 벡터 스타일, 흰색 배경, 짙은 남색·청록색·호박색 배색. 화면을 위아래 두 부분으로 나눕니다. 위쪽 '장': 고지방 식이 → 장내 미생물 불균형 → 담즙산염 가수분해효소 활성 감소 → 포합 담즙산 비율 증가. 아래쪽 '간세포': FXR 활성 저하 → SHP 발현 감소 → SREBP-1c 발현 증가 → 지방산 합성 증가 → 지질 방울 축적. 위아래 두 부분은 아래로 향하는 화살표 하나로 잇고 '간문맥'이라고 표기합니다. 모든 화살표는 짙은 남색으로 통일해 '촉진/유발'을 나타내고, 억제 기호와 범례는 그리지 않습니다. 각 라벨은 한 번씩만 쓰고 한국어로 표기하며, 그림 안에 제목은 넣지 않습니다.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ciDraw AI Academic">
  <a:themeElements>
    <a:clrScheme name="SciDraw AI Academic">
      <a:dk1>
        <a:srgbClr val="1F2329"/>
      </a:dk1>
      <a:lt1>
        <a:srgbClr val="FFFFFF"/>
      </a:lt1>
      <a:dk2>
        <a:srgbClr val="1B3A5C"/>
      </a:dk2>
      <a:lt2>
        <a:srgbClr val="F2F4F7"/>
      </a:lt2>
      <a:accent1>
        <a:srgbClr val="1F4E8C"/>
      </a:accent1>
      <a:accent2>
        <a:srgbClr val="1A8C7E"/>
      </a:accent2>
      <a:accent3>
        <a:srgbClr val="D99A2B"/>
      </a:accent3>
      <a:accent4>
        <a:srgbClr val="8A96A3"/>
      </a:accent4>
      <a:accent5>
        <a:srgbClr val="C0443A"/>
      </a:accent5>
      <a:accent6>
        <a:srgbClr val="5B4B8A"/>
      </a:accent6>
      <a:hlink>
        <a:srgbClr val="1F4E8C"/>
      </a:hlink>
      <a:folHlink>
        <a:srgbClr val="5B4B8A"/>
      </a:folHlink>
    </a:clrScheme>
    <a:fontScheme name="SciDraw AI Academic">
      <a:majorFont>
        <a:latin typeface="Arial"/>
        <a:ea typeface="Malgun Gothic"/>
        <a:cs typeface=""/>
        <a:font script="Hang" typeface="Malgun Gothic"/>
      </a:majorFont>
      <a:minorFont>
        <a:latin typeface="Arial"/>
        <a:ea typeface="Malgun Gothic"/>
        <a:cs typeface=""/>
        <a:font script="Hang" typeface="Malgun Gothic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연구 포스터 템플릿(기본형, A0 세로형(841 × 1189 mm)) · SciDraw AI</dc:title>
  <dc:subject/>
  <dc:creator>SciDraw AI</dc:creator>
  <cp:keywords>SciDraw AI; 연구 포스터; 학술 포스터; 포스터 발표; poster; PPT 템플릿</cp:keywords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