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대조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시냅스 밀도</c:v>
                </c:pt>
                <c:pt idx="1">
                  <c:v>미세아교세포 내 시냅스 단백질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수면 박탈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시냅스 밀도</c:v>
                </c:pt>
                <c:pt idx="1">
                  <c:v>미세아교세포 내 시냅스 단백질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162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대조군 대비(%)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대조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1일</c:v>
                </c:pt>
                <c:pt idx="1">
                  <c:v>2일</c:v>
                </c:pt>
                <c:pt idx="2">
                  <c:v>3일</c:v>
                </c:pt>
                <c:pt idx="3">
                  <c:v>4일</c:v>
                </c:pt>
                <c:pt idx="4">
                  <c:v>5일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52</c:v>
                </c:pt>
                <c:pt idx="2">
                  <c:v>66</c:v>
                </c:pt>
                <c:pt idx="3">
                  <c:v>78</c:v>
                </c:pt>
                <c:pt idx="4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수면 박탈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1일</c:v>
                </c:pt>
                <c:pt idx="1">
                  <c:v>2일</c:v>
                </c:pt>
                <c:pt idx="2">
                  <c:v>3일</c:v>
                </c:pt>
                <c:pt idx="3">
                  <c:v>4일</c:v>
                </c:pt>
                <c:pt idx="4">
                  <c:v>5일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</c:v>
                </c:pt>
                <c:pt idx="1">
                  <c:v>41</c:v>
                </c:pt>
                <c:pt idx="2">
                  <c:v>48</c:v>
                </c:pt>
                <c:pt idx="3">
                  <c:v>55</c:v>
                </c:pt>
                <c:pt idx="4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수면 박탈 + 포식 억제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1일</c:v>
                </c:pt>
                <c:pt idx="1">
                  <c:v>2일</c:v>
                </c:pt>
                <c:pt idx="2">
                  <c:v>3일</c:v>
                </c:pt>
                <c:pt idx="3">
                  <c:v>4일</c:v>
                </c:pt>
                <c:pt idx="4">
                  <c:v>5일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48</c:v>
                </c:pt>
                <c:pt idx="2">
                  <c:v>60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훈련 일수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2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정답률(%)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대조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시냅스 밀도</c:v>
                </c:pt>
                <c:pt idx="1">
                  <c:v>기억 검사 정답률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포식만 활성화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시냅스 밀도</c:v>
                </c:pt>
                <c:pt idx="1">
                  <c:v>기억 검사 정답률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81</c:v>
                </c:pt>
                <c:pt idx="1">
                  <c:v>63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값(예시)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20초: 논문 제목, 학술지, 연도를 소개합니다. 제목은 이해를 돕기 위해 한국어로 옮기고, 원제는 아래에 그대로 둡니다.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페이지는 사용 안내로, 숨김 슬라이드로 설정되어 있습니다. 다 읽은 뒤 삭제해도 됩니다.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오른쪽 "이 논문을 고른 이유"가 가장 중요합니다. 청중이 어떤 관점으로 들을지가 여기서 정해집니다.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"알려진 것 → 모르는 것 → 이 논문의 질문" 세 단계로 청중을 논문 속으로 안내합니다.</a:t>
            </a:r>
          </a:p>
          <a:p>
            <a:r>
              <a:t>[팁] 직접 그린 모식도에는 "발표자 작성"이라고 밝혀 원문 그림과 구분합니다.</a:t>
            </a:r>
          </a:p>
          <a:p>
            <a:r>
              <a:t>[그림 프롬프트] 예시 그림은 아래 프롬프트로 생성했습니다. 그림 아래 링크를 누르면 자동으로 입력됩니다.</a:t>
            </a:r>
          </a:p>
          <a:p>
            <a:r>
              <a:t>'수면 박탈이 미세아교세포의 시냅스 포식을 통해 기억 공고화를 손상시킬 수 있다'는 가설을 설명하는 연구 배경 모식도를 그려 주세요. 플랫 벡터 스타일, 흰색 배경, 짙은 남색과 청록색 배색에 호박색을 약간 강조색으로 씁니다. 왼쪽에서 오른쪽으로 네 단계를 짙은 남색 화살표로 연결합니다: ① '수면 박탈' — 시계와 눈을 뜬 생쥐, ② '미세아교세포 활성화' — 돌기를 뻗은 미세아교세포, ③ '시냅스 포식' — 미세아교세포가 시냅스 하나를 감싸는 모습, ④ '기억 공고화 손상' — 해마 윤곽과 아래로 향하는 화살표. 각 라벨은 한 번씩만 쓰고 한국어로 표기하며, 그림 안에 제목은 넣지 않습니다.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논문 전체의 실험 논리를 설명합니다. 이어지는 그림 해설은 이 표를 하나씩 채워 가는 과정입니다.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2분: 오른쪽 "무엇을 보나 → 핵심 비교 → 무엇을 말하나" 순서로 그림을 읽고, 마지막에 근거 수준을 말씀드립니다.</a:t>
            </a:r>
          </a:p>
          <a:p>
            <a:r>
              <a:t>[팁] 왼쪽 예시 차트는 레이아웃을 보여 주기 위한 것입니다. 원문 Figure 2 캡처로 바꾸고 출처를 밝히세요.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2분: 논문에서 가장 중요한 그림입니다. "부분적" 회복이라는 점에 주목하세요. 다른 기전도 관여한다는 뜻입니다.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결론을 말한 뒤 약물의 표적 외 효과 가능성을 먼저 꺼냅니다. 토론거리로 아주 좋은 질문입니다.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"논문이 주장한 것"과 "데이터가 증명한 것"을 구분합니다. 저널 클럽에서 가장 가치 있는 부분입니다.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한계는 흠잡기가 아니라 "우리가 한다면 이 단계를 어떻게 보완할지"를 말하는 것입니다.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이 페이지가 저널 클럽을 "남의 연구 소개"에서 "우리 연구를 진전시키는 시간"으로 바꿉니다.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이 페이지에 머물며 토론을 이끕니다. 질문은 구체적이고 답할 수 있어야 하며, 우리 연구실 과제와 관련될수록 좋습니다.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발표를 마치고, 원문 서지 정보를 화면에 남겨 두어 나중에 찾아볼 수 있게 합니다.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숨김 페이지로 슬라이드 쇼에는 나오지 않습니다. 방법 세부에 대한 질문을 받으면 번호로 불러옵니다.</a:t>
            </a:r>
          </a:p>
          <a:p/>
          <a:p>
            <a:r>
              <a:t>SciDraw AI 연구 템플릿 · sci-draw.com/ko · 예시판: 예시 논문은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ko/ai-drawing?prompt=journal-club-background&amp;utm_source=template&amp;utm_medium=pptx&amp;utm_campaign=journal-club-ko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ko/sci-vis?utm_source=template&amp;utm_medium=pptx&amp;utm_campaign=journal-club-ko&amp;utm_content=figure-2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ko/sci-vis?utm_source=template&amp;utm_medium=pptx&amp;utm_campaign=journal-club-ko&amp;utm_content=figure-3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hyperlink" Target="https://sci-draw.com/ko/sci-vis?utm_source=template&amp;utm_medium=pptx&amp;utm_campaign=journal-club-ko&amp;utm_content=figure-4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저널 클럽 · 논문 세미나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수면 박탈은 미세아교세포의 시냅스 포식을 통해 기억 공고화를 손상시킨다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원제</a:t>
            </a:r>
            <a:r>
              <a:rPr lang="ko-KR" altLang="en-US" sz="1500"/>
              <a:t>	Sleep deprivation impairs memory consolidation via microglial synapse engulfment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출처</a:t>
            </a:r>
            <a:r>
              <a:rPr lang="ko-KR" altLang="en-US"/>
              <a:t>	예시 저자 외, 학술지명, 2026(예시 논문)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발표자</a:t>
            </a:r>
            <a:r>
              <a:rPr lang="ko-KR" altLang="en-US"/>
              <a:t>	홍길동	</a:t>
            </a:r>
            <a:r>
              <a:rPr lang="ko-KR" altLang="en-US">
                <a:solidFill>
                  <a:srgbClr val="5F6B78"/>
                </a:solidFill>
              </a:rPr>
              <a:t>일자</a:t>
            </a:r>
            <a:r>
              <a:rPr lang="ko-KR" altLang="en-US"/>
              <a:t>	2026년 X월 X일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사용 안내 · 슬라이드 쇼에서는 자동으로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저널 클럽에 이 템플릿을 쓰는 방법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1  시간과 분량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저널 클럽 발표는 보통 20–30분, 12–16장입니다. 그림 해설에 시간의 절반을 쓰고, 초록을 한 문장씩 번역하지 않습니다.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2  원문 그림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그림 해설 페이지 왼쪽의 예시 차트는 원문 캡처로 바꾸고 아래에 출처를 밝힙니다. 원문 그림을 고쳐 그려 자기 결과처럼 쓰지 않습니다.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3"/>
                </a:solidFill>
              </a:rPr>
              <a:t>3  요약보다 평가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"근거 수준", "강점과 한계" 두 장이 발표의 질을 결정합니다. 어떤 결론은 근거가 충분하고 어떤 결론은 아직 추정인지 구분합니다.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6"/>
                </a:solidFill>
              </a:rPr>
              <a:t>4  우리 연구로 연결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마지막 두 장에 "우리 연구실에 주는 시사점"과 "토론 질문"을 써야 세미나 토론이 살아납니다.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논문 개요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논문 정보와 선정 이유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603504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63040"/>
                <a:gridCol w="4572000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항목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내용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학술지·연도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학술지명, 2026(예시)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연구진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예시 저자 외, ○○대학교 신경과학연구소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연구 대상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마우스, 해마 CA1 영역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주요 방법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수면 박탈 모델, 시냅스 표지 영상, 행동 실험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903720" y="1737360"/>
            <a:ext cx="4736592" cy="4297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269480" y="2011680"/>
            <a:ext cx="40233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800" b="1">
                <a:solidFill>
                  <a:srgbClr val="F2C66D"/>
                </a:solidFill>
              </a:rPr>
              <a:t>이 논문을 고른 이유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ko-KR" altLang="en-US" sz="1800">
                <a:solidFill>
                  <a:srgbClr val="FFFFFF"/>
                </a:solidFill>
              </a:rPr>
              <a:t>1. 우리 연구실의 "수면과 시냅스 가소성" 과제와 직접 관련됩니다.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ko-KR" altLang="en-US" sz="1800">
                <a:solidFill>
                  <a:srgbClr val="FFFFFF"/>
                </a:solidFill>
              </a:rPr>
              <a:t>2. 검증 가능한 세포 기전, 곧 미세아교세포의 시냅스 포식을 제시합니다.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ko-KR" altLang="en-US" sz="1800">
                <a:solidFill>
                  <a:srgbClr val="FFFFFF"/>
                </a:solidFill>
              </a:rPr>
              <a:t>3. 시냅스 정량 방법을 우리 실험에 바로 가져다 쓸 수 있습니다.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질문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배경: 잠이 부족하면 왜 기억이 나빠질까?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 b="1">
                <a:solidFill>
                  <a:schemeClr val="accent1"/>
                </a:solidFill>
              </a:rPr>
              <a:t>알려진 것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수면 박탈은 기억 공고화를 약화시키고, 해마의 시냅스 수 감소를 동반합니다.</a:t>
            </a:r>
          </a:p>
          <a:p>
            <a:pPr eaLnBrk="1" hangingPunct="1">
              <a:spcBef>
                <a:spcPts val="1600"/>
              </a:spcBef>
            </a:pPr>
            <a:r>
              <a:rPr lang="ko-KR" altLang="en-US" sz="1700" b="1">
                <a:solidFill>
                  <a:schemeClr val="accent5"/>
                </a:solidFill>
              </a:rPr>
              <a:t>모르는 것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시냅스는 덜 만들어진 것인가, 능동적으로 제거된 것인가? 누가 제거하는가?</a:t>
            </a:r>
          </a:p>
          <a:p>
            <a:pPr eaLnBrk="1" hangingPunct="1">
              <a:spcBef>
                <a:spcPts val="1600"/>
              </a:spcBef>
            </a:pPr>
            <a:r>
              <a:rPr lang="ko-KR" altLang="en-US" sz="1700" b="1">
                <a:solidFill>
                  <a:schemeClr val="accent2"/>
                </a:solidFill>
              </a:rPr>
              <a:t>이 논문의 질문</a:t>
            </a:r>
          </a:p>
          <a:p>
            <a:pPr eaLnBrk="1" hangingPunct="1">
              <a:spcBef>
                <a:spcPts val="200"/>
              </a:spcBef>
            </a:pPr>
            <a:r>
              <a:rPr lang="ko-KR" altLang="en-US" sz="1700"/>
              <a:t>미세아교세포의 시냅스 포식이 수면 박탈로 인한 기억 손상의 원인인가?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590778"/>
            <a:ext cx="6565392" cy="2179364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1. 이 논문이 제시한 가설(발표자 작성 모식도, 원문 그림 아님)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논문의 가설을 모식도 한 장으로 설명해 보세요. 프롬프트 입력됨.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SciDraw AI 열기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질문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설계: 상관에서 인과로 가는 세 단계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828800"/>
            <a:ext cx="32461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1"/>
                </a:solidFill>
              </a:rPr>
              <a:t>현상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 b="1">
                <a:solidFill>
                  <a:srgbClr val="5F6B78"/>
                </a:solidFill>
              </a:rPr>
              <a:t>Figure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700"/>
              <a:t>수면 박탈 6시간 후 해마 시냅스 밀도가 줄고, 미세아교세포 안의 시냅스 단백질이 늘어남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867911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288536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288536" y="1828800"/>
            <a:ext cx="324612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08575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2"/>
                </a:solidFill>
              </a:rPr>
              <a:t>개입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5896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 b="1">
                <a:solidFill>
                  <a:srgbClr val="5F6B78"/>
                </a:solidFill>
              </a:rPr>
              <a:t>Figure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8575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700"/>
              <a:t>미세아교세포의 포식을 억제하면 시냅스 손실과 기억 손상이 부분적으로 회복됨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7607807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028431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028431" y="1828800"/>
            <a:ext cx="324612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348471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600" b="1">
                <a:solidFill>
                  <a:schemeClr val="accent3"/>
                </a:solidFill>
              </a:rPr>
              <a:t>검증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65792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500" b="1">
                <a:solidFill>
                  <a:srgbClr val="5F6B78"/>
                </a:solidFill>
              </a:rPr>
              <a:t>Figure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48471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700"/>
              <a:t>수면 박탈 없이 포식만 활성화해도 기억이 떨어짐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784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548640" y="557784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914400" y="557784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논리  </a:t>
            </a:r>
            <a:r>
              <a:rPr lang="ko-KR" altLang="en-US" sz="1800"/>
              <a:t>먼저 "상관"을 보이고, 개입으로 "필요성"을, 독립적 조작으로 "충분성"을 보입니다.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핵심 그림 해설 · Figure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현상: 수면 박탈 후 시냅스는 줄고, 미세아교세포는 더 많이 "삼킴"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예시: 원문 Figure 2 캡처로 바꾸고 "출처: 저자, 학술지, 연도"를 밝히세요.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원문 데이터를 같은 스타일로 다시 그리려면 SciVis를 쓰세요.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무엇을 보나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두 지표 모두 대조군을 100%로 놓고 비교.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핵심 비교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시냅스 밀도 약 22% 감소, 세포 내 시냅스 단백질 약 60% 증가.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무엇을 말하나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시냅스 감소와 포식이 함께 일어나지만, 아직은 상관관계입니다.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 b="1">
                <a:solidFill>
                  <a:srgbClr val="A86F10"/>
                </a:solidFill>
              </a:rPr>
              <a:t>근거 수준  </a:t>
            </a:r>
            <a:r>
              <a:rPr lang="ko-KR" altLang="en-US" sz="1600"/>
              <a:t>중간: 상관 근거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핵심 그림 해설 · Figure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개입: 포식을 억제하면 기억 손상이 부분적으로 회복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예시: 원문 Figure 3 캡처로 바꾸고 "출처: 저자, 학술지, 연도"를 밝히세요.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원문 데이터를 같은 스타일로 다시 그리려면 SciVis를 쓰세요.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무엇을 보나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세 군 마우스의 5일간 훈련 정답률 변화.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핵심 비교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5일째 정답률: 수면 박탈 약 60%, 포식 억제 시 약 78%.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무엇을 말하나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미세아교세포 포식은 수면 박탈의 기억 손상에 "필요한" 고리 중 하나입니다.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 b="1">
                <a:solidFill>
                  <a:srgbClr val="A86F10"/>
                </a:solidFill>
              </a:rPr>
              <a:t>근거 수준  </a:t>
            </a:r>
            <a:r>
              <a:rPr lang="ko-KR" altLang="en-US" sz="1600"/>
              <a:t>비교적 강함: 개입 근거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핵심 그림 해설 · Figure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검증: 수면 박탈 없이 포식만 활성화해도 기억이 저하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예시: 원문 Figure 4 캡처로 바꾸고 "출처: 저자, 학술지, 연도"를 밝히세요.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원문 데이터를 같은 스타일로 다시 그리려면 SciVis를 쓰세요.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무엇을 보나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정상 수면 마우스에서 약물로 미세아교세포 포식만 활성화.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핵심 비교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시냅스 밀도 약 19% 감소, 정답률 84% → 63%.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 b="1">
                <a:solidFill>
                  <a:schemeClr val="accent1"/>
                </a:solidFill>
              </a:rPr>
              <a:t>무엇을 말하나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/>
              <a:t>포식 증가만으로 기억 손상이 "충분히" 유발되어 인과관계를 지지합니다.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 b="1">
                <a:solidFill>
                  <a:srgbClr val="A86F10"/>
                </a:solidFill>
              </a:rPr>
              <a:t>근거 수준  </a:t>
            </a:r>
            <a:r>
              <a:rPr lang="ko-KR" altLang="en-US" sz="1600"/>
              <a:t>비교적 강함, 약물 비특이성 가능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평가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주요 결론과 근거 수준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244632"/>
                <a:gridCol w="3630899"/>
                <a:gridCol w="2218883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논문의 결론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뒷받침 근거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근거 수준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수면 박탈은 해마 시냅스를 감소시킨다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Figure 2: 시냅스 표지 정량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★★★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미세아교세포 포식은 필요한 고리다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Figure 3: 포식 억제 후 부분 회복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포식 증가만으로 기억이 손상된다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Figure 4: 포식만 활성화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이 기전은 사람에게도 적용된다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고찰의 추정, 직접 데이터 없음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★☆☆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★★★ 근거 충분   ★★☆ 근거가 비교적 강하나 다른 해석 가능   ★☆☆ 추정, 직접 근거 부족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평가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강점과 한계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2"/>
                </a:solidFill>
              </a:rPr>
              <a:t>강점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실험 논리가 완결적임: 상관 → 필요성 → 충분성.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ko-KR" altLang="en-US" sz="1800">
                <a:solidFill>
                  <a:schemeClr val="dk1"/>
                </a:solidFill>
              </a:rPr>
              <a:t>시냅스 전·후 표지를 모두 정량한 꼼꼼한 분석.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ko-KR" altLang="en-US" sz="1800">
                <a:solidFill>
                  <a:schemeClr val="dk1"/>
                </a:solidFill>
              </a:rPr>
              <a:t>행동과 세포 수준의 근거가 서로 맞물림.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5"/>
                </a:solidFill>
              </a:rPr>
              <a:t>한계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수컷 마우스만 사용해 성별 차이를 알 수 없음.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ko-KR" altLang="en-US" sz="1800">
                <a:solidFill>
                  <a:schemeClr val="dk1"/>
                </a:solidFill>
              </a:rPr>
              <a:t>포식 억제제·활성제의 표적 외 효과 가능성, 유전학적 검증 부재.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ko-KR" altLang="en-US" sz="1800">
                <a:solidFill>
                  <a:schemeClr val="dk1"/>
                </a:solidFill>
              </a:rPr>
              <a:t>"부분적 회복"이 시사하는 다른 기전에 대한 논의 부족.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05 시사점과 토론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우리 연구실에 주는 시사점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가져올 방법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800"/>
              <a:t>시냅스 전·후 표지 공동 위치 정량을 우리의 수면 분절 모델에 바로 적용할 수 있습니다.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검증할 아이디어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800"/>
              <a:t>우리 모델에서도 미세아교세포 포식을 측정해 같은 변화가 나타나는지 확인합니다.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채울 공백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800"/>
              <a:t>약물 대신 미세아교세포 특이적 녹아웃 마우스로 표적 외 효과를 배제합니다.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05 시사점과 토론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토론 질문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600" b="1">
                <a:solidFill>
                  <a:srgbClr val="FFFFFF"/>
                </a:solidFill>
              </a:rPr>
              <a:t>Q1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7830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/>
              <a:t>"부분적 회복"은 다른 어떤 기전을 뜻할까요? 우리가 구분할 방법이 있을까요?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600" b="1">
                <a:solidFill>
                  <a:srgbClr val="FFFFFF"/>
                </a:solidFill>
              </a:rPr>
              <a:t>Q2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31546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/>
              <a:t>약물의 표적 외 효과 가능성은 얼마나 클까요? 유전학 실험은 어떻게 설계할까요?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600" b="1">
                <a:solidFill>
                  <a:srgbClr val="FFFFFF"/>
                </a:solidFill>
              </a:rPr>
              <a:t>Q3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11680" y="45262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/>
              <a:t>만성적인 수면 부족에서도 이 기전이 성립할까요?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감사합니다. 함께 토론해요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논문: 예시 저자 외, Sleep deprivation impairs memory consolidation via microglial synapse engulfment, 학술지명,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대비 페이지 · 슬라이드 쇼에서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보충 자료: 원문 보충 그림과 방법 세부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 S1. (원문 보충 그림, 출처 표기)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/>
              <a:t>질문이 나올 만한 보충 그림(Supplementary Figure)이나 방법 세부를 둡니다.</a:t>
            </a:r>
          </a:p>
          <a:p>
            <a:pPr eaLnBrk="1" hangingPunct="1">
              <a:spcBef>
                <a:spcPts val="1400"/>
              </a:spcBef>
            </a:pPr>
            <a:r>
              <a:rPr lang="ko-KR" altLang="en-US" sz="1700">
                <a:solidFill>
                  <a:srgbClr val="5F6B78"/>
                </a:solidFill>
              </a:rPr>
              <a:t>예: </a:t>
            </a:r>
            <a:r>
              <a:rPr lang="ko-KR" altLang="en-US" sz="1700"/>
              <a:t>수면 박탈 방법, 통계 방법, 표본 수.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저널 클럽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저널 클럽 PPT 템플릿 · SciDraw AI</dc:title>
  <dc:subject>저널 클럽 / 논문 세미나 템플릿(예시판)</dc:subject>
  <dc:creator>SciDraw AI</dc:creator>
  <cp:keywords>SciDraw AI; 저널 클럽; 논문 세미나; 논문 발표; 랩미팅;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