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Bare Cu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5</c:v>
                </c:pt>
                <c:pt idx="1">
                  <c:v>2</c:v>
                </c:pt>
              </c:numLit>
            </c:plus>
            <c:minus>
              <c:numLit>
                <c:formatCode>General</c:formatCode>
                <c:ptCount val="2"/>
                <c:pt idx="0">
                  <c:v>5</c:v>
                </c:pt>
                <c:pt idx="1">
                  <c:v>2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핵생성 과전압</c:v>
                </c:pt>
                <c:pt idx="1">
                  <c:v>평탄 과전압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46</c:v>
                </c:pt>
                <c:pt idx="1">
                  <c:v>21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LiF 풍부 계면층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3</c:v>
                </c:pt>
                <c:pt idx="1">
                  <c:v>1.5</c:v>
                </c:pt>
              </c:numLit>
            </c:plus>
            <c:minus>
              <c:numLit>
                <c:formatCode>General</c:formatCode>
                <c:ptCount val="2"/>
                <c:pt idx="0">
                  <c:v>3</c:v>
                </c:pt>
                <c:pt idx="1">
                  <c:v>1.5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핵생성 과전압</c:v>
                </c:pt>
                <c:pt idx="1">
                  <c:v>평탄 과전압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27</c:v>
                </c:pt>
                <c:pt idx="1">
                  <c:v>13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과전압(mV)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Malgun Gothic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Bare Li</c:v>
                </c:pt>
              </c:strCache>
            </c:strRef>
          </c:tx>
          <c:spPr>
            <a:ln w="28575">
              <a:solidFill>
                <a:srgbClr val="9AA4AF"/>
              </a:solidFill>
            </a:ln>
          </c:spPr>
          <c:marker>
            <c:symbol val="circle"/>
            <c:size val="7"/>
            <c:spPr>
              <a:solidFill>
                <a:srgbClr val="9AA4AF"/>
              </a:solidFill>
              <a:ln>
                <a:solidFill>
                  <a:srgbClr val="9AA4AF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88</c:v>
                </c:pt>
                <c:pt idx="2">
                  <c:v>74</c:v>
                </c:pt>
                <c:pt idx="3">
                  <c:v>62</c:v>
                </c:pt>
                <c:pt idx="4">
                  <c:v>51</c:v>
                </c:pt>
                <c:pt idx="5">
                  <c:v>41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LiF 풍부 계면층</c:v>
                </c:pt>
              </c:strCache>
            </c:strRef>
          </c:tx>
          <c:spPr>
            <a:ln w="28575"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98</c:v>
                </c:pt>
                <c:pt idx="2">
                  <c:v>95</c:v>
                </c:pt>
                <c:pt idx="3">
                  <c:v>92</c:v>
                </c:pt>
                <c:pt idx="4">
                  <c:v>89</c:v>
                </c:pt>
                <c:pt idx="5">
                  <c:v>86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sz="1300" b="0"/>
                  <a:t>사이클 수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300"/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105.0"/>
          <c:min val="30.0"/>
        </c:scaling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용량 유지율(%)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2118791784"/>
        <c:crosses val="autoZero"/>
      </c:valAx>
    </c:plotArea>
    <c:legend>
      <c:legendPos val="t"/>
      <c:layout/>
      <c:overlay val="0"/>
      <c:txPr>
        <a:bodyPr/>
        <a:lstStyle/>
        <a:p>
          <a:pPr>
            <a:defRPr sz="1400"/>
          </a:pPr>
        </a:p>
      </c:txPr>
    </c:legend>
    <c:plotVisOnly val="1"/>
    <c:dispBlanksAs val="gap"/>
    <c:showDLblsOverMax val="0"/>
  </c:chart>
  <c:txPr>
    <a:bodyPr/>
    <a:lstStyle/>
    <a:p>
      <a:pPr>
        <a:defRPr sz="1400">
          <a:solidFill>
            <a:srgbClr val="1F2329"/>
          </a:solidFill>
          <a:latin typeface="Malgun Gothic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15초: 제목, 이름, 소속만 말씀드립니다. 좌장이 이미 소개했다면 더 짧게 넘어갑니다.</a:t>
            </a:r>
          </a:p>
          <a:p>
            <a:r>
              <a:t>[팁] 학술대회 발표 제목은 논문 제목보다 쉽게 써도 되지만, 핵심 결론이나 방법의 키워드는 꼭 넣습니다.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페이지는 사용 안내로, 숨김 슬라이드로 설정되어 있습니다. 다 읽은 뒤 삭제해도 됩니다.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30초: 과정보다 결론을 먼저 말씀드립니다. 청중의 집중도가 가장 높은 때는 발표 첫머리이며, 이 점이 학위논문 심사 발표와 가장 다릅니다.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1분: "왜 중요한가 → 무엇이 문제인가 → 우리의 전략" 세 문장으로 설명합니다. 오른쪽 비교 그림은 한눈에 이해됩니다.</a:t>
            </a:r>
          </a:p>
          <a:p>
            <a:r>
              <a:t>[그림 프롬프트] 예시 그림은 아래 프롬프트로 생성했습니다. 그림 아래 링크를 누르면 자동으로 입력되며, 본인의 재료 체계로 바꿔 쓰면 됩니다.</a:t>
            </a:r>
          </a:p>
          <a:p>
            <a:r>
              <a:t>리튬 금속 음극의 문제를 비교하는 모식도를 그려 주세요. 플랫 벡터 스타일, 흰색 배경, 짙은 남색과 청록색 배색에 호박색을 약간 강조색으로 씁니다. 좌우 두 칸을 나란히 배치합니다. 왼쪽 칸에는 '기존 SEI 층'이라고 표기하고, 리튬 음극 표면의 SEI 층이 깨지고 리튬 덴드라이트가 위로 자라며 떨어져 나가 '데드 리튬'이 되는 모습을 그린 뒤 옆에 '덴드라이트 성장', 'SEI 파열', '데드 리튬'이라고 표기합니다. 오른쪽 칸에는 'LiF 풍부 인공 계면층'이라고 표기하고, 치밀하고 균일한 계면층 아래에 리튬이 고르고 치밀하게 쌓인 모습을 그린 뒤 '균일 전착'이라고 표기합니다. 두 칸 모두 맨 아래는 구리 집전체이며 '구리 집전체'라고 표기합니다. 각 라벨은 한 번씩만 쓰고 한국어로 표기하며, 그림 안에 제목은 넣지 않습니다.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45초: 분야 전체가 아니라 본인 연구와 가장 가까운 두세 가지 접근과 그 빈틈만 말씀드립니다.</a:t>
            </a:r>
          </a:p>
          <a:p>
            <a:r>
              <a:t>[팁] 문헌을 밝혀야 한다면 표에 "저자, 연도"를 넣고 전체 서지는 대비 페이지에 둡니다.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30초: 이어지는 페이지가 각각 어느 단계에 답하는지 알려 드립니다. 결과 페이지 순서도 이와 같습니다.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45초: 결과를 이해하는 데 꼭 필요한 조건만 말씀드리고, 자세한 조건은 논문이나 대비 페이지에 둡니다.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1분: 제목의 결론을 먼저 읽고, 왼쪽 그래프의 숫자를 가리킨 뒤, 오른쪽 SEM 이미지로 차이를 직접 보여 드립니다.</a:t>
            </a:r>
          </a:p>
          <a:p>
            <a:r>
              <a:t>[팁] SEM, TEM 같은 실험 이미지는 반드시 본인의 원본을 쓰고 AI로 생성하지 않습니다. 오른쪽 두 틀은 자리 표시이므로 지우고 실제 이미지를 넣습니다.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1분: 발표에서 가장 중요한 그림입니다. 두 곡선이 무엇인지 먼저 말하고, 500사이클에서의 차이에 머뭅니다.</a:t>
            </a:r>
          </a:p>
          <a:p>
            <a:r>
              <a:t>[팁] 오른쪽 세 숫자는 청중이 가장 오래 기억하는 내용이므로 그래프, 본문과 반드시 일치시킵니다.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1분: 왼쪽 기전 그림으로 앞의 두 결과가 "왜 그렇게 나타났는지"를 설명합니다.</a:t>
            </a:r>
          </a:p>
          <a:p>
            <a:r>
              <a:t>[그림 프롬프트] 예시 그림은 아래 프롬프트로 생성했습니다. 그림 아래 링크를 누르면 자동으로 입력됩니다.</a:t>
            </a:r>
          </a:p>
          <a:p>
            <a:r>
              <a:t>LiF 풍부 인공 계면층이 리튬 금속 음극을 안정화하는 기전 모식도를 그려 주세요. 플랫 벡터 스타일, 흰색 배경, 짙은 남색·청록색·호박색 배색. 화면을 위에서 아래로 세 층으로 나누어 화면 폭 대부분을 채우고, 왼쪽에는 라벨용 흰 여백을 둡니다. 맨 위는 '카보네이트 전해질'로, 리튬 이온이 흩어져 있습니다. 가운데는 'LiF 풍부 계면층'으로, 치밀한 결정립 층으로 그리고 리튬 이온이 고르게 평행한 짙은 남색 화살표로 아래로 통과합니다. 맨 아래는 '치밀한 리튬 전착층'입니다. 이 세 개의 한국어 라벨만 왼쪽 흰 여백에 각 층 높이에 맞춰 한 번씩 쓰고, 라벨이 층 그림과 겹치지 않게 합니다. 범례, 번호 매긴 요점이나 다른 글자는 넣지 말고, 그림 안에 제목도 넣지 않습니다.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30–45초: 학술대회에서는 "○○ 연구와 비교하면 어떻습니까?"라는 질문이 자주 나옵니다. 비교표를 미리 두면 설명이 훨씬 짧아집니다.</a:t>
            </a:r>
          </a:p>
          <a:p>
            <a:r>
              <a:t>[팁] 문헌과 비교할 때는 전류밀도, 면적 용량, 전해질 조건을 맞춰야 숫자를 비교할 수 있습니다.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45초: 결론을 차례로 읽고, 마지막에 발표 첫머리의 한 문장으로 돌아가 앞뒤를 맞춥니다.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15초, 빠르게 넘어갑니다. 학술대회 발표의 감사 인사는 학위논문 심사보다 훨씬 짧습니다.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이 페이지에서 질문을 받습니다. 오른쪽 아이콘을 클릭해 논문이나 연구실 홈페이지의 QR 코드를 넣습니다.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숨김 페이지로 슬라이드 쇼에는 나오지 않습니다. 질의응답 중 페이지 번호를 입력하고 Enter를 누르면 이동합니다.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학교 로고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학위논문 심사 발표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논문 제목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장 제목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아이콘을 클릭하여 그림 삽입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그림 설명: 그림이 보여 주는 내용을 한 문장으로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아이콘을 클릭하여 그림 삽입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그림 설명: 그림이 보여 주는 내용을 한 문장으로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아이콘을 클릭하여 그림 삽입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그림 설명: 그림이 보여 주는 내용을 한 문장으로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감사합니다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감사합니다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QR 코드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논문 / 연구실 홈페이지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마스터 제목 스타일 편집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마스터 텍스트 스타일 편집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ko-KR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ko/ai-drawing?prompt=conference-background&amp;utm_source=template&amp;utm_medium=pptx&amp;utm_campaign=conference-presentation-ko&amp;utm_content=background" TargetMode="Externa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ci-draw.com/ko/ai-drawing?prompt=conference-roadmap&amp;utm_source=template&amp;utm_medium=pptx&amp;utm_campaign=conference-presentation-ko&amp;utm_content=roadmap" TargetMode="Externa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ko/sci-vis?utm_source=template&amp;utm_medium=pptx&amp;utm_campaign=conference-presentation-ko&amp;utm_content=result-1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hyperlink" Target="https://sci-draw.com/ko/sci-vis?utm_source=template&amp;utm_medium=pptx&amp;utm_campaign=conference-presentation-ko&amp;utm_content=result-2" TargetMode="External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hyperlink" Target="https://sci-draw.com/ko/ai-drawing?prompt=conference-mechanism&amp;utm_source=template&amp;utm_medium=pptx&amp;utm_campaign=conference-presentation-ko&amp;utm_content=mechanism" TargetMode="External"/><Relationship Id="rId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학술대회 구두 발표 · 분과 세션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LiF 풍부 인공 계면층을 통한 카보네이트 전해질 내 리튬 금속 음극의 사이클 안정성 향상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ko-KR" altLang="en-US">
                <a:solidFill>
                  <a:srgbClr val="5F6B78"/>
                </a:solidFill>
              </a:rPr>
              <a:t>발표자</a:t>
            </a:r>
            <a:r>
              <a:rPr lang="ko-KR" altLang="en-US"/>
              <a:t>	홍길동	</a:t>
            </a:r>
            <a:r>
              <a:rPr lang="ko-KR" altLang="en-US">
                <a:solidFill>
                  <a:srgbClr val="5F6B78"/>
                </a:solidFill>
              </a:rPr>
              <a:t>소속</a:t>
            </a:r>
            <a:r>
              <a:rPr lang="ko-KR" altLang="en-US"/>
              <a:t>	○○대학교 신소재공학과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ko-KR" altLang="en-US">
                <a:solidFill>
                  <a:srgbClr val="5F6B78"/>
                </a:solidFill>
              </a:rPr>
              <a:t>학술대회</a:t>
            </a:r>
            <a:r>
              <a:rPr lang="ko-KR" altLang="en-US"/>
              <a:t>	2026 ○○학회 추계학술대회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ko-KR" altLang="en-US">
                <a:solidFill>
                  <a:srgbClr val="5F6B78"/>
                </a:solidFill>
              </a:rPr>
              <a:t>일시</a:t>
            </a:r>
            <a:r>
              <a:rPr lang="ko-KR" altLang="en-US"/>
              <a:t>	2026년 X월 X일 · 세션 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사용 안내 · 슬라이드 쇼에서는 자동으로 숨겨집니다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학술대회 발표에 이 템플릿을 쓰는 방법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2026 ○○학회 추계학술대회 · 구두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800" b="1">
                <a:solidFill>
                  <a:schemeClr val="accent1"/>
                </a:solidFill>
              </a:rPr>
              <a:t>1  시간 지키기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>
                <a:solidFill>
                  <a:schemeClr val="dk1"/>
                </a:solidFill>
              </a:rPr>
              <a:t>분과 세션 발표는 보통 질의응답 3분을 포함해 12–15분이며, 1분에 1장 정도입니다. 14장을 넘기면 대개 시간이 모자랍니다.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800" b="1">
                <a:solidFill>
                  <a:schemeClr val="accent2"/>
                </a:solidFill>
              </a:rPr>
              <a:t>2  한 장에 결론 하나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>
                <a:solidFill>
                  <a:schemeClr val="dk1"/>
                </a:solidFill>
              </a:rPr>
              <a:t>결과 페이지 제목은 결론 한 문장으로 쓰고, 본문에는 그 문장을 뒷받침하는 그림 하나와 숫자 두세 개만 둡니다.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800" b="1">
                <a:solidFill>
                  <a:schemeClr val="accent3"/>
                </a:solidFill>
              </a:rPr>
              <a:t>3  그림과 차트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>
                <a:solidFill>
                  <a:schemeClr val="dk1"/>
                </a:solidFill>
              </a:rPr>
              <a:t>그림 틀 아이콘을 클릭해 그림을 넣습니다. 모식도 아래 링크를 누르면 SciDraw AI가 프롬프트가 입력된 상태로 열립니다. 차트는 오른쪽 클릭 → "데이터 편집".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800" b="1">
                <a:solidFill>
                  <a:schemeClr val="accent6"/>
                </a:solidFill>
              </a:rPr>
              <a:t>4  연락처로 마무리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>
                <a:solidFill>
                  <a:schemeClr val="dk1"/>
                </a:solidFill>
              </a:rPr>
              <a:t>마지막 페이지에 이메일과 논문 QR 코드를 넣어 발표 후 교류를 돕습니다. 대비 페이지는 숨겨져 있으며 질문을 받으면 번호로 불러옵니다.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OVERVIEW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발표 개요와 핵심 결론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2026 ○○학회 추계학술대회 · 구두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83080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22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1783080"/>
            <a:ext cx="4572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100" b="1"/>
              <a:t>연구 배경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2203704"/>
            <a:ext cx="457200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500">
                <a:solidFill>
                  <a:srgbClr val="5F6B78"/>
                </a:solidFill>
              </a:rPr>
              <a:t>리튬 금속 음극의 가능성과 한계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2807208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548640" y="2807208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22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2807208"/>
            <a:ext cx="4572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100" b="1"/>
              <a:t>연구 전략 및 방법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3227832"/>
            <a:ext cx="457200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500">
                <a:solidFill>
                  <a:srgbClr val="5F6B78"/>
                </a:solidFill>
              </a:rPr>
              <a:t>LiF 풍부 계면층 형성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31336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548640" y="3831336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22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3831336"/>
            <a:ext cx="4572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100" b="1"/>
              <a:t>주요 결과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4251960"/>
            <a:ext cx="457200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500">
                <a:solidFill>
                  <a:srgbClr val="5F6B78"/>
                </a:solidFill>
              </a:rPr>
              <a:t>전착 거동 · 사이클 성능 · 작동 기전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855464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548640" y="4855464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22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54480" y="4855464"/>
            <a:ext cx="4572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100" b="1"/>
              <a:t>결론 및 전망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5276088"/>
            <a:ext cx="457200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500">
                <a:solidFill>
                  <a:srgbClr val="5F6B78"/>
                </a:solidFill>
              </a:rPr>
              <a:t>적용 범위와 다음 단계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400800" y="1783080"/>
            <a:ext cx="5239512" cy="3931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6766560" y="2057400"/>
            <a:ext cx="457200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ko-KR" altLang="en-US" sz="2200" b="1">
                <a:solidFill>
                  <a:srgbClr val="F2C66D"/>
                </a:solidFill>
              </a:rPr>
              <a:t>핵심 결론</a:t>
            </a:r>
          </a:p>
          <a:p>
            <a:pPr eaLnBrk="1" hangingPunct="1">
              <a:lnSpc>
                <a:spcPct val="145000"/>
              </a:lnSpc>
              <a:spcBef>
                <a:spcPts val="1400"/>
              </a:spcBef>
            </a:pPr>
            <a:r>
              <a:rPr lang="ko-KR" altLang="en-US" sz="2200">
                <a:solidFill>
                  <a:srgbClr val="FFFFFF"/>
                </a:solidFill>
              </a:rPr>
              <a:t>리튬 표면에 LiF 풍부 계면층을 미리 형성하면 카보네이트 전해질에서 사이클 수명이 약 2배 늘어납니다.</a:t>
            </a:r>
          </a:p>
          <a:p>
            <a:pPr eaLnBrk="1" hangingPunct="1">
              <a:lnSpc>
                <a:spcPct val="145000"/>
              </a:lnSpc>
              <a:spcBef>
                <a:spcPts val="2200"/>
              </a:spcBef>
            </a:pPr>
            <a:r>
              <a:rPr lang="ko-KR" altLang="en-US" sz="1400">
                <a:solidFill>
                  <a:srgbClr val="C9D6E8"/>
                </a:solidFill>
              </a:rPr>
              <a:t>청중은 한 문장만 기억합니다. 그 문장을 처음에 말하세요.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01 연구 배경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리튬 금속 음극: 용량은 최고, 수명은 덴드라이트가 좌우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ko-KR" altLang="en-US" sz="1700" b="1">
                <a:solidFill>
                  <a:schemeClr val="accent1"/>
                </a:solidFill>
              </a:rPr>
              <a:t>왜 리튬 금속인가</a:t>
            </a:r>
          </a:p>
          <a:p>
            <a:pPr eaLnBrk="1" hangingPunct="1">
              <a:spcBef>
                <a:spcPts val="200"/>
              </a:spcBef>
            </a:pPr>
            <a:r>
              <a:rPr lang="ko-KR" altLang="en-US" sz="1700"/>
              <a:t>이론 비용량 3860 mAh/g으로 흑연 음극의 약 10배이며, 고에너지밀도 전지의 핵심입니다.</a:t>
            </a:r>
          </a:p>
          <a:p>
            <a:pPr eaLnBrk="1" hangingPunct="1">
              <a:spcBef>
                <a:spcPts val="1400"/>
              </a:spcBef>
            </a:pPr>
            <a:r>
              <a:rPr lang="ko-KR" altLang="en-US" sz="1700" b="1">
                <a:solidFill>
                  <a:schemeClr val="accent5"/>
                </a:solidFill>
              </a:rPr>
              <a:t>무엇이 문제인가</a:t>
            </a:r>
          </a:p>
          <a:p>
            <a:pPr eaLnBrk="1" hangingPunct="1">
              <a:spcBef>
                <a:spcPts val="200"/>
              </a:spcBef>
            </a:pPr>
            <a:r>
              <a:rPr lang="ko-KR" altLang="en-US" sz="1700"/>
              <a:t>불균일한 SEI가 반복해서 깨지며 덴드라이트와 "데드 리튬"이 생기고 쿨롱 효율이 빠르게 떨어집니다.</a:t>
            </a:r>
          </a:p>
          <a:p>
            <a:pPr eaLnBrk="1" hangingPunct="1">
              <a:spcBef>
                <a:spcPts val="1400"/>
              </a:spcBef>
            </a:pPr>
            <a:r>
              <a:rPr lang="ko-KR" altLang="en-US" sz="1700" b="1">
                <a:solidFill>
                  <a:schemeClr val="accent2"/>
                </a:solidFill>
              </a:rPr>
              <a:t>본 연구의 전략</a:t>
            </a:r>
          </a:p>
          <a:p>
            <a:pPr eaLnBrk="1" hangingPunct="1">
              <a:spcBef>
                <a:spcPts val="200"/>
              </a:spcBef>
            </a:pPr>
            <a:r>
              <a:rPr lang="ko-KR" altLang="en-US" sz="1700"/>
              <a:t>치밀하고 균일한 LiF 풍부 인공 계면층으로 불안정한 자연 SEI를 대체합니다.</a:t>
            </a:r>
          </a:p>
        </p:txBody>
      </p:sp>
      <p:pic>
        <p:nvPicPr>
          <p:cNvPr id="5" name="Picture Placeholder 4" descr="background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5318615" y="1691640"/>
            <a:ext cx="6078002" cy="3977639"/>
          </a:xfrm>
        </p:spPr>
      </p:pic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그림 1. 기존 SEI와 LiF 풍부 인공 계면층에서의 리튬 전착 비교(모식도)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2026 ○○학회 추계학술대회 · 구두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 b="1">
                <a:solidFill>
                  <a:schemeClr val="accent2"/>
                </a:solidFill>
              </a:rPr>
              <a:t>✦ </a:t>
            </a:r>
            <a:r>
              <a:rPr lang="ko-KR" altLang="en-US" sz="1200">
                <a:solidFill>
                  <a:srgbClr val="5F6B78"/>
                </a:solidFill>
              </a:rPr>
              <a:t>같은 스타일의 비교 모식도는 SciDraw AI로 만들 수 있습니다. 프롬프트 입력됨.</a:t>
            </a:r>
            <a:r>
              <a:rPr lang="ko-KR" altLang="en-US" sz="1200" b="1">
                <a:solidFill>
                  <a:schemeClr val="accent1"/>
                </a:solidFill>
                <a:hlinkClick r:id="rId3"/>
              </a:rPr>
              <a:t>  SciDraw AI 열기 →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01 연구 배경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기존 전략의 한계: 카보네이트 전해질용 간단한 계면 기술 부재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2026 ○○학회 추계학술대회 · 구두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622316"/>
                <a:gridCol w="4236049"/>
                <a:gridCol w="4236049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전략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장점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한계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전해질 첨가제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적용이 간단하고 대량화가 쉬움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첨가제가 계속 소모되어 장기 사이클에서 효과 상실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PVD·CVD 인공 SEI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치밀하고 제어 가능한 계면층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장비가 비싸고 대면적 제조가 어려움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3차원 집전체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국부 전류밀도 감소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비활성 질량이 늘어 에너지밀도 저하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 b="1">
                <a:solidFill>
                  <a:srgbClr val="A86F10"/>
                </a:solidFill>
              </a:rPr>
              <a:t>본 연구의 차별점  </a:t>
            </a:r>
            <a:r>
              <a:rPr lang="ko-KR" altLang="en-US" sz="1800"/>
              <a:t>상온 용액 침지법으로 리튬 표면에 LiF 풍부 계면층을 직접 형성합니다. 공정이 간단하고 상용 카보네이트 전해질과 호환됩니다.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02 연구 전략 및 방법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연구 흐름: 형성 → 관찰 → 검증 → 해석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2026 ○○학회 추계학술대회 · 구두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920240"/>
            <a:ext cx="2377440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2194560"/>
            <a:ext cx="1828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600" b="1">
                <a:solidFill>
                  <a:schemeClr val="accent1"/>
                </a:solidFill>
              </a:rPr>
              <a:t>형성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880360"/>
            <a:ext cx="1828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000" b="1"/>
              <a:t>용액 침지법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59" y="3474720"/>
            <a:ext cx="192024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1700"/>
              <a:t>리튬 금속을 불소계 전구체 용액에 담가 LiF 풍부층을 직접 형성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2999232" y="3474720"/>
            <a:ext cx="310896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338328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Rectangle 28"/>
          <p:cNvSpPr/>
          <p:nvPr/>
        </p:nvSpPr>
        <p:spPr>
          <a:xfrm>
            <a:off x="3383280" y="1920240"/>
            <a:ext cx="2377440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3657600" y="2194560"/>
            <a:ext cx="1828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600" b="1">
                <a:solidFill>
                  <a:schemeClr val="accent2"/>
                </a:solidFill>
              </a:rPr>
              <a:t>관찰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57600" y="2880360"/>
            <a:ext cx="1828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000" b="1"/>
              <a:t>전착 거동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57600" y="3474720"/>
            <a:ext cx="192024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1700"/>
              <a:t>핵생성 과전압, 전착 형태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5833872" y="3474720"/>
            <a:ext cx="310896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4" name="Rectangle 33"/>
          <p:cNvSpPr/>
          <p:nvPr/>
        </p:nvSpPr>
        <p:spPr>
          <a:xfrm>
            <a:off x="621792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17920" y="1920240"/>
            <a:ext cx="2377440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492240" y="2194560"/>
            <a:ext cx="1828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600" b="1">
                <a:solidFill>
                  <a:schemeClr val="accent3"/>
                </a:solidFill>
              </a:rPr>
              <a:t>검증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92240" y="2880360"/>
            <a:ext cx="1828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000" b="1"/>
              <a:t>사이클 성능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92240" y="3474720"/>
            <a:ext cx="192024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1700"/>
              <a:t>대칭 셀과 풀셀 장기 사이클</a:t>
            </a:r>
          </a:p>
        </p:txBody>
      </p:sp>
      <p:sp>
        <p:nvSpPr>
          <p:cNvPr id="39" name="Right Arrow 38"/>
          <p:cNvSpPr/>
          <p:nvPr/>
        </p:nvSpPr>
        <p:spPr>
          <a:xfrm>
            <a:off x="8668512" y="3474720"/>
            <a:ext cx="310896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40" name="Rectangle 39"/>
          <p:cNvSpPr/>
          <p:nvPr/>
        </p:nvSpPr>
        <p:spPr>
          <a:xfrm>
            <a:off x="905256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Rectangle 40"/>
          <p:cNvSpPr/>
          <p:nvPr/>
        </p:nvSpPr>
        <p:spPr>
          <a:xfrm>
            <a:off x="9052560" y="1920240"/>
            <a:ext cx="2377440" cy="64008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2" name="TextBox 41"/>
          <p:cNvSpPr txBox="1"/>
          <p:nvPr/>
        </p:nvSpPr>
        <p:spPr>
          <a:xfrm>
            <a:off x="9326880" y="2194560"/>
            <a:ext cx="1828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600" b="1">
                <a:solidFill>
                  <a:schemeClr val="accent6"/>
                </a:solidFill>
              </a:rPr>
              <a:t>해석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326880" y="2880360"/>
            <a:ext cx="1828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000" b="1"/>
              <a:t>작동 기전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326880" y="3474720"/>
            <a:ext cx="192024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1700"/>
              <a:t>XPS 깊이 분석, 이온 전도도 측정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8640" y="5852160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 b="1">
                <a:solidFill>
                  <a:schemeClr val="accent2"/>
                </a:solidFill>
              </a:rPr>
              <a:t>✦ </a:t>
            </a:r>
            <a:r>
              <a:rPr lang="ko-KR" altLang="en-US" sz="1200">
                <a:solidFill>
                  <a:srgbClr val="5F6B78"/>
                </a:solidFill>
              </a:rPr>
              <a:t>이 페이지는 편집 가능한 도형이라 글자만 고치면 됩니다. 그림으로 된 연구 흐름도가 필요하면 프롬프트가 입력되어 있습니다.</a:t>
            </a:r>
            <a:r>
              <a:rPr lang="ko-KR" altLang="en-US" sz="1200" b="1">
                <a:solidFill>
                  <a:schemeClr val="accent1"/>
                </a:solidFill>
                <a:hlinkClick r:id="rId2"/>
              </a:rPr>
              <a:t>  SciDraw AI 열기 →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02 연구 전략 및 방법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실험 방법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ko-KR" altLang="en-US" sz="2000" b="1">
                <a:solidFill>
                  <a:schemeClr val="accent1"/>
                </a:solidFill>
              </a:rPr>
              <a:t>계면층 형성</a:t>
            </a:r>
          </a:p>
          <a:p>
            <a:pPr eaLnBrk="1" hangingPunct="1" lvl="1">
              <a:spcBef>
                <a:spcPts val="1000"/>
              </a:spcBef>
            </a:pPr>
            <a:r>
              <a:rPr lang="ko-KR" altLang="en-US" sz="1700"/>
              <a:t>불소계 전구체 용액에 리튬 침지(예시 조건: 25 ℃, 10분)</a:t>
            </a:r>
          </a:p>
          <a:p>
            <a:pPr eaLnBrk="1" hangingPunct="1" lvl="1">
              <a:spcBef>
                <a:spcPts val="1000"/>
              </a:spcBef>
            </a:pPr>
            <a:r>
              <a:rPr lang="ko-KR" altLang="en-US" sz="1700"/>
              <a:t>침지 후 용매로 세척·건조</a:t>
            </a:r>
          </a:p>
          <a:p>
            <a:pPr eaLnBrk="1" hangingPunct="1" lvl="1">
              <a:spcBef>
                <a:spcPts val="1000"/>
              </a:spcBef>
            </a:pPr>
            <a:r>
              <a:rPr lang="ko-KR" altLang="en-US" sz="1700"/>
              <a:t>글러브박스 작업(H₂O·O₂ &lt; 0.1 ppm)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ko-KR" altLang="en-US" sz="2000" b="1">
                <a:solidFill>
                  <a:schemeClr val="accent2"/>
                </a:solidFill>
              </a:rPr>
              <a:t>분석 방법</a:t>
            </a:r>
          </a:p>
          <a:p>
            <a:pPr eaLnBrk="1" hangingPunct="1" lvl="1">
              <a:spcBef>
                <a:spcPts val="1000"/>
              </a:spcBef>
            </a:pPr>
            <a:r>
              <a:rPr lang="ko-KR" altLang="en-US" sz="1700"/>
              <a:t>SEM: 전착 형태와 계면층 두께</a:t>
            </a:r>
          </a:p>
          <a:p>
            <a:pPr eaLnBrk="1" hangingPunct="1" lvl="1">
              <a:spcBef>
                <a:spcPts val="1000"/>
              </a:spcBef>
            </a:pPr>
            <a:r>
              <a:rPr lang="ko-KR" altLang="en-US" sz="1700"/>
              <a:t>XPS 깊이 분석: 계면층 조성</a:t>
            </a:r>
          </a:p>
          <a:p>
            <a:pPr eaLnBrk="1" hangingPunct="1" lvl="1">
              <a:spcBef>
                <a:spcPts val="1000"/>
              </a:spcBef>
            </a:pPr>
            <a:r>
              <a:rPr lang="ko-KR" altLang="en-US" sz="1700"/>
              <a:t>EIS: 계면 이온 전도도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ko-KR" altLang="en-US" sz="2000" b="1">
                <a:solidFill>
                  <a:srgbClr val="A86F10"/>
                </a:solidFill>
              </a:rPr>
              <a:t>전기화학 평가</a:t>
            </a:r>
          </a:p>
          <a:p>
            <a:pPr eaLnBrk="1" hangingPunct="1" lvl="1">
              <a:spcBef>
                <a:spcPts val="1000"/>
              </a:spcBef>
            </a:pPr>
            <a:r>
              <a:rPr lang="ko-KR" altLang="en-US" sz="1700"/>
              <a:t>Li||Cu 셀: 핵생성 과전압, 쿨롱 효율</a:t>
            </a:r>
          </a:p>
          <a:p>
            <a:pPr eaLnBrk="1" hangingPunct="1" lvl="1">
              <a:spcBef>
                <a:spcPts val="1000"/>
              </a:spcBef>
            </a:pPr>
            <a:r>
              <a:rPr lang="ko-KR" altLang="en-US" sz="1700"/>
              <a:t>Li||Li 대칭 셀: 1 mA/cm², 1 mAh/cm²</a:t>
            </a:r>
          </a:p>
          <a:p>
            <a:pPr eaLnBrk="1" hangingPunct="1" lvl="1">
              <a:spcBef>
                <a:spcPts val="1000"/>
              </a:spcBef>
            </a:pPr>
            <a:r>
              <a:rPr lang="ko-KR" altLang="en-US" sz="1700"/>
              <a:t>Li||LFP 풀셀: 1C 장기 사이클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2026 ○○학회 추계학술대회 · 구두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03 주요 결과 · 전착 거동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계면층이 핵생성 과전압을 약 40% 낮추고 전착을 균일하게 함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2026 ○○학회 추계학술대회 · 구두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03504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0350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>
                <a:solidFill>
                  <a:srgbClr val="5F6B78"/>
                </a:solidFill>
              </a:rPr>
              <a:t>그림 2. 0.5 mA/cm²에서 Li||Cu 셀의 과전압(예시 데이터, 평균 ± 표준편차, n = 3)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035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 b="1">
                <a:solidFill>
                  <a:schemeClr val="accent2"/>
                </a:solidFill>
              </a:rPr>
              <a:t>✦ </a:t>
            </a:r>
            <a:r>
              <a:rPr lang="ko-KR" altLang="en-US" sz="1200">
                <a:solidFill>
                  <a:srgbClr val="5F6B78"/>
                </a:solidFill>
              </a:rPr>
              <a:t>"데이터 편집"으로 수치를 바꾸거나 SciVis에서 다시 그립니다.</a:t>
            </a:r>
            <a:r>
              <a:rPr lang="ko-KR" altLang="en-US" sz="1200" b="1">
                <a:solidFill>
                  <a:schemeClr val="accent1"/>
                </a:solidFill>
                <a:hlinkClick r:id="rId3"/>
              </a:rPr>
              <a:t>  SciVis에서 열기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903720" y="1737360"/>
            <a:ext cx="4736592" cy="3977639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178040" y="1920240"/>
            <a:ext cx="4206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800" b="1">
                <a:solidFill>
                  <a:schemeClr val="accent1"/>
                </a:solidFill>
              </a:rPr>
              <a:t>전착 형태(SEM)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178040" y="2423160"/>
            <a:ext cx="19659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9400032" y="2423160"/>
            <a:ext cx="19659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7178040" y="2423160"/>
            <a:ext cx="1965960" cy="2103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300">
                <a:solidFill>
                  <a:srgbClr val="5F6B78"/>
                </a:solidFill>
              </a:rPr>
              <a:t>SEM 이미지 삽입
Bare Cu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00032" y="2423160"/>
            <a:ext cx="1965960" cy="2103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300">
                <a:solidFill>
                  <a:srgbClr val="5F6B78"/>
                </a:solidFill>
              </a:rPr>
              <a:t>SEM 이미지 삽입
LiF 풍부 계면층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78040" y="4663440"/>
            <a:ext cx="420624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ko-KR" altLang="en-US" sz="1600"/>
              <a:t>계면층 위에서는 리튬이 치밀한 덩어리 형태로 쌓이고, Bare Cu에서는 덴드라이트가 뚜렷합니다.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03 주요 결과 · 사이클 성능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풀셀 500사이클 후 용량 유지율 41% → 86%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2026 ○○학회 추계학술대회 · 구두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731520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73152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>
                <a:solidFill>
                  <a:srgbClr val="5F6B78"/>
                </a:solidFill>
              </a:rPr>
              <a:t>그림 3. Li||LFP 풀셀의 1C 사이클 성능(예시 데이터)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73152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 b="1">
                <a:solidFill>
                  <a:schemeClr val="accent2"/>
                </a:solidFill>
              </a:rPr>
              <a:t>✦ </a:t>
            </a:r>
            <a:r>
              <a:rPr lang="ko-KR" altLang="en-US" sz="1200">
                <a:solidFill>
                  <a:srgbClr val="5F6B78"/>
                </a:solidFill>
              </a:rPr>
              <a:t>차트는 오른쪽 클릭 → "데이터 편집". 사이클 데이터를 SciVis에 올려 그릴 수도 있습니다.</a:t>
            </a:r>
            <a:r>
              <a:rPr lang="ko-KR" altLang="en-US" sz="1200" b="1">
                <a:solidFill>
                  <a:schemeClr val="accent1"/>
                </a:solidFill>
                <a:hlinkClick r:id="rId3"/>
              </a:rPr>
              <a:t>  SciVis에서 열기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29600" y="1737360"/>
            <a:ext cx="3410712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8503920" y="182880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3000" b="1">
                <a:solidFill>
                  <a:schemeClr val="accent1"/>
                </a:solidFill>
              </a:rPr>
              <a:t>86%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03920" y="2450591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500">
                <a:solidFill>
                  <a:srgbClr val="5F6B78"/>
                </a:solidFill>
              </a:rPr>
              <a:t>500사이클 용량 유지율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229600" y="3108960"/>
            <a:ext cx="3410712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503920" y="320040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3000" b="1">
                <a:solidFill>
                  <a:schemeClr val="accent2"/>
                </a:solidFill>
              </a:rPr>
              <a:t>99.3%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03920" y="3822191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500">
                <a:solidFill>
                  <a:srgbClr val="5F6B78"/>
                </a:solidFill>
              </a:rPr>
              <a:t>평균 쿨롱 효율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229600" y="4480560"/>
            <a:ext cx="3410712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503920" y="457200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3000" b="1">
                <a:solidFill>
                  <a:srgbClr val="A86F10"/>
                </a:solidFill>
              </a:rPr>
              <a:t>약 2배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03920" y="5193792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500">
                <a:solidFill>
                  <a:srgbClr val="5F6B78"/>
                </a:solidFill>
              </a:rPr>
              <a:t>사이클 수명 향상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03 주요 결과 · 작동 기전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LiF 풍부 계면층이 리튬 이온 흐름을 균일화하고 전해질 분해를 억제</a:t>
            </a:r>
          </a:p>
        </p:txBody>
      </p:sp>
      <p:pic>
        <p:nvPicPr>
          <p:cNvPr id="4" name="Picture Placeholder 3" descr="mechanism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701484" y="1691640"/>
            <a:ext cx="6095111" cy="3977640"/>
          </a:xfrm>
        </p:spPr>
      </p:pic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그림 4. LiF 풍부 계면층의 리튬 금속 음극 안정화 기전(모식도)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ko-KR" altLang="en-US" sz="1700" b="1">
                <a:solidFill>
                  <a:schemeClr val="accent1"/>
                </a:solidFill>
              </a:rPr>
              <a:t>조성</a:t>
            </a:r>
          </a:p>
          <a:p>
            <a:pPr eaLnBrk="1" hangingPunct="1"/>
            <a:r>
              <a:rPr lang="ko-KR" altLang="en-US" sz="1700"/>
              <a:t>XPS 깊이 분석 결과 계면층은 LiF가 주성분이며 두께는 약 50 nm입니다.</a:t>
            </a:r>
          </a:p>
          <a:p>
            <a:pPr eaLnBrk="1" hangingPunct="1">
              <a:spcBef>
                <a:spcPts val="1600"/>
              </a:spcBef>
            </a:pPr>
            <a:r>
              <a:rPr lang="ko-KR" altLang="en-US" sz="1700" b="1">
                <a:solidFill>
                  <a:schemeClr val="accent1"/>
                </a:solidFill>
              </a:rPr>
              <a:t>이온 전달</a:t>
            </a:r>
          </a:p>
          <a:p>
            <a:pPr eaLnBrk="1" hangingPunct="1"/>
            <a:r>
              <a:rPr lang="ko-KR" altLang="en-US" sz="1700"/>
              <a:t>계면 이온 전도도가 높아져 리튬 이온 흐름이 균일해집니다.</a:t>
            </a:r>
          </a:p>
          <a:p>
            <a:pPr eaLnBrk="1" hangingPunct="1">
              <a:spcBef>
                <a:spcPts val="1600"/>
              </a:spcBef>
            </a:pPr>
            <a:r>
              <a:rPr lang="ko-KR" altLang="en-US" sz="1700" b="1">
                <a:solidFill>
                  <a:schemeClr val="accent2"/>
                </a:solidFill>
              </a:rPr>
              <a:t>안정성</a:t>
            </a:r>
          </a:p>
          <a:p>
            <a:pPr eaLnBrk="1" hangingPunct="1"/>
            <a:r>
              <a:rPr lang="ko-KR" altLang="en-US" sz="1700"/>
              <a:t>전해질의 지속적 분해를 억제해 사이클 후 저항 증가가 느립니다.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2026 ○○학회 추계학술대회 · 구두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6071616"/>
            <a:ext cx="6400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 b="1">
                <a:solidFill>
                  <a:schemeClr val="accent2"/>
                </a:solidFill>
              </a:rPr>
              <a:t>✦ </a:t>
            </a:r>
            <a:r>
              <a:rPr lang="ko-KR" altLang="en-US" sz="1200">
                <a:solidFill>
                  <a:srgbClr val="5F6B78"/>
                </a:solidFill>
              </a:rPr>
              <a:t>같은 스타일의 기전 그림은 SciDraw AI로 만들 수 있습니다. 프롬프트 입력됨.</a:t>
            </a:r>
            <a:r>
              <a:rPr lang="ko-KR" altLang="en-US" sz="1200" b="1">
                <a:solidFill>
                  <a:schemeClr val="accent1"/>
                </a:solidFill>
                <a:hlinkClick r:id="rId3"/>
              </a:rPr>
              <a:t>  SciDraw AI 열기 →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04 결론 및 전망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기존 전략과 비교: 공정이 간단하고 상용 전해질과 호환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2026 ○○학회 추계학술대회 · 구두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227466"/>
                <a:gridCol w="2622316"/>
                <a:gridCol w="2622316"/>
                <a:gridCol w="2622316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전략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공정 난이도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카보네이트 전해질 호환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대량화 가능성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전해질 첨가제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낮음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부분 호환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높음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PVD·CVD 인공 SEI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높음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호환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낮음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본 연구: 용액 침지법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낮음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호환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비교적 높음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 b="1">
                <a:solidFill>
                  <a:srgbClr val="5F6B78"/>
                </a:solidFill>
              </a:rPr>
              <a:t>참고  </a:t>
            </a:r>
            <a:r>
              <a:rPr lang="ko-KR" altLang="en-US" sz="1800"/>
              <a:t>정성 비교는 레이아웃 예시입니다. 실제 발표에서는 문헌과 같은 조건의 정량 지표로 바꾸고 출처를 밝힙니다.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04 결론 및 전망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결론 및 전망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2026 ○○학회 추계학술대회 · 구두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6434760" cy="3154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6434760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5886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000" b="1">
                <a:solidFill>
                  <a:schemeClr val="accent1"/>
                </a:solidFill>
              </a:rPr>
              <a:t>결론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5886120" cy="2240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>
                <a:solidFill>
                  <a:schemeClr val="dk1"/>
                </a:solidFill>
              </a:rPr>
              <a:t>1. 용액 침지법으로 LiF 풍부 계면층을 직접 형성했다.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ko-KR" altLang="en-US" sz="1800">
                <a:solidFill>
                  <a:schemeClr val="dk1"/>
                </a:solidFill>
              </a:rPr>
              <a:t>2. 핵생성 과전압이 약 40% 낮아지고 전착이 치밀해졌다.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ko-KR" altLang="en-US" sz="1800">
                <a:solidFill>
                  <a:schemeClr val="dk1"/>
                </a:solidFill>
              </a:rPr>
              <a:t>3. 풀셀 500사이클 용량 유지율이 41%에서 86%로 늘었다.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303440" y="1737360"/>
            <a:ext cx="4339614" cy="3154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7303440" y="1737360"/>
            <a:ext cx="4339614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7577760" y="1965960"/>
            <a:ext cx="379097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000" b="1">
                <a:solidFill>
                  <a:schemeClr val="accent4"/>
                </a:solidFill>
              </a:rPr>
              <a:t>한계와 다음 단계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77760" y="2514600"/>
            <a:ext cx="3790974" cy="2240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700">
                <a:solidFill>
                  <a:schemeClr val="dk1"/>
                </a:solidFill>
              </a:rPr>
              <a:t>고면적 용량(&gt; 3 mAh/cm²)에서의 안정성은 추가 검증이 필요하다.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ko-KR" altLang="en-US" sz="1700">
                <a:solidFill>
                  <a:schemeClr val="dk1"/>
                </a:solidFill>
              </a:rPr>
              <a:t>고온에서 계면층의 변화는 아직 불분명하다.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ko-KR" altLang="en-US" sz="1700" b="1">
                <a:solidFill>
                  <a:schemeClr val="dk1"/>
                </a:solidFill>
              </a:rPr>
              <a:t>다음 단계: </a:t>
            </a:r>
            <a:r>
              <a:rPr lang="ko-KR" altLang="en-US" sz="1700">
                <a:solidFill>
                  <a:schemeClr val="dk1"/>
                </a:solidFill>
              </a:rPr>
              <a:t>파우치 셀 검증과 in situ 분석.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5120640"/>
            <a:ext cx="11094415" cy="914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960120" y="5120640"/>
            <a:ext cx="10271455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900" b="1">
                <a:solidFill>
                  <a:srgbClr val="F2C66D"/>
                </a:solidFill>
              </a:rPr>
              <a:t>핵심 결론  </a:t>
            </a:r>
            <a:r>
              <a:rPr lang="ko-KR" altLang="en-US" sz="1900">
                <a:solidFill>
                  <a:srgbClr val="FFFFFF"/>
                </a:solidFill>
              </a:rPr>
              <a:t>LiF 풍부 계면층은 카보네이트 전해질에서 리튬 금속 음극의 사이클 수명을 약 2배 늘립니다.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ACKNOWLEDGEMENT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감사의 말씀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2026 ○○학회 추계학술대회 · 구두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900" b="1">
                <a:solidFill>
                  <a:schemeClr val="accent1"/>
                </a:solidFill>
              </a:rPr>
              <a:t>지도교수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700">
                <a:solidFill>
                  <a:schemeClr val="dk1"/>
                </a:solidFill>
              </a:rPr>
              <a:t>김○○ 교수님의 지도와 지원에 감사드립니다.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900" b="1">
                <a:solidFill>
                  <a:schemeClr val="accent2"/>
                </a:solidFill>
              </a:rPr>
              <a:t>공동연구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700">
                <a:solidFill>
                  <a:schemeClr val="dk1"/>
                </a:solidFill>
              </a:rPr>
              <a:t>○○대학교 ○○○ 교수 연구실의 XPS 분석 협력에 감사드립니다.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900" b="1">
                <a:solidFill>
                  <a:schemeClr val="accent3"/>
                </a:solidFill>
              </a:rPr>
              <a:t>분석 지원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700">
                <a:solidFill>
                  <a:schemeClr val="dk1"/>
                </a:solidFill>
              </a:rPr>
              <a:t>○○대학교 공동기기원의 분석 지원에 감사드립니다.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900" b="1">
                <a:solidFill>
                  <a:schemeClr val="accent4"/>
                </a:solidFill>
              </a:rPr>
              <a:t>연구비 지원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700">
                <a:solidFill>
                  <a:schemeClr val="dk1"/>
                </a:solidFill>
              </a:rPr>
              <a:t>한국연구재단(과제번호 RS-2025-XXXXXXXX) 등의 지원을 받았습니다.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감사합니다. 질문 환영합니다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ko-KR" altLang="en-US">
                <a:solidFill>
                  <a:srgbClr val="C9D6E8"/>
                </a:solidFill>
              </a:rPr>
              <a:t>발표자  </a:t>
            </a:r>
            <a:r>
              <a:rPr lang="ko-KR" altLang="en-US">
                <a:solidFill>
                  <a:srgbClr val="FFFFFF"/>
                </a:solidFill>
              </a:rPr>
              <a:t>홍길동 · ○○대학교</a:t>
            </a:r>
          </a:p>
          <a:p>
            <a:pPr eaLnBrk="1" hangingPunct="1"/>
            <a:r>
              <a:rPr lang="ko-KR" altLang="en-US">
                <a:solidFill>
                  <a:srgbClr val="C9D6E8"/>
                </a:solidFill>
              </a:rPr>
              <a:t>이메일  </a:t>
            </a:r>
            <a:r>
              <a:rPr lang="ko-KR" altLang="en-US">
                <a:solidFill>
                  <a:srgbClr val="FFFFFF"/>
                </a:solidFill>
              </a:rPr>
              <a:t>name@university.ac.kr</a:t>
            </a:r>
          </a:p>
          <a:p>
            <a:pPr eaLnBrk="1" hangingPunct="1"/>
            <a:r>
              <a:rPr lang="ko-KR" altLang="en-US">
                <a:solidFill>
                  <a:srgbClr val="C9D6E8"/>
                </a:solidFill>
              </a:rPr>
              <a:t>논문  </a:t>
            </a:r>
            <a:r>
              <a:rPr lang="ko-KR" altLang="en-US">
                <a:solidFill>
                  <a:srgbClr val="FFFFFF"/>
                </a:solidFill>
              </a:rPr>
              <a:t>학술지명, 2026 (QR 코드로 보기)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idx="10"/>
          </p:nvPr>
        </p:nvSpPr>
        <p:spPr/>
      </p:sp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논문 / 연구실 홈페이지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대비 페이지 · 슬라이드 쇼에서 숨겨지며 질문을 받으면 번호로 불러옵니다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예상 질문과 답변 요지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2026 ○○학회 추계학술대회 · 구두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39242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32616"/>
                <a:gridCol w="5345490"/>
                <a:gridCol w="1916308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예상 질문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답변 요지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근거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계면층 두께는 어떻게 조절합니까?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침지 시간으로 조절합니다. 10분에 약 50 nm이며, 더 길어지면 저항이 크게 늘어납니다.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보충 그림 S2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고면적 용량에서도 효과가 있습니까?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3 mAh/cm² 이하에서는 안정적이며, 그 이상은 다음 과제입니다.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12쪽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FEC 첨가제와 비교하면 어떻습니까?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계면층은 FEC와 함께 쓸 수 있으며 두 효과는 상호 보완적입니다.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보충 그림 S5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Malgun Gothic"/>
        <a:cs typeface=""/>
        <a:font script="Hang" typeface="Malgun Gothic"/>
      </a:majorFont>
      <a:minorFont>
        <a:latin typeface="Arial"/>
        <a:ea typeface="Malgun Gothic"/>
        <a:cs typeface=""/>
        <a:font script="Hang" typeface="Malgun Goth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학술대회 발표 PPT 템플릿 · SciDraw AI</dc:title>
  <dc:subject>학술대회 구두 발표 템플릿(예시판)</dc:subject>
  <dc:creator>SciDraw AI</dc:creator>
  <cp:keywords>SciDraw AI; 학술대회; 구두 발표; 학회 발표; PPT 템플릿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