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対照群</c:v>
                </c:pt>
              </c:strCache>
            </c:strRef>
          </c:tx>
          <c:spPr>
            <a:solidFill>
              <a:srgbClr val="9AA4AF"/>
            </a:solidFill>
            <a:ln>
              <a:noFill/>
            </a:ln>
          </c:spPr>
          <c:errBars>
            <c:errBarType val="both"/>
            <c:errValType val="cust"/>
            <c:noEndCap val="0"/>
            <c:plus>
              <c:numLit>
                <c:formatCode>General</c:formatCode>
                <c:ptCount val="3"/>
                <c:pt idx="0">
                  <c:v>1.8</c:v>
                </c:pt>
                <c:pt idx="1">
                  <c:v>2.0</c:v>
                </c:pt>
                <c:pt idx="2">
                  <c:v>2.1</c:v>
                </c:pt>
              </c:numLit>
            </c:plus>
            <c:minus>
              <c:numLit>
                <c:formatCode>General</c:formatCode>
                <c:ptCount val="3"/>
                <c:pt idx="0">
                  <c:v>1.8</c:v>
                </c:pt>
                <c:pt idx="1">
                  <c:v>2.0</c:v>
                </c:pt>
                <c:pt idx="2">
                  <c:v>2.1</c:v>
                </c:pt>
              </c:numLit>
            </c:minus>
            <c:spPr>
              <a:ln w="12700">
                <a:solidFill>
                  <a:srgbClr val="333A42"/>
                </a:solidFill>
              </a:ln>
            </c:spPr>
          </c:errBars>
          <c:cat>
            <c:strRef>
              <c:f>Sheet1!$A$2:$A$4</c:f>
              <c:strCache>
                <c:ptCount val="3"/>
                <c:pt idx="0">
                  <c:v>4週</c:v>
                </c:pt>
                <c:pt idx="1">
                  <c:v>8週</c:v>
                </c:pt>
                <c:pt idx="2">
                  <c:v>12週</c:v>
                </c:pt>
              </c:strCache>
            </c:strRef>
          </c:cat>
          <c:val>
            <c:numRef>
              <c:f>Sheet1!$B$2:$B$4</c:f>
              <c:numCache>
                <c:formatCode>General</c:formatCode>
                <c:ptCount val="3"/>
                <c:pt idx="0">
                  <c:v>16.9</c:v>
                </c:pt>
                <c:pt idx="1">
                  <c:v>17.6</c:v>
                </c:pt>
                <c:pt idx="2">
                  <c:v>18.2</c:v>
                </c:pt>
              </c:numCache>
            </c:numRef>
          </c:val>
        </c:ser>
        <c:ser>
          <c:idx val="1"/>
          <c:order val="1"/>
          <c:tx>
            <c:strRef>
              <c:f>Sheet1!$C$1</c:f>
              <c:strCache>
                <c:ptCount val="1"/>
                <c:pt idx="0">
                  <c:v>高脂肪食群</c:v>
                </c:pt>
              </c:strCache>
            </c:strRef>
          </c:tx>
          <c:spPr>
            <a:solidFill>
              <a:schemeClr val="accent1"/>
            </a:solidFill>
            <a:ln>
              <a:noFill/>
            </a:ln>
          </c:spPr>
          <c:errBars>
            <c:errBarType val="both"/>
            <c:errValType val="cust"/>
            <c:noEndCap val="0"/>
            <c:plus>
              <c:numLit>
                <c:formatCode>General</c:formatCode>
                <c:ptCount val="3"/>
                <c:pt idx="0">
                  <c:v>2.4</c:v>
                </c:pt>
                <c:pt idx="1">
                  <c:v>3.0</c:v>
                </c:pt>
                <c:pt idx="2">
                  <c:v>3.4</c:v>
                </c:pt>
              </c:numLit>
            </c:plus>
            <c:minus>
              <c:numLit>
                <c:formatCode>General</c:formatCode>
                <c:ptCount val="3"/>
                <c:pt idx="0">
                  <c:v>2.4</c:v>
                </c:pt>
                <c:pt idx="1">
                  <c:v>3.0</c:v>
                </c:pt>
                <c:pt idx="2">
                  <c:v>3.4</c:v>
                </c:pt>
              </c:numLit>
            </c:minus>
            <c:spPr>
              <a:ln w="12700">
                <a:solidFill>
                  <a:srgbClr val="333A42"/>
                </a:solidFill>
              </a:ln>
            </c:spPr>
          </c:errBars>
          <c:cat>
            <c:strRef>
              <c:f>Sheet1!$A$2:$A$4</c:f>
              <c:strCache>
                <c:ptCount val="3"/>
                <c:pt idx="0">
                  <c:v>4週</c:v>
                </c:pt>
                <c:pt idx="1">
                  <c:v>8週</c:v>
                </c:pt>
                <c:pt idx="2">
                  <c:v>12週</c:v>
                </c:pt>
              </c:strCache>
            </c:strRef>
          </c:cat>
          <c:val>
            <c:numRef>
              <c:f>Sheet1!$C$2:$C$4</c:f>
              <c:numCache>
                <c:formatCode>General</c:formatCode>
                <c:ptCount val="3"/>
                <c:pt idx="0">
                  <c:v>19.8</c:v>
                </c:pt>
                <c:pt idx="1">
                  <c:v>26.5</c:v>
                </c:pt>
                <c:pt idx="2">
                  <c:v>33.1</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肝臓TG（mg/g）</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Yu Gothic"/>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percentStacked"/>
        <c:ser>
          <c:idx val="0"/>
          <c:order val="0"/>
          <c:tx>
            <c:strRef>
              <c:f>Sheet1!$B$1</c:f>
              <c:strCache>
                <c:ptCount val="1"/>
                <c:pt idx="0">
                  <c:v>Firmicutes</c:v>
                </c:pt>
              </c:strCache>
            </c:strRef>
          </c:tx>
          <c:spPr>
            <a:solidFill>
              <a:schemeClr val="accent1"/>
            </a:solidFill>
            <a:ln>
              <a:noFill/>
            </a:ln>
          </c:spPr>
          <c:cat>
            <c:strRef>
              <c:f>Sheet1!$A$2:$A$3</c:f>
              <c:strCache>
                <c:ptCount val="2"/>
                <c:pt idx="0">
                  <c:v>対照群</c:v>
                </c:pt>
                <c:pt idx="1">
                  <c:v>高脂肪食群</c:v>
                </c:pt>
              </c:strCache>
            </c:strRef>
          </c:cat>
          <c:val>
            <c:numRef>
              <c:f>Sheet1!$B$2:$B$3</c:f>
              <c:numCache>
                <c:formatCode>General</c:formatCode>
                <c:ptCount val="2"/>
                <c:pt idx="0">
                  <c:v>48</c:v>
                </c:pt>
                <c:pt idx="1">
                  <c:v>63</c:v>
                </c:pt>
              </c:numCache>
            </c:numRef>
          </c:val>
        </c:ser>
        <c:ser>
          <c:idx val="1"/>
          <c:order val="1"/>
          <c:tx>
            <c:strRef>
              <c:f>Sheet1!$C$1</c:f>
              <c:strCache>
                <c:ptCount val="1"/>
                <c:pt idx="0">
                  <c:v>Bacteroidetes</c:v>
                </c:pt>
              </c:strCache>
            </c:strRef>
          </c:tx>
          <c:spPr>
            <a:solidFill>
              <a:schemeClr val="accent2"/>
            </a:solidFill>
            <a:ln>
              <a:noFill/>
            </a:ln>
          </c:spPr>
          <c:cat>
            <c:strRef>
              <c:f>Sheet1!$A$2:$A$3</c:f>
              <c:strCache>
                <c:ptCount val="2"/>
                <c:pt idx="0">
                  <c:v>対照群</c:v>
                </c:pt>
                <c:pt idx="1">
                  <c:v>高脂肪食群</c:v>
                </c:pt>
              </c:strCache>
            </c:strRef>
          </c:cat>
          <c:val>
            <c:numRef>
              <c:f>Sheet1!$C$2:$C$3</c:f>
              <c:numCache>
                <c:formatCode>General</c:formatCode>
                <c:ptCount val="2"/>
                <c:pt idx="0">
                  <c:v>40</c:v>
                </c:pt>
                <c:pt idx="1">
                  <c:v>22</c:v>
                </c:pt>
              </c:numCache>
            </c:numRef>
          </c:val>
        </c:ser>
        <c:ser>
          <c:idx val="2"/>
          <c:order val="2"/>
          <c:tx>
            <c:strRef>
              <c:f>Sheet1!$D$1</c:f>
              <c:strCache>
                <c:ptCount val="1"/>
                <c:pt idx="0">
                  <c:v>Proteobacteria</c:v>
                </c:pt>
              </c:strCache>
            </c:strRef>
          </c:tx>
          <c:spPr>
            <a:solidFill>
              <a:schemeClr val="accent3"/>
            </a:solidFill>
            <a:ln>
              <a:noFill/>
            </a:ln>
          </c:spPr>
          <c:cat>
            <c:strRef>
              <c:f>Sheet1!$A$2:$A$3</c:f>
              <c:strCache>
                <c:ptCount val="2"/>
                <c:pt idx="0">
                  <c:v>対照群</c:v>
                </c:pt>
                <c:pt idx="1">
                  <c:v>高脂肪食群</c:v>
                </c:pt>
              </c:strCache>
            </c:strRef>
          </c:cat>
          <c:val>
            <c:numRef>
              <c:f>Sheet1!$D$2:$D$3</c:f>
              <c:numCache>
                <c:formatCode>General</c:formatCode>
                <c:ptCount val="2"/>
                <c:pt idx="0">
                  <c:v>5</c:v>
                </c:pt>
                <c:pt idx="1">
                  <c:v>9</c:v>
                </c:pt>
              </c:numCache>
            </c:numRef>
          </c:val>
        </c:ser>
        <c:ser>
          <c:idx val="3"/>
          <c:order val="3"/>
          <c:tx>
            <c:strRef>
              <c:f>Sheet1!$E$1</c:f>
              <c:strCache>
                <c:ptCount val="1"/>
                <c:pt idx="0">
                  <c:v>その他</c:v>
                </c:pt>
              </c:strCache>
            </c:strRef>
          </c:tx>
          <c:spPr>
            <a:solidFill>
              <a:srgbClr val="C5CCD4"/>
            </a:solidFill>
            <a:ln>
              <a:noFill/>
            </a:ln>
          </c:spPr>
          <c:cat>
            <c:strRef>
              <c:f>Sheet1!$A$2:$A$3</c:f>
              <c:strCache>
                <c:ptCount val="2"/>
                <c:pt idx="0">
                  <c:v>対照群</c:v>
                </c:pt>
                <c:pt idx="1">
                  <c:v>高脂肪食群</c:v>
                </c:pt>
              </c:strCache>
            </c:strRef>
          </c:cat>
          <c:val>
            <c:numRef>
              <c:f>Sheet1!$E$2:$E$3</c:f>
              <c:numCache>
                <c:formatCode>General</c:formatCode>
                <c:ptCount val="2"/>
                <c:pt idx="0">
                  <c:v>7</c:v>
                </c:pt>
                <c:pt idx="1">
                  <c:v>6</c:v>
                </c:pt>
              </c:numCache>
            </c:numRef>
          </c:val>
        </c:ser>
        <c:gapWidth val="60"/>
        <c:overlap val="10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相対存在比</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Yu Gothic"/>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抱合型胆汁酸の割合</c:v>
                </c:pt>
              </c:strCache>
            </c:strRef>
          </c:tx>
          <c:spPr>
            <a:solidFill>
              <a:schemeClr val="accent2"/>
            </a:solidFill>
            <a:ln>
              <a:noFill/>
            </a:ln>
          </c:spPr>
          <c:errBars>
            <c:errBarType val="both"/>
            <c:errValType val="cust"/>
            <c:noEndCap val="0"/>
            <c:plus>
              <c:numLit>
                <c:formatCode>General</c:formatCode>
                <c:ptCount val="2"/>
                <c:pt idx="0">
                  <c:v>4</c:v>
                </c:pt>
                <c:pt idx="1">
                  <c:v>5</c:v>
                </c:pt>
              </c:numLit>
            </c:plus>
            <c:minus>
              <c:numLit>
                <c:formatCode>General</c:formatCode>
                <c:ptCount val="2"/>
                <c:pt idx="0">
                  <c:v>4</c:v>
                </c:pt>
                <c:pt idx="1">
                  <c:v>5</c:v>
                </c:pt>
              </c:numLit>
            </c:minus>
            <c:spPr>
              <a:ln w="12700">
                <a:solidFill>
                  <a:srgbClr val="333A42"/>
                </a:solidFill>
              </a:ln>
            </c:spPr>
          </c:errBars>
          <c:cat>
            <c:strRef>
              <c:f>Sheet1!$A$2:$A$3</c:f>
              <c:strCache>
                <c:ptCount val="2"/>
                <c:pt idx="0">
                  <c:v>対照群</c:v>
                </c:pt>
                <c:pt idx="1">
                  <c:v>高脂肪食群</c:v>
                </c:pt>
              </c:strCache>
            </c:strRef>
          </c:cat>
          <c:val>
            <c:numRef>
              <c:f>Sheet1!$B$2:$B$3</c:f>
              <c:numCache>
                <c:formatCode>General</c:formatCode>
                <c:ptCount val="2"/>
                <c:pt idx="0">
                  <c:v>21</c:v>
                </c:pt>
                <c:pt idx="1">
                  <c:v>38</c:v>
                </c:pt>
              </c:numCache>
            </c:numRef>
          </c:val>
        </c:ser>
        <c:gapWidth val="12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総胆汁酸に占める割合（%）</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dispBlanksAs val="gap"/>
  </c:chart>
  <c:txPr>
    <a:bodyPr/>
    <a:lstStyle/>
    <a:p>
      <a:pPr>
        <a:defRPr sz="1400">
          <a:solidFill>
            <a:srgbClr val="1F2329"/>
          </a:solidFill>
          <a:latin typeface="Yu Gothic"/>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【このスライド】30秒以内：「○○研究室の○○です。『（題目）』について発表いたします」と名乗って始めます。</a:t>
            </a:r>
          </a:p>
          <a:p>
            <a:r>
              <a:t>【ヒント】題目が長い場合は2行まで。文字を30 pt未満に縮めないでください。左上のアイコンから校章を挿入できます。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このページは使い方の説明で、非表示スライドに設定されています。読み終えたら削除してかまいません。</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【このスライド】20秒：発表の流れをざっと示し、右側の「本研究の問い」は読み上げます。発表全体の軸になります。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【このスライド】区切りのページです。3–5秒で「まず研究背景をご説明します」と言って次へ進みます。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【このスライド】1分：「社会的背景 → これまでの知見 → 未解明の点 → 本研究の意義」の4文で話し、最後の一文から研究の問いにつなげます。</a:t>
            </a:r>
          </a:p>
          <a:p>
            <a:r>
              <a:t>【よく聞かれる質問】「この研究は実際に何の役に立つのですか」——具体的な対象者や応用場面を一つ用意しておきます。</a:t>
            </a:r>
          </a:p>
          <a:p>
            <a:r>
              <a:t>【図のプロンプト】記入例の図は下のプロンプトで作成しました。図の下のリンクを開くと入力済みになります。研究対象・段階・ラベルを自分の研究に置き換えて使えます：</a:t>
            </a:r>
          </a:p>
          <a:p>
            <a:r>
              <a:t>「腸–肝軸」の研究背景を示す模式図を描いてください。フラットなベクタースタイル、白背景、濃紺と青緑を基調に、琥珀色を少しだけアクセントに使います。左から右へ4つの段階を矢印でつなぎます：①「高脂肪食」；②「腸内細菌叢の乱れ」（有用菌の減少と日和見菌の増加を小さなアイコンで表す）；③「胆汁酸組成の変化」；④「門脈」を通って肝臓へ運ばれ、「肝細胞の脂肪蓄積」が起こる。左側に腸と腸内細菌、右側に肝臓と拡大した肝細胞（内部に脂肪滴）を描きます。ラベルはこの5つの日本語だけにし、各ラベルは一度だけ、短く大きくはっきりと。図中にタイトルは入れないでください。</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【このスライド】1–1.5分：表を読み上げず、各行を「ここまでは分かっている → ここが足りない」の2文でまとめ、最後に「残された課題」で止めます。</a:t>
            </a:r>
          </a:p>
          <a:p>
            <a:r>
              <a:t>【ヒント】表には「著者, 年」だけを残し、文献の詳細は論文に載せます。記入例では具体的な文献を挙げていないので、実際に引用した研究に置き換えてください。</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【このスライド】30–45秒：まず問いを読み、「この問いに答えるため、三つの目的を設定しました。それぞれ第2章から第4章に対応します」と続けます。</a:t>
            </a:r>
          </a:p>
          <a:p>
            <a:r>
              <a:t>【よく聞かれる質問】「三つの目的はどういう関係ですか」——「現象 → 機序 → 検証」と段階的に進む構成だと答えます。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【このスライド】区切りのページです。一言で次へ進みます。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【このスライド】1分。発表全体の「地図」になる最重要ページです。1 → 2 → 3の順に、それぞれが何に答え、論文のどの章に当たるかを説明します。</a:t>
            </a:r>
          </a:p>
          <a:p>
            <a:r>
              <a:t>【ヒント】すべてPowerPointの図形なので、文字の修正や項目の増減に作り直しは不要です。</a:t>
            </a:r>
          </a:p>
          <a:p>
            <a:r>
              <a:t>【画像版の研究フロー図が欲しい場合】ページ下のリンクを開くか、次の文の[ ]を書き換えて使ってください：</a:t>
            </a:r>
          </a:p>
          <a:p>
            <a:r>
              <a:t>修士論文の「研究の全体像（研究フロー図）」を描いてください。横長のフロー図、白背景、フラットスタイル。3つの研究項目：[項目1と手法]；[項目2と手法]；[項目3と手法]。項目どうしを矢印でつなぎ、右端に「結論：[あなたの結論]」とまとめます。下部に各項目に対応する章を示します。ラベルは日本語で。</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【このスライド】1分：「何を対象に、何を測り、どう比較したか」が伝われば十分です。細かい条件は論文に任せます。</a:t>
            </a:r>
          </a:p>
          <a:p>
            <a:r>
              <a:t>【よく聞かれる質問】「なぜ雄だけなのですか」「例数はどう決めましたか」——回答は最後の予備スライドに用意してあります。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【このスライド】区切りのページです。結果は発表時間の半分ほどを使います。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【このスライド】1–1.5分：タイトルが結論です。まずタイトルを読み、次にグラフを指して「こちらが対照群、こちらが高脂肪食群です」と説明します。</a:t>
            </a:r>
          </a:p>
          <a:p>
            <a:r>
              <a:t>【ヒント】結果ページのタイトルは「結果1」ではなく一文の結論にすると、審査の先生方の記憶に残りやすくなります。</a:t>
            </a:r>
          </a:p>
          <a:p>
            <a:r>
              <a:t>【グラフ】PowerPointのネイティブグラフです。右クリック →「データの編集」で平均値を差し替え、誤差範囲は「誤差範囲の書式設定 → ユーザー設定」で変更します。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【このスライド】1–1.5分：左の図で「細菌叢が変わった」、右の図で「胆汁酸も変わった」と説明し、下の「ポイント」で両者をつなげます。</a:t>
            </a:r>
          </a:p>
          <a:p>
            <a:r>
              <a:t>【よく聞かれる質問】「門レベルの変化だけで十分ですか。属レベルでは？」——属レベルの結果は予備スライドか論文の補足図に用意しておきます。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【このスライド】1.5分：まず二つの介入実験がそれぞれ何を示したかを述べ、左の機序図で全体の結果を一本の経路としてまとめます。</a:t>
            </a:r>
          </a:p>
          <a:p>
            <a:r>
              <a:t>【図のプロンプト】記入例の図は下のプロンプトで作成しました。図の下のリンクを開くと入力済みになります。経路と分子を自分の研究に置き換えて使えます：</a:t>
            </a:r>
          </a:p>
          <a:p>
            <a:r>
              <a:t>機序モデル図を描いてください。フラットなベクタースタイル、白背景、濃紺・青緑・琥珀色の配色。画面は上下2段です。上段「腸」：「高脂肪食」→「腸内細菌叢の乱れ」→「BSH活性の低下」→「抱合型胆汁酸の増加」。下段「肝細胞」：「FXR活性化の低下」→「SHP発現の低下」→「SREBP-1cの上昇」→「脂肪酸合成の増加」→「脂肪滴の蓄積」。上段と下段は下向きの矢印1本でつなぎ、「門脈」と表示します。矢印はすべて濃紺で「促進・誘導」を表し、抑制記号や凡例は描かないでください。ラベルは日本語で各1回だけ、図中にタイトルは入れないでください。</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【このスライド】30秒：この表で結果の部分を締めくくり、どの目的にも根拠があることを示します。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【このスライド】区切りのページです。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【このスライド】1分。審査の先生方がよく聞いているページです。各項目を「先行研究ではこうだった → 本研究でここが加わった」の形で話します。</a:t>
            </a:r>
          </a:p>
          <a:p>
            <a:r>
              <a:t>【ヒント】新規性は具体的に、論文中の根拠で裏づけられる範囲で書きます。「世界初」など確かめられない表現は避けます。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【このスライド】45秒：結論は一つずつ読み上げます。限界は自分から先に述べておくと、質疑で聞かれても落ち着いて答えられます。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【このスライド】20秒、簡単に紹介するだけで十分です。本論文に直接関わる業績を上に並べます。</a:t>
            </a:r>
          </a:p>
          <a:p>
            <a:r>
              <a:t>【ヒント】博士論文公聴会では、学位申請の要件となる論文（査読付き原著論文）を明示するのが一般的です。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【このスライド】20–30秒、簡潔に。専攻によっては発表で謝辞を省略する慣例もあるので、事前に確認してください。</a:t>
            </a:r>
          </a:p>
          <a:p>
            <a:r>
              <a:t>【ヒント】研究室の集合写真を入れたい場合は、カードを1枚削除して画像を挿入します。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【このスライド】「以上で発表を終わります。ご清聴ありがとうございました」と述べ、このページのまま質疑に入ります。</a:t>
            </a:r>
          </a:p>
          <a:p>
            <a:r>
              <a:t>【質疑応答】質問には「ご質問ありがとうございます」と受けてから結論を先に答えます。スライドショー中にページ番号を入力してEnterを押すと、後ろの予備スライドへ移動できます。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【このスライド】非表示スライドで、スライドショーでは表示されません。聞かれそうな質問を事前に書き出しておくと、答えるときに開くページがすぐ分かります。</a:t>
            </a:r>
          </a:p>
          <a:p>
            <a:r>
              <a:t>【非表示にする方法】スライドのサムネイルを右クリック →「スライドを非表示にする」。スライドショー中は番号を入力してEnterで移動できます。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【このスライド】非表示の予備スライドです。図枠のアイコンをクリックしてご自身の図を挿入してください。</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ja-JP"/>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ja-JP"/>
              <a:t>校章</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ja-JP"/>
              <a:t>修士論文発表会</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ja-JP"/>
              <a:t>論文題目</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ja-JP"/>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ja-JP"/>
              <a:t>クリックしてテキストを入力</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节页 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ja-JP"/>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ja-JP"/>
              <a:t>章タイトル</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ja-JP"/>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ja-JP"/>
              <a:t>クリックしてテキストを入力</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ja-JP"/>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左文右图 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ja-JP"/>
              <a:t>クリックしてテキストを入力</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ja-JP"/>
              <a:t>アイコンをクリックして図を挿入</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ja-JP"/>
              <a:t>図の説明：図が示す内容を一文で</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左图右文 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ja-JP"/>
              <a:t>アイコンをクリックして図を挿入</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ja-JP"/>
              <a:t>図の説明：図が示す内容を一文で</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ja-JP"/>
              <a:t>クリックしてテキストを入力</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通栏图 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ja-JP"/>
              <a:t>アイコンをクリックして図を挿入</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ja-JP"/>
              <a:t>図の説明：図が示す内容を一文で</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三栏 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ja-JP"/>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ja-JP"/>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ja-JP"/>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ja-JP"/>
              <a:t>クリックしてテキストを入力</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ja-JP"/>
              <a:t>クリックしてテキストを入力</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ja-JP"/>
              <a:t>クリックしてテキストを入力</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与内容区 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 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结束页 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ja-JP"/>
              <a:t>ご清聴ありがとうございました</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ja-JP"/>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ja-JP"/>
              <a:t>クリックしてテキストを入力</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结束页（联系方式）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ja-JP"/>
              <a:t>ご清聴ありがとうございました</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ja-JP"/>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ja-JP"/>
              <a:t>クリックしてテキストを入力</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ja-JP"/>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ja-JP"/>
              <a:t>QRコード</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ja-JP"/>
              <a:t>論文・研究室ページ</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ja-JP"/>
              <a:t>マスター タイトルの書式設定</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ja-JP"/>
              <a:t>マスター テキストの書式設定</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ja-JP"/>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g"/><Relationship Id="rId3" Type="http://schemas.openxmlformats.org/officeDocument/2006/relationships/hyperlink" Target="https://sci-draw.com/ja/ai-drawing?prompt=thesis-defense-background&amp;utm_source=template&amp;utm_medium=pptx&amp;utm_campaign=thesis-defense-ja-example&amp;utm_content=background"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ci-draw.com/ja/ai-drawing?prompt=thesis-defense-roadmap&amp;utm_source=template&amp;utm_medium=pptx&amp;utm_campaign=thesis-defense-ja-example&amp;utm_content=roadmap" TargetMode="Externa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hyperlink" Target="https://sci-draw.com/ja/sci-vis?example=thesis-defense-liver-tg&amp;utm_source=template&amp;utm_medium=pptx&amp;utm_campaign=thesis-defense-ja-example&amp;utm_content=result-1" TargetMode="Externa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chart" Target="../charts/chart3.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 Id="rId3" Type="http://schemas.openxmlformats.org/officeDocument/2006/relationships/hyperlink" Target="https://sci-draw.com/ja/ai-drawing?prompt=thesis-defense-mechanism&amp;utm_source=template&amp;utm_medium=pptx&amp;utm_campaign=thesis-defense-ja-example&amp;utm_content=mechanism" TargetMode="Externa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sci-draw.com/ja/ai-drawing?prompt=thesis-defense-backup&amp;utm_source=template&amp;utm_medium=pptx&amp;utm_campaign=thesis-defense-ja-example&amp;utm_content=backup" TargetMode="External"/><Relationship Id="rId3" Type="http://schemas.openxmlformats.org/officeDocument/2006/relationships/notesSlide" Target="../notesSlides/notesSlide2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icture Placeholder 1"/>
          <p:cNvSpPr>
            <a:spLocks noGrp="1"/>
          </p:cNvSpPr>
          <p:nvPr>
            <p:ph type="pic" idx="10"/>
          </p:nvPr>
        </p:nvSpPr>
        <p:spPr/>
      </p:sp>
      <p:sp>
        <p:nvSpPr>
          <p:cNvPr id="3" name="Text Placeholder 2"/>
          <p:cNvSpPr>
            <a:spLocks noGrp="1"/>
          </p:cNvSpPr>
          <p:nvPr>
            <p:ph type="body" idx="13"/>
          </p:nvPr>
        </p:nvSpPr>
        <p:spPr/>
        <p:txBody>
          <a:bodyPr/>
          <a:lstStyle/>
          <a:p>
            <a:pPr eaLnBrk="1" hangingPunct="1"/>
            <a:r>
              <a:rPr lang="ja-JP" altLang="en-US"/>
              <a:t>2026年度 修士論文発表会</a:t>
            </a:r>
          </a:p>
        </p:txBody>
      </p:sp>
      <p:sp>
        <p:nvSpPr>
          <p:cNvPr id="4" name="Title 3"/>
          <p:cNvSpPr>
            <a:spLocks noGrp="1"/>
          </p:cNvSpPr>
          <p:nvPr>
            <p:ph type="ctrTitle"/>
          </p:nvPr>
        </p:nvSpPr>
        <p:spPr/>
        <p:txBody>
          <a:bodyPr/>
          <a:lstStyle/>
          <a:p>
            <a:pPr eaLnBrk="1" hangingPunct="1"/>
            <a:r>
              <a:rPr lang="ja-JP" altLang="en-US"/>
              <a:t>高脂肪食による腸内細菌叢の乱れが胆汁酸–FXR軸を介して肝臓の脂質代謝に及ぼす影響</a:t>
            </a:r>
          </a:p>
        </p:txBody>
      </p:sp>
      <p:sp>
        <p:nvSpPr>
          <p:cNvPr id="5" name="Text Placeholder 4"/>
          <p:cNvSpPr>
            <a:spLocks noGrp="1"/>
          </p:cNvSpPr>
          <p:nvPr>
            <p:ph type="body" idx="1"/>
          </p:nvPr>
        </p:nvSpPr>
        <p:spPr/>
        <p:txBody>
          <a:bodyPr/>
          <a:lstStyle/>
          <a:p>
            <a:pPr eaLnBrk="1" hangingPunct="1">
              <a:tabLst>
                <a:tab pos="1234440" algn="l"/>
                <a:tab pos="5394960" algn="l"/>
                <a:tab pos="6766560" algn="l"/>
              </a:tabLst>
            </a:pPr>
            <a:r>
              <a:rPr lang="ja-JP" altLang="en-US">
                <a:solidFill>
                  <a:srgbClr val="5F6B78"/>
                </a:solidFill>
              </a:rPr>
              <a:t>発表者</a:t>
            </a:r>
            <a:r>
              <a:rPr lang="ja-JP" altLang="en-US"/>
              <a:t>	XXX（学籍番号XXXXXXX）</a:t>
            </a:r>
            <a:r>
              <a:rPr lang="ja-JP" altLang="en-US"/>
              <a:t>	</a:t>
            </a:r>
            <a:r>
              <a:rPr lang="ja-JP" altLang="en-US">
                <a:solidFill>
                  <a:srgbClr val="5F6B78"/>
                </a:solidFill>
              </a:rPr>
              <a:t>指導教員</a:t>
            </a:r>
            <a:r>
              <a:rPr lang="ja-JP" altLang="en-US"/>
              <a:t>	XXX教授</a:t>
            </a:r>
          </a:p>
          <a:p>
            <a:pPr eaLnBrk="1" hangingPunct="1">
              <a:tabLst>
                <a:tab pos="1234440" algn="l"/>
                <a:tab pos="5394960" algn="l"/>
                <a:tab pos="6766560" algn="l"/>
              </a:tabLst>
            </a:pPr>
            <a:r>
              <a:rPr lang="ja-JP" altLang="en-US">
                <a:solidFill>
                  <a:srgbClr val="5F6B78"/>
                </a:solidFill>
              </a:rPr>
              <a:t>所属</a:t>
            </a:r>
            <a:r>
              <a:rPr lang="ja-JP" altLang="en-US"/>
              <a:t>	○○大学大学院 農学研究科 応用生命科学専攻 ○○研究室</a:t>
            </a:r>
          </a:p>
          <a:p>
            <a:pPr eaLnBrk="1" hangingPunct="1">
              <a:tabLst>
                <a:tab pos="1234440" algn="l"/>
                <a:tab pos="5394960" algn="l"/>
                <a:tab pos="6766560" algn="l"/>
              </a:tabLst>
            </a:pPr>
            <a:r>
              <a:rPr lang="ja-JP" altLang="en-US">
                <a:solidFill>
                  <a:srgbClr val="5F6B78"/>
                </a:solidFill>
              </a:rPr>
              <a:t>発表日</a:t>
            </a:r>
            <a:r>
              <a:rPr lang="ja-JP" altLang="en-US"/>
              <a:t>	2027年2月X日</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使い方 · このスライドはスライドショーで表示されません</a:t>
            </a:r>
          </a:p>
        </p:txBody>
      </p:sp>
      <p:sp>
        <p:nvSpPr>
          <p:cNvPr id="3" name="Title 2"/>
          <p:cNvSpPr>
            <a:spLocks noGrp="1"/>
          </p:cNvSpPr>
          <p:nvPr>
            <p:ph type="title"/>
          </p:nvPr>
        </p:nvSpPr>
        <p:spPr/>
        <p:txBody>
          <a:bodyPr/>
          <a:lstStyle/>
          <a:p>
            <a:pPr eaLnBrk="1" hangingPunct="1"/>
            <a:r>
              <a:rPr lang="ja-JP" altLang="en-US"/>
              <a:t>編集を始める前にお読みください</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37360"/>
            <a:ext cx="5364327" cy="18288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ja-JP" altLang="en-US" sz="1800" b="1">
                <a:solidFill>
                  <a:schemeClr val="accent1"/>
                </a:solidFill>
              </a:rPr>
              <a:t>1  内容の差し替え</a:t>
            </a:r>
          </a:p>
        </p:txBody>
      </p:sp>
      <p:sp>
        <p:nvSpPr>
          <p:cNvPr id="25" name="TextBox 24"/>
          <p:cNvSpPr txBox="1"/>
          <p:nvPr/>
        </p:nvSpPr>
        <p:spPr>
          <a:xfrm>
            <a:off x="822959" y="2514600"/>
            <a:ext cx="4815687" cy="914400"/>
          </a:xfrm>
          <a:prstGeom prst="rect">
            <a:avLst/>
          </a:prstGeom>
          <a:noFill/>
        </p:spPr>
        <p:txBody>
          <a:bodyPr wrap="square" anchor="t" lIns="0" rIns="0" tIns="0" bIns="0">
            <a:spAutoFit/>
          </a:bodyPr>
          <a:lstStyle/>
          <a:p>
            <a:pPr eaLnBrk="1" hangingPunct="1">
              <a:lnSpc>
                <a:spcPct val="130000"/>
              </a:lnSpc>
            </a:pPr>
            <a:r>
              <a:rPr lang="ja-JP" altLang="en-US" sz="1600">
                <a:solidFill>
                  <a:schemeClr val="dk1"/>
                </a:solidFill>
              </a:rPr>
              <a:t>研究内容・人名・数値はすべて架空の例です。グラフには「例示データ」と明記しています。ご自身の研究に置き換えてください。</a:t>
            </a:r>
          </a:p>
        </p:txBody>
      </p:sp>
      <p:sp>
        <p:nvSpPr>
          <p:cNvPr id="26" name="Rectangle 25"/>
          <p:cNvSpPr/>
          <p:nvPr/>
        </p:nvSpPr>
        <p:spPr>
          <a:xfrm>
            <a:off x="6278727" y="1737360"/>
            <a:ext cx="5364327" cy="18288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ja-JP" altLang="en-US" sz="1800" b="1">
                <a:solidFill>
                  <a:schemeClr val="accent2"/>
                </a:solidFill>
              </a:rPr>
              <a:t>2  図の挿入</a:t>
            </a:r>
          </a:p>
        </p:txBody>
      </p:sp>
      <p:sp>
        <p:nvSpPr>
          <p:cNvPr id="29" name="TextBox 28"/>
          <p:cNvSpPr txBox="1"/>
          <p:nvPr/>
        </p:nvSpPr>
        <p:spPr>
          <a:xfrm>
            <a:off x="6553047" y="2514600"/>
            <a:ext cx="4815687" cy="914400"/>
          </a:xfrm>
          <a:prstGeom prst="rect">
            <a:avLst/>
          </a:prstGeom>
          <a:noFill/>
        </p:spPr>
        <p:txBody>
          <a:bodyPr wrap="square" anchor="t" lIns="0" rIns="0" tIns="0" bIns="0">
            <a:spAutoFit/>
          </a:bodyPr>
          <a:lstStyle/>
          <a:p>
            <a:pPr eaLnBrk="1" hangingPunct="1">
              <a:lnSpc>
                <a:spcPct val="130000"/>
              </a:lnSpc>
            </a:pPr>
            <a:r>
              <a:rPr lang="ja-JP" altLang="en-US" sz="1600">
                <a:solidFill>
                  <a:schemeClr val="dk1"/>
                </a:solidFill>
              </a:rPr>
              <a:t>図枠のアイコンをクリックすると、図が枠内に収まります。同じスタイルの模式図が必要なら、図の下のリンクからプロンプト入力済みで開けます。</a:t>
            </a:r>
          </a:p>
        </p:txBody>
      </p:sp>
      <p:sp>
        <p:nvSpPr>
          <p:cNvPr id="30" name="Rectangle 29"/>
          <p:cNvSpPr/>
          <p:nvPr/>
        </p:nvSpPr>
        <p:spPr>
          <a:xfrm>
            <a:off x="548640" y="3749039"/>
            <a:ext cx="5364327" cy="18288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749039"/>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3977639"/>
            <a:ext cx="4815687" cy="457200"/>
          </a:xfrm>
          <a:prstGeom prst="rect">
            <a:avLst/>
          </a:prstGeom>
          <a:noFill/>
        </p:spPr>
        <p:txBody>
          <a:bodyPr wrap="square" anchor="t" lIns="0" rIns="0" tIns="0" bIns="0">
            <a:spAutoFit/>
          </a:bodyPr>
          <a:lstStyle/>
          <a:p>
            <a:pPr eaLnBrk="1" hangingPunct="1">
              <a:lnSpc>
                <a:spcPct val="120000"/>
              </a:lnSpc>
            </a:pPr>
            <a:r>
              <a:rPr lang="ja-JP" altLang="en-US" sz="1800" b="1">
                <a:solidFill>
                  <a:schemeClr val="accent3"/>
                </a:solidFill>
              </a:rPr>
              <a:t>3  グラフの編集</a:t>
            </a:r>
          </a:p>
        </p:txBody>
      </p:sp>
      <p:sp>
        <p:nvSpPr>
          <p:cNvPr id="33" name="TextBox 32"/>
          <p:cNvSpPr txBox="1"/>
          <p:nvPr/>
        </p:nvSpPr>
        <p:spPr>
          <a:xfrm>
            <a:off x="822959" y="4526279"/>
            <a:ext cx="4815687" cy="914400"/>
          </a:xfrm>
          <a:prstGeom prst="rect">
            <a:avLst/>
          </a:prstGeom>
          <a:noFill/>
        </p:spPr>
        <p:txBody>
          <a:bodyPr wrap="square" anchor="t" lIns="0" rIns="0" tIns="0" bIns="0">
            <a:spAutoFit/>
          </a:bodyPr>
          <a:lstStyle/>
          <a:p>
            <a:pPr eaLnBrk="1" hangingPunct="1">
              <a:lnSpc>
                <a:spcPct val="130000"/>
              </a:lnSpc>
            </a:pPr>
            <a:r>
              <a:rPr lang="ja-JP" altLang="en-US" sz="1600">
                <a:solidFill>
                  <a:schemeClr val="dk1"/>
                </a:solidFill>
              </a:rPr>
              <a:t>棒グラフ・積み上げグラフはPowerPointのネイティブグラフです。右クリック →「データの編集」で数値を変えると図も更新されます。</a:t>
            </a:r>
          </a:p>
        </p:txBody>
      </p:sp>
      <p:sp>
        <p:nvSpPr>
          <p:cNvPr id="34" name="Rectangle 33"/>
          <p:cNvSpPr/>
          <p:nvPr/>
        </p:nvSpPr>
        <p:spPr>
          <a:xfrm>
            <a:off x="6278727" y="3749039"/>
            <a:ext cx="5364327" cy="18288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749039"/>
            <a:ext cx="5364327" cy="5486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3977639"/>
            <a:ext cx="4815687" cy="457200"/>
          </a:xfrm>
          <a:prstGeom prst="rect">
            <a:avLst/>
          </a:prstGeom>
          <a:noFill/>
        </p:spPr>
        <p:txBody>
          <a:bodyPr wrap="square" anchor="t" lIns="0" rIns="0" tIns="0" bIns="0">
            <a:spAutoFit/>
          </a:bodyPr>
          <a:lstStyle/>
          <a:p>
            <a:pPr eaLnBrk="1" hangingPunct="1">
              <a:lnSpc>
                <a:spcPct val="120000"/>
              </a:lnSpc>
            </a:pPr>
            <a:r>
              <a:rPr lang="ja-JP" altLang="en-US" sz="1800" b="1">
                <a:solidFill>
                  <a:schemeClr val="accent6"/>
                </a:solidFill>
              </a:rPr>
              <a:t>4  配色の変更</a:t>
            </a:r>
          </a:p>
        </p:txBody>
      </p:sp>
      <p:sp>
        <p:nvSpPr>
          <p:cNvPr id="37" name="TextBox 36"/>
          <p:cNvSpPr txBox="1"/>
          <p:nvPr/>
        </p:nvSpPr>
        <p:spPr>
          <a:xfrm>
            <a:off x="6553047" y="4526279"/>
            <a:ext cx="4815687" cy="914400"/>
          </a:xfrm>
          <a:prstGeom prst="rect">
            <a:avLst/>
          </a:prstGeom>
          <a:noFill/>
        </p:spPr>
        <p:txBody>
          <a:bodyPr wrap="square" anchor="t" lIns="0" rIns="0" tIns="0" bIns="0">
            <a:spAutoFit/>
          </a:bodyPr>
          <a:lstStyle/>
          <a:p>
            <a:pPr eaLnBrk="1" hangingPunct="1">
              <a:lnSpc>
                <a:spcPct val="130000"/>
              </a:lnSpc>
            </a:pPr>
            <a:r>
              <a:rPr lang="ja-JP" altLang="en-US" sz="1600">
                <a:solidFill>
                  <a:schemeClr val="dk1"/>
                </a:solidFill>
              </a:rPr>
              <a:t>デザイン → バリエーション → 配色 で全スライドの色を一括変更できます。フォントは游ゴシックで、Windows・Macのどちらでも表示できます。</a:t>
            </a:r>
          </a:p>
        </p:txBody>
      </p:sp>
      <p:sp>
        <p:nvSpPr>
          <p:cNvPr id="38" name="TextBox 37"/>
          <p:cNvSpPr txBox="1"/>
          <p:nvPr/>
        </p:nvSpPr>
        <p:spPr>
          <a:xfrm>
            <a:off x="548640" y="5760720"/>
            <a:ext cx="11094415" cy="457200"/>
          </a:xfrm>
          <a:prstGeom prst="rect">
            <a:avLst/>
          </a:prstGeom>
          <a:noFill/>
        </p:spPr>
        <p:txBody>
          <a:bodyPr wrap="square" anchor="t" lIns="0" rIns="0" tIns="0" bIns="0">
            <a:spAutoFit/>
          </a:bodyPr>
          <a:lstStyle/>
          <a:p>
            <a:pPr eaLnBrk="1" hangingPunct="1">
              <a:lnSpc>
                <a:spcPct val="120000"/>
              </a:lnSpc>
            </a:pPr>
            <a:r>
              <a:rPr lang="ja-JP" altLang="en-US" sz="1300" b="1"/>
              <a:t>時間の目安　</a:t>
            </a:r>
            <a:r>
              <a:rPr lang="ja-JP" altLang="en-US" sz="1300">
                <a:solidFill>
                  <a:srgbClr val="5F6B78"/>
                </a:solidFill>
              </a:rPr>
              <a:t>修士論文発表会は発表15–20分＋質疑5–10分が一般的で、1枚約1分です。博士論文公聴会（45–60分程度）は専攻の規定に従ってください。このページと最後の予備スライド2枚は非表示です。</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CONTENTS</a:t>
            </a:r>
          </a:p>
        </p:txBody>
      </p:sp>
      <p:sp>
        <p:nvSpPr>
          <p:cNvPr id="3" name="Title 2"/>
          <p:cNvSpPr>
            <a:spLocks noGrp="1"/>
          </p:cNvSpPr>
          <p:nvPr>
            <p:ph type="title"/>
          </p:nvPr>
        </p:nvSpPr>
        <p:spPr/>
        <p:txBody>
          <a:bodyPr/>
          <a:lstStyle/>
          <a:p>
            <a:pPr eaLnBrk="1" hangingPunct="1"/>
            <a:r>
              <a:rPr lang="ja-JP" altLang="en-US"/>
              <a:t>本日の発表内容</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37360"/>
            <a:ext cx="749808" cy="7132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548640" y="1737360"/>
            <a:ext cx="749808" cy="713232"/>
          </a:xfrm>
          <a:prstGeom prst="rect">
            <a:avLst/>
          </a:prstGeom>
          <a:noFill/>
        </p:spPr>
        <p:txBody>
          <a:bodyPr wrap="square" anchor="ctr" lIns="0" rIns="0" tIns="0" bIns="0">
            <a:spAutoFit/>
          </a:bodyPr>
          <a:lstStyle/>
          <a:p>
            <a:pPr eaLnBrk="1" hangingPunct="1" algn="ctr">
              <a:lnSpc>
                <a:spcPct val="120000"/>
              </a:lnSpc>
            </a:pPr>
            <a:r>
              <a:rPr lang="ja-JP" altLang="en-US" sz="2200" b="1">
                <a:solidFill>
                  <a:srgbClr val="FFFFFF"/>
                </a:solidFill>
              </a:rPr>
              <a:t>01</a:t>
            </a:r>
          </a:p>
        </p:txBody>
      </p:sp>
      <p:sp>
        <p:nvSpPr>
          <p:cNvPr id="24" name="TextBox 23"/>
          <p:cNvSpPr txBox="1"/>
          <p:nvPr/>
        </p:nvSpPr>
        <p:spPr>
          <a:xfrm>
            <a:off x="1554480" y="1719072"/>
            <a:ext cx="4754880" cy="411480"/>
          </a:xfrm>
          <a:prstGeom prst="rect">
            <a:avLst/>
          </a:prstGeom>
          <a:noFill/>
        </p:spPr>
        <p:txBody>
          <a:bodyPr wrap="square" anchor="t" lIns="0" rIns="0" tIns="0" bIns="0">
            <a:spAutoFit/>
          </a:bodyPr>
          <a:lstStyle/>
          <a:p>
            <a:pPr eaLnBrk="1" hangingPunct="1">
              <a:lnSpc>
                <a:spcPct val="120000"/>
              </a:lnSpc>
            </a:pPr>
            <a:r>
              <a:rPr lang="ja-JP" altLang="en-US" sz="2100" b="1"/>
              <a:t>研究背景と目的</a:t>
            </a:r>
          </a:p>
        </p:txBody>
      </p:sp>
      <p:sp>
        <p:nvSpPr>
          <p:cNvPr id="25" name="TextBox 24"/>
          <p:cNvSpPr txBox="1"/>
          <p:nvPr/>
        </p:nvSpPr>
        <p:spPr>
          <a:xfrm>
            <a:off x="1554480" y="2139696"/>
            <a:ext cx="4754880" cy="310896"/>
          </a:xfrm>
          <a:prstGeom prst="rect">
            <a:avLst/>
          </a:prstGeom>
          <a:noFill/>
        </p:spPr>
        <p:txBody>
          <a:bodyPr wrap="square" anchor="t" lIns="0" rIns="0" tIns="0" bIns="0">
            <a:spAutoFit/>
          </a:bodyPr>
          <a:lstStyle/>
          <a:p>
            <a:pPr eaLnBrk="1" hangingPunct="1">
              <a:lnSpc>
                <a:spcPct val="120000"/>
              </a:lnSpc>
            </a:pPr>
            <a:r>
              <a:rPr lang="ja-JP" altLang="en-US" sz="1400">
                <a:solidFill>
                  <a:srgbClr val="5F6B78"/>
                </a:solidFill>
              </a:rPr>
              <a:t>なぜこの問題に取り組むのか</a:t>
            </a:r>
          </a:p>
        </p:txBody>
      </p:sp>
      <p:sp>
        <p:nvSpPr>
          <p:cNvPr id="26" name="Rectangle 25"/>
          <p:cNvSpPr/>
          <p:nvPr/>
        </p:nvSpPr>
        <p:spPr>
          <a:xfrm>
            <a:off x="548640" y="2633472"/>
            <a:ext cx="749808" cy="7132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TextBox 26"/>
          <p:cNvSpPr txBox="1"/>
          <p:nvPr/>
        </p:nvSpPr>
        <p:spPr>
          <a:xfrm>
            <a:off x="548640" y="2633472"/>
            <a:ext cx="749808" cy="713232"/>
          </a:xfrm>
          <a:prstGeom prst="rect">
            <a:avLst/>
          </a:prstGeom>
          <a:noFill/>
        </p:spPr>
        <p:txBody>
          <a:bodyPr wrap="square" anchor="ctr" lIns="0" rIns="0" tIns="0" bIns="0">
            <a:spAutoFit/>
          </a:bodyPr>
          <a:lstStyle/>
          <a:p>
            <a:pPr eaLnBrk="1" hangingPunct="1" algn="ctr">
              <a:lnSpc>
                <a:spcPct val="120000"/>
              </a:lnSpc>
            </a:pPr>
            <a:r>
              <a:rPr lang="ja-JP" altLang="en-US" sz="2200" b="1">
                <a:solidFill>
                  <a:srgbClr val="FFFFFF"/>
                </a:solidFill>
              </a:rPr>
              <a:t>02</a:t>
            </a:r>
          </a:p>
        </p:txBody>
      </p:sp>
      <p:sp>
        <p:nvSpPr>
          <p:cNvPr id="28" name="TextBox 27"/>
          <p:cNvSpPr txBox="1"/>
          <p:nvPr/>
        </p:nvSpPr>
        <p:spPr>
          <a:xfrm>
            <a:off x="1554480" y="2615184"/>
            <a:ext cx="4754880" cy="411480"/>
          </a:xfrm>
          <a:prstGeom prst="rect">
            <a:avLst/>
          </a:prstGeom>
          <a:noFill/>
        </p:spPr>
        <p:txBody>
          <a:bodyPr wrap="square" anchor="t" lIns="0" rIns="0" tIns="0" bIns="0">
            <a:spAutoFit/>
          </a:bodyPr>
          <a:lstStyle/>
          <a:p>
            <a:pPr eaLnBrk="1" hangingPunct="1">
              <a:lnSpc>
                <a:spcPct val="120000"/>
              </a:lnSpc>
            </a:pPr>
            <a:r>
              <a:rPr lang="ja-JP" altLang="en-US" sz="2100" b="1"/>
              <a:t>研究方法</a:t>
            </a:r>
          </a:p>
        </p:txBody>
      </p:sp>
      <p:sp>
        <p:nvSpPr>
          <p:cNvPr id="29" name="TextBox 28"/>
          <p:cNvSpPr txBox="1"/>
          <p:nvPr/>
        </p:nvSpPr>
        <p:spPr>
          <a:xfrm>
            <a:off x="1554480" y="3035808"/>
            <a:ext cx="4754880" cy="310896"/>
          </a:xfrm>
          <a:prstGeom prst="rect">
            <a:avLst/>
          </a:prstGeom>
          <a:noFill/>
        </p:spPr>
        <p:txBody>
          <a:bodyPr wrap="square" anchor="t" lIns="0" rIns="0" tIns="0" bIns="0">
            <a:spAutoFit/>
          </a:bodyPr>
          <a:lstStyle/>
          <a:p>
            <a:pPr eaLnBrk="1" hangingPunct="1">
              <a:lnSpc>
                <a:spcPct val="120000"/>
              </a:lnSpc>
            </a:pPr>
            <a:r>
              <a:rPr lang="ja-JP" altLang="en-US" sz="1400">
                <a:solidFill>
                  <a:srgbClr val="5F6B78"/>
                </a:solidFill>
              </a:rPr>
              <a:t>何を、どのように調べたか</a:t>
            </a:r>
          </a:p>
        </p:txBody>
      </p:sp>
      <p:sp>
        <p:nvSpPr>
          <p:cNvPr id="30" name="Rectangle 29"/>
          <p:cNvSpPr/>
          <p:nvPr/>
        </p:nvSpPr>
        <p:spPr>
          <a:xfrm>
            <a:off x="548640" y="3529584"/>
            <a:ext cx="749808" cy="7132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548640" y="3529584"/>
            <a:ext cx="749808" cy="713232"/>
          </a:xfrm>
          <a:prstGeom prst="rect">
            <a:avLst/>
          </a:prstGeom>
          <a:noFill/>
        </p:spPr>
        <p:txBody>
          <a:bodyPr wrap="square" anchor="ctr" lIns="0" rIns="0" tIns="0" bIns="0">
            <a:spAutoFit/>
          </a:bodyPr>
          <a:lstStyle/>
          <a:p>
            <a:pPr eaLnBrk="1" hangingPunct="1" algn="ctr">
              <a:lnSpc>
                <a:spcPct val="120000"/>
              </a:lnSpc>
            </a:pPr>
            <a:r>
              <a:rPr lang="ja-JP" altLang="en-US" sz="2200" b="1">
                <a:solidFill>
                  <a:srgbClr val="FFFFFF"/>
                </a:solidFill>
              </a:rPr>
              <a:t>03</a:t>
            </a:r>
          </a:p>
        </p:txBody>
      </p:sp>
      <p:sp>
        <p:nvSpPr>
          <p:cNvPr id="32" name="TextBox 31"/>
          <p:cNvSpPr txBox="1"/>
          <p:nvPr/>
        </p:nvSpPr>
        <p:spPr>
          <a:xfrm>
            <a:off x="1554480" y="3511296"/>
            <a:ext cx="4754880" cy="411480"/>
          </a:xfrm>
          <a:prstGeom prst="rect">
            <a:avLst/>
          </a:prstGeom>
          <a:noFill/>
        </p:spPr>
        <p:txBody>
          <a:bodyPr wrap="square" anchor="t" lIns="0" rIns="0" tIns="0" bIns="0">
            <a:spAutoFit/>
          </a:bodyPr>
          <a:lstStyle/>
          <a:p>
            <a:pPr eaLnBrk="1" hangingPunct="1">
              <a:lnSpc>
                <a:spcPct val="120000"/>
              </a:lnSpc>
            </a:pPr>
            <a:r>
              <a:rPr lang="ja-JP" altLang="en-US" sz="2100" b="1"/>
              <a:t>結果</a:t>
            </a:r>
          </a:p>
        </p:txBody>
      </p:sp>
      <p:sp>
        <p:nvSpPr>
          <p:cNvPr id="33" name="TextBox 32"/>
          <p:cNvSpPr txBox="1"/>
          <p:nvPr/>
        </p:nvSpPr>
        <p:spPr>
          <a:xfrm>
            <a:off x="1554480" y="3931920"/>
            <a:ext cx="4754880" cy="310896"/>
          </a:xfrm>
          <a:prstGeom prst="rect">
            <a:avLst/>
          </a:prstGeom>
          <a:noFill/>
        </p:spPr>
        <p:txBody>
          <a:bodyPr wrap="square" anchor="t" lIns="0" rIns="0" tIns="0" bIns="0">
            <a:spAutoFit/>
          </a:bodyPr>
          <a:lstStyle/>
          <a:p>
            <a:pPr eaLnBrk="1" hangingPunct="1">
              <a:lnSpc>
                <a:spcPct val="120000"/>
              </a:lnSpc>
            </a:pPr>
            <a:r>
              <a:rPr lang="ja-JP" altLang="en-US" sz="1400">
                <a:solidFill>
                  <a:srgbClr val="5F6B78"/>
                </a:solidFill>
              </a:rPr>
              <a:t>章ごとの主な知見</a:t>
            </a:r>
          </a:p>
        </p:txBody>
      </p:sp>
      <p:sp>
        <p:nvSpPr>
          <p:cNvPr id="34" name="Rectangle 33"/>
          <p:cNvSpPr/>
          <p:nvPr/>
        </p:nvSpPr>
        <p:spPr>
          <a:xfrm>
            <a:off x="548640" y="4425696"/>
            <a:ext cx="749808" cy="7132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TextBox 34"/>
          <p:cNvSpPr txBox="1"/>
          <p:nvPr/>
        </p:nvSpPr>
        <p:spPr>
          <a:xfrm>
            <a:off x="548640" y="4425696"/>
            <a:ext cx="749808" cy="713232"/>
          </a:xfrm>
          <a:prstGeom prst="rect">
            <a:avLst/>
          </a:prstGeom>
          <a:noFill/>
        </p:spPr>
        <p:txBody>
          <a:bodyPr wrap="square" anchor="ctr" lIns="0" rIns="0" tIns="0" bIns="0">
            <a:spAutoFit/>
          </a:bodyPr>
          <a:lstStyle/>
          <a:p>
            <a:pPr eaLnBrk="1" hangingPunct="1" algn="ctr">
              <a:lnSpc>
                <a:spcPct val="120000"/>
              </a:lnSpc>
            </a:pPr>
            <a:r>
              <a:rPr lang="ja-JP" altLang="en-US" sz="2200" b="1">
                <a:solidFill>
                  <a:srgbClr val="FFFFFF"/>
                </a:solidFill>
              </a:rPr>
              <a:t>04</a:t>
            </a:r>
          </a:p>
        </p:txBody>
      </p:sp>
      <p:sp>
        <p:nvSpPr>
          <p:cNvPr id="36" name="TextBox 35"/>
          <p:cNvSpPr txBox="1"/>
          <p:nvPr/>
        </p:nvSpPr>
        <p:spPr>
          <a:xfrm>
            <a:off x="1554480" y="4407408"/>
            <a:ext cx="4754880" cy="411480"/>
          </a:xfrm>
          <a:prstGeom prst="rect">
            <a:avLst/>
          </a:prstGeom>
          <a:noFill/>
        </p:spPr>
        <p:txBody>
          <a:bodyPr wrap="square" anchor="t" lIns="0" rIns="0" tIns="0" bIns="0">
            <a:spAutoFit/>
          </a:bodyPr>
          <a:lstStyle/>
          <a:p>
            <a:pPr eaLnBrk="1" hangingPunct="1">
              <a:lnSpc>
                <a:spcPct val="120000"/>
              </a:lnSpc>
            </a:pPr>
            <a:r>
              <a:rPr lang="ja-JP" altLang="en-US" sz="2100" b="1"/>
              <a:t>考察と結論</a:t>
            </a:r>
          </a:p>
        </p:txBody>
      </p:sp>
      <p:sp>
        <p:nvSpPr>
          <p:cNvPr id="37" name="TextBox 36"/>
          <p:cNvSpPr txBox="1"/>
          <p:nvPr/>
        </p:nvSpPr>
        <p:spPr>
          <a:xfrm>
            <a:off x="1554480" y="4828032"/>
            <a:ext cx="4754880" cy="310896"/>
          </a:xfrm>
          <a:prstGeom prst="rect">
            <a:avLst/>
          </a:prstGeom>
          <a:noFill/>
        </p:spPr>
        <p:txBody>
          <a:bodyPr wrap="square" anchor="t" lIns="0" rIns="0" tIns="0" bIns="0">
            <a:spAutoFit/>
          </a:bodyPr>
          <a:lstStyle/>
          <a:p>
            <a:pPr eaLnBrk="1" hangingPunct="1">
              <a:lnSpc>
                <a:spcPct val="120000"/>
              </a:lnSpc>
            </a:pPr>
            <a:r>
              <a:rPr lang="ja-JP" altLang="en-US" sz="1400">
                <a:solidFill>
                  <a:srgbClr val="5F6B78"/>
                </a:solidFill>
              </a:rPr>
              <a:t>結果の解釈・結論・今後の課題</a:t>
            </a:r>
          </a:p>
        </p:txBody>
      </p:sp>
      <p:sp>
        <p:nvSpPr>
          <p:cNvPr id="38" name="Rectangle 37"/>
          <p:cNvSpPr/>
          <p:nvPr/>
        </p:nvSpPr>
        <p:spPr>
          <a:xfrm>
            <a:off x="548640" y="5321808"/>
            <a:ext cx="749808" cy="71323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9" name="TextBox 38"/>
          <p:cNvSpPr txBox="1"/>
          <p:nvPr/>
        </p:nvSpPr>
        <p:spPr>
          <a:xfrm>
            <a:off x="548640" y="5321808"/>
            <a:ext cx="749808" cy="713232"/>
          </a:xfrm>
          <a:prstGeom prst="rect">
            <a:avLst/>
          </a:prstGeom>
          <a:noFill/>
        </p:spPr>
        <p:txBody>
          <a:bodyPr wrap="square" anchor="ctr" lIns="0" rIns="0" tIns="0" bIns="0">
            <a:spAutoFit/>
          </a:bodyPr>
          <a:lstStyle/>
          <a:p>
            <a:pPr eaLnBrk="1" hangingPunct="1" algn="ctr">
              <a:lnSpc>
                <a:spcPct val="120000"/>
              </a:lnSpc>
            </a:pPr>
            <a:r>
              <a:rPr lang="ja-JP" altLang="en-US" sz="2200" b="1">
                <a:solidFill>
                  <a:srgbClr val="FFFFFF"/>
                </a:solidFill>
              </a:rPr>
              <a:t>05</a:t>
            </a:r>
          </a:p>
        </p:txBody>
      </p:sp>
      <p:sp>
        <p:nvSpPr>
          <p:cNvPr id="40" name="TextBox 39"/>
          <p:cNvSpPr txBox="1"/>
          <p:nvPr/>
        </p:nvSpPr>
        <p:spPr>
          <a:xfrm>
            <a:off x="1554480" y="5303520"/>
            <a:ext cx="4754880" cy="411480"/>
          </a:xfrm>
          <a:prstGeom prst="rect">
            <a:avLst/>
          </a:prstGeom>
          <a:noFill/>
        </p:spPr>
        <p:txBody>
          <a:bodyPr wrap="square" anchor="t" lIns="0" rIns="0" tIns="0" bIns="0">
            <a:spAutoFit/>
          </a:bodyPr>
          <a:lstStyle/>
          <a:p>
            <a:pPr eaLnBrk="1" hangingPunct="1">
              <a:lnSpc>
                <a:spcPct val="120000"/>
              </a:lnSpc>
            </a:pPr>
            <a:r>
              <a:rPr lang="ja-JP" altLang="en-US" sz="2100" b="1"/>
              <a:t>研究業績</a:t>
            </a:r>
          </a:p>
        </p:txBody>
      </p:sp>
      <p:sp>
        <p:nvSpPr>
          <p:cNvPr id="41" name="TextBox 40"/>
          <p:cNvSpPr txBox="1"/>
          <p:nvPr/>
        </p:nvSpPr>
        <p:spPr>
          <a:xfrm>
            <a:off x="1554480" y="5724144"/>
            <a:ext cx="4754880" cy="310896"/>
          </a:xfrm>
          <a:prstGeom prst="rect">
            <a:avLst/>
          </a:prstGeom>
          <a:noFill/>
        </p:spPr>
        <p:txBody>
          <a:bodyPr wrap="square" anchor="t" lIns="0" rIns="0" tIns="0" bIns="0">
            <a:spAutoFit/>
          </a:bodyPr>
          <a:lstStyle/>
          <a:p>
            <a:pPr eaLnBrk="1" hangingPunct="1">
              <a:lnSpc>
                <a:spcPct val="120000"/>
              </a:lnSpc>
            </a:pPr>
            <a:r>
              <a:rPr lang="ja-JP" altLang="en-US" sz="1400">
                <a:solidFill>
                  <a:srgbClr val="5F6B78"/>
                </a:solidFill>
              </a:rPr>
              <a:t>原著論文・学会発表</a:t>
            </a:r>
          </a:p>
        </p:txBody>
      </p:sp>
      <p:sp>
        <p:nvSpPr>
          <p:cNvPr id="42" name="Rectangle 41"/>
          <p:cNvSpPr/>
          <p:nvPr/>
        </p:nvSpPr>
        <p:spPr>
          <a:xfrm>
            <a:off x="6400800" y="1737360"/>
            <a:ext cx="5239512"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3" name="Rectangle 42"/>
          <p:cNvSpPr/>
          <p:nvPr/>
        </p:nvSpPr>
        <p:spPr>
          <a:xfrm>
            <a:off x="6400800" y="1737360"/>
            <a:ext cx="5239512"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4" name="TextBox 43"/>
          <p:cNvSpPr txBox="1"/>
          <p:nvPr/>
        </p:nvSpPr>
        <p:spPr>
          <a:xfrm>
            <a:off x="6766560" y="2011680"/>
            <a:ext cx="4572000" cy="3840480"/>
          </a:xfrm>
          <a:prstGeom prst="rect">
            <a:avLst/>
          </a:prstGeom>
          <a:noFill/>
        </p:spPr>
        <p:txBody>
          <a:bodyPr wrap="square" anchor="t" lIns="0" rIns="0" tIns="0" bIns="0">
            <a:spAutoFit/>
          </a:bodyPr>
          <a:lstStyle/>
          <a:p>
            <a:pPr eaLnBrk="1" hangingPunct="1">
              <a:lnSpc>
                <a:spcPct val="145000"/>
              </a:lnSpc>
            </a:pPr>
            <a:r>
              <a:rPr lang="ja-JP" altLang="en-US" sz="2000" b="1">
                <a:solidFill>
                  <a:schemeClr val="accent1"/>
                </a:solidFill>
              </a:rPr>
              <a:t>本研究の問い</a:t>
            </a:r>
          </a:p>
          <a:p>
            <a:pPr eaLnBrk="1" hangingPunct="1">
              <a:lnSpc>
                <a:spcPct val="145000"/>
              </a:lnSpc>
              <a:spcBef>
                <a:spcPts val="1400"/>
              </a:spcBef>
            </a:pPr>
            <a:r>
              <a:rPr lang="ja-JP" altLang="en-US" sz="2000"/>
              <a:t>高脂肪食による腸内細菌叢の乱れは、胆汁酸組成を変化させて肝臓のFXRシグナルを弱め、肝臓への脂肪蓄積を促すのか？</a:t>
            </a:r>
          </a:p>
          <a:p>
            <a:pPr eaLnBrk="1" hangingPunct="1">
              <a:lnSpc>
                <a:spcPct val="145000"/>
              </a:lnSpc>
              <a:spcBef>
                <a:spcPts val="2200"/>
              </a:spcBef>
            </a:pPr>
            <a:r>
              <a:rPr lang="ja-JP" altLang="en-US" sz="1400">
                <a:solidFill>
                  <a:srgbClr val="5F6B78"/>
                </a:solidFill>
              </a:rPr>
              <a:t>最初にこの問いをはっきり示し、各章の結果を必ずここに結びつけます。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01</a:t>
            </a:r>
          </a:p>
        </p:txBody>
      </p:sp>
      <p:sp>
        <p:nvSpPr>
          <p:cNvPr id="3" name="Title 2"/>
          <p:cNvSpPr>
            <a:spLocks noGrp="1"/>
          </p:cNvSpPr>
          <p:nvPr>
            <p:ph type="title"/>
          </p:nvPr>
        </p:nvSpPr>
        <p:spPr/>
        <p:txBody>
          <a:bodyPr/>
          <a:lstStyle/>
          <a:p>
            <a:pPr eaLnBrk="1" hangingPunct="1"/>
            <a:r>
              <a:rPr lang="ja-JP" altLang="en-US"/>
              <a:t>研究背景と目的</a:t>
            </a:r>
          </a:p>
        </p:txBody>
      </p:sp>
      <p:sp>
        <p:nvSpPr>
          <p:cNvPr id="4" name="Text Placeholder 3"/>
          <p:cNvSpPr>
            <a:spLocks noGrp="1"/>
          </p:cNvSpPr>
          <p:nvPr>
            <p:ph type="body" idx="1"/>
          </p:nvPr>
        </p:nvSpPr>
        <p:spPr/>
        <p:txBody>
          <a:bodyPr/>
          <a:lstStyle/>
          <a:p>
            <a:pPr eaLnBrk="1" hangingPunct="1"/>
            <a:r>
              <a:rPr lang="ja-JP" altLang="en-US"/>
              <a:t>なぜこの問題に取り組むのか：社会的背景・これまでの知見・未解明の点</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bg1"/>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bg1"/>
                </a:solidFill>
                <a:latin typeface="+mn-lt"/>
                <a:ea typeface="+mn-ea"/>
                <a:cs typeface="+mn-cs"/>
              </a:defRPr>
            </a:lvl1pPr>
          </a:lstStyle>
          <a:p>
            <a:pPr eaLnBrk="1" hangingPunct="1"/>
            <a:fld id="{B6F15528-21DE-4FAA-801E-634DDDAF4B2B}" type="slidenum">
              <a:rPr lang="ja-JP"/>
              <a:t>‹#›</a:t>
            </a:fld>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01 研究背景と目的</a:t>
            </a:r>
          </a:p>
        </p:txBody>
      </p:sp>
      <p:sp>
        <p:nvSpPr>
          <p:cNvPr id="3" name="Title 2"/>
          <p:cNvSpPr>
            <a:spLocks noGrp="1"/>
          </p:cNvSpPr>
          <p:nvPr>
            <p:ph type="title"/>
          </p:nvPr>
        </p:nvSpPr>
        <p:spPr/>
        <p:txBody>
          <a:bodyPr/>
          <a:lstStyle/>
          <a:p>
            <a:pPr eaLnBrk="1" hangingPunct="1"/>
            <a:r>
              <a:rPr lang="ja-JP" altLang="en-US"/>
              <a:t>腸–肝軸：高脂肪食から肝臓の脂肪蓄積まで</a:t>
            </a:r>
          </a:p>
        </p:txBody>
      </p:sp>
      <p:sp>
        <p:nvSpPr>
          <p:cNvPr id="4" name="Text Placeholder 3"/>
          <p:cNvSpPr>
            <a:spLocks noGrp="1"/>
          </p:cNvSpPr>
          <p:nvPr>
            <p:ph type="body" idx="1"/>
          </p:nvPr>
        </p:nvSpPr>
        <p:spPr/>
        <p:txBody>
          <a:bodyPr/>
          <a:lstStyle/>
          <a:p>
            <a:pPr eaLnBrk="1" hangingPunct="1">
              <a:spcBef>
                <a:spcPts val="0"/>
              </a:spcBef>
            </a:pPr>
            <a:r>
              <a:rPr lang="ja-JP" altLang="en-US" sz="1700" b="1">
                <a:solidFill>
                  <a:schemeClr val="accent1"/>
                </a:solidFill>
              </a:rPr>
              <a:t>社会的背景</a:t>
            </a:r>
          </a:p>
          <a:p>
            <a:pPr eaLnBrk="1" hangingPunct="1">
              <a:spcBef>
                <a:spcPts val="200"/>
              </a:spcBef>
            </a:pPr>
            <a:r>
              <a:rPr lang="ja-JP" altLang="en-US" sz="1700"/>
              <a:t>脂肪性肝疾患は患者数の多い慢性肝疾患で、高脂肪の食生活と深く関わる。</a:t>
            </a:r>
          </a:p>
          <a:p>
            <a:pPr eaLnBrk="1" hangingPunct="1">
              <a:spcBef>
                <a:spcPts val="1000"/>
              </a:spcBef>
            </a:pPr>
            <a:r>
              <a:rPr lang="ja-JP" altLang="en-US" sz="1700" b="1">
                <a:solidFill>
                  <a:schemeClr val="accent1"/>
                </a:solidFill>
              </a:rPr>
              <a:t>これまでの知見</a:t>
            </a:r>
          </a:p>
          <a:p>
            <a:pPr eaLnBrk="1" hangingPunct="1">
              <a:spcBef>
                <a:spcPts val="200"/>
              </a:spcBef>
            </a:pPr>
            <a:r>
              <a:rPr lang="ja-JP" altLang="en-US" sz="1700"/>
              <a:t>腸内細菌叢は胆汁酸を介して肝臓の代謝に影響する（腸–肝軸）。</a:t>
            </a:r>
          </a:p>
          <a:p>
            <a:pPr eaLnBrk="1" hangingPunct="1">
              <a:spcBef>
                <a:spcPts val="1000"/>
              </a:spcBef>
            </a:pPr>
            <a:r>
              <a:rPr lang="ja-JP" altLang="en-US" sz="1700" b="1">
                <a:solidFill>
                  <a:schemeClr val="accent5"/>
                </a:solidFill>
              </a:rPr>
              <a:t>未解明の点</a:t>
            </a:r>
          </a:p>
          <a:p>
            <a:pPr eaLnBrk="1" hangingPunct="1">
              <a:spcBef>
                <a:spcPts val="200"/>
              </a:spcBef>
            </a:pPr>
            <a:r>
              <a:rPr lang="ja-JP" altLang="en-US" sz="1700"/>
              <a:t>細菌叢→胆汁酸シグナル→肝臓の脂質代謝という因果の流れは未検証。</a:t>
            </a:r>
          </a:p>
          <a:p>
            <a:pPr eaLnBrk="1" hangingPunct="1">
              <a:spcBef>
                <a:spcPts val="1000"/>
              </a:spcBef>
            </a:pPr>
            <a:r>
              <a:rPr lang="ja-JP" altLang="en-US" sz="1700" b="1">
                <a:solidFill>
                  <a:schemeClr val="accent2"/>
                </a:solidFill>
              </a:rPr>
              <a:t>本研究の意義</a:t>
            </a:r>
          </a:p>
          <a:p>
            <a:pPr eaLnBrk="1" hangingPunct="1">
              <a:spcBef>
                <a:spcPts val="200"/>
              </a:spcBef>
            </a:pPr>
            <a:r>
              <a:rPr lang="ja-JP" altLang="en-US" sz="1700"/>
              <a:t>細菌叢や胆汁酸を標的とした脂肪肝の予防・介入に根拠を与える。</a:t>
            </a:r>
          </a:p>
        </p:txBody>
      </p:sp>
      <p:pic>
        <p:nvPicPr>
          <p:cNvPr id="5" name="Picture Placeholder 4" descr="background.jpg"/>
          <p:cNvPicPr>
            <a:picLocks noGrp="1" noChangeAspect="1"/>
          </p:cNvPicPr>
          <p:nvPr>
            <p:ph type="pic" idx="10"/>
          </p:nvPr>
        </p:nvPicPr>
        <p:blipFill>
          <a:blip r:embed="rId2"/>
          <a:srcRect/>
          <a:stretch>
            <a:fillRect/>
          </a:stretch>
        </p:blipFill>
        <p:spPr>
          <a:xfrm>
            <a:off x="5074920" y="2222743"/>
            <a:ext cx="6565392" cy="2915433"/>
          </a:xfrm>
        </p:spPr>
      </p:pic>
      <p:sp>
        <p:nvSpPr>
          <p:cNvPr id="6" name="Text Placeholder 5"/>
          <p:cNvSpPr>
            <a:spLocks noGrp="1"/>
          </p:cNvSpPr>
          <p:nvPr>
            <p:ph type="body" idx="16"/>
          </p:nvPr>
        </p:nvSpPr>
        <p:spPr/>
        <p:txBody>
          <a:bodyPr/>
          <a:lstStyle/>
          <a:p>
            <a:pPr eaLnBrk="1" hangingPunct="1"/>
            <a:r>
              <a:rPr lang="ja-JP" altLang="en-US"/>
              <a:t>図1-1　高脂肪食が「腸–肝軸」を介して肝臓の脂肪蓄積を促す仮説（模式図）</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同じスタイルの模式図をAIで作成（プロンプト入力済み）</a:t>
            </a:r>
            <a:r>
              <a:rPr lang="ja-JP" altLang="en-US" sz="1200" b="1">
                <a:solidFill>
                  <a:schemeClr val="accent1"/>
                </a:solidFill>
                <a:hlinkClick r:id="rId3"/>
              </a:rPr>
              <a:t>  SciDraw AIで開く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01 研究背景と目的</a:t>
            </a:r>
          </a:p>
        </p:txBody>
      </p:sp>
      <p:sp>
        <p:nvSpPr>
          <p:cNvPr id="3" name="Title 2"/>
          <p:cNvSpPr>
            <a:spLocks noGrp="1"/>
          </p:cNvSpPr>
          <p:nvPr>
            <p:ph type="title"/>
          </p:nvPr>
        </p:nvSpPr>
        <p:spPr/>
        <p:txBody>
          <a:bodyPr/>
          <a:lstStyle/>
          <a:p>
            <a:pPr eaLnBrk="1" hangingPunct="1"/>
            <a:r>
              <a:rPr lang="ja-JP" altLang="en-US"/>
              <a:t>先行研究：関連は示されているが、因果と機序は未解明</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Table 21"/>
          <p:cNvGraphicFramePr>
            <a:graphicFrameLocks noGrp="1"/>
          </p:cNvGraphicFramePr>
          <p:nvPr/>
        </p:nvGraphicFramePr>
        <p:xfrm>
          <a:off x="548640" y="1737360"/>
          <a:ext cx="11094413" cy="3035808"/>
        </p:xfrm>
        <a:graphic>
          <a:graphicData uri="http://schemas.openxmlformats.org/drawingml/2006/table">
            <a:tbl>
              <a:tblPr firstRow="1">
                <a:tableStyleId>{5C22544A-7EE6-4342-B048-85BDC9FD1C3A}</a:tableStyleId>
              </a:tblPr>
              <a:tblGrid>
                <a:gridCol w="2319741"/>
                <a:gridCol w="4740340"/>
                <a:gridCol w="4034332"/>
              </a:tblGrid>
              <a:tr h="512064">
                <a:tc>
                  <a:txBody>
                    <a:bodyPr wrap="square"/>
                    <a:lstStyle/>
                    <a:p>
                      <a:pPr eaLnBrk="1" hangingPunct="1">
                        <a:lnSpc>
                          <a:spcPct val="115000"/>
                        </a:lnSpc>
                      </a:pPr>
                      <a:r>
                        <a:rPr lang="ja-JP" altLang="en-US" sz="1500" b="1">
                          <a:solidFill>
                            <a:srgbClr val="FFFFFF"/>
                          </a:solidFill>
                        </a:rPr>
                        <a:t>研究の流れ</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これまでの成果</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残された課題</a:t>
                      </a:r>
                    </a:p>
                  </a:txBody>
                  <a:tcPr marL="164592" marR="164592" marT="73152" marB="73152" anchor="ctr">
                    <a:solidFill>
                      <a:schemeClr val="accent1"/>
                    </a:solidFill>
                  </a:tcPr>
                </a:tc>
              </a:tr>
              <a:tr h="841248">
                <a:tc>
                  <a:txBody>
                    <a:bodyPr wrap="square"/>
                    <a:lstStyle/>
                    <a:p>
                      <a:pPr eaLnBrk="1" hangingPunct="1">
                        <a:lnSpc>
                          <a:spcPct val="115000"/>
                        </a:lnSpc>
                      </a:pPr>
                      <a:r>
                        <a:rPr lang="ja-JP" altLang="en-US" sz="1500" b="1">
                          <a:solidFill>
                            <a:schemeClr val="dk1"/>
                          </a:solidFill>
                        </a:rPr>
                        <a:t>細菌叢と脂肪肝</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ヒト・動物の両方で、脂肪肝に細菌叢組成の変化が伴うことが報告されている</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多くは横断的な関連の報告で、因果関係を区別できない</a:t>
                      </a:r>
                    </a:p>
                  </a:txBody>
                  <a:tcPr marL="164592" marR="164592" marT="73152" marB="73152" anchor="ctr">
                    <a:solidFill>
                      <a:srgbClr val="FFFFFF"/>
                    </a:solidFill>
                  </a:tcPr>
                </a:tc>
              </a:tr>
              <a:tr h="841248">
                <a:tc>
                  <a:txBody>
                    <a:bodyPr wrap="square"/>
                    <a:lstStyle/>
                    <a:p>
                      <a:pPr eaLnBrk="1" hangingPunct="1">
                        <a:lnSpc>
                          <a:spcPct val="115000"/>
                        </a:lnSpc>
                      </a:pPr>
                      <a:r>
                        <a:rPr lang="ja-JP" altLang="en-US" sz="1500" b="1">
                          <a:solidFill>
                            <a:schemeClr val="dk1"/>
                          </a:solidFill>
                        </a:rPr>
                        <a:t>胆汁酸シグナル</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胆汁酸はFXRやTGR5などの受容体を活性化し、糖・脂質代謝を調節する</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細菌叢由来の胆汁酸変化と肝臓の表現型との対応が不明</a:t>
                      </a:r>
                    </a:p>
                  </a:txBody>
                  <a:tcPr marL="164592" marR="164592" marT="73152" marB="73152" anchor="ctr">
                    <a:solidFill>
                      <a:schemeClr val="lt2"/>
                    </a:solidFill>
                  </a:tcPr>
                </a:tc>
              </a:tr>
              <a:tr h="841248">
                <a:tc>
                  <a:txBody>
                    <a:bodyPr wrap="square"/>
                    <a:lstStyle/>
                    <a:p>
                      <a:pPr eaLnBrk="1" hangingPunct="1">
                        <a:lnSpc>
                          <a:spcPct val="115000"/>
                        </a:lnSpc>
                      </a:pPr>
                      <a:r>
                        <a:rPr lang="ja-JP" altLang="en-US" sz="1500" b="1">
                          <a:solidFill>
                            <a:schemeClr val="dk1"/>
                          </a:solidFill>
                        </a:rPr>
                        <a:t>細菌叢への介入</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プロバイオティクスや糞便移植で肝臓の脂肪蓄積が軽減したモデルがある</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作用経路が直接検証されていない</a:t>
                      </a:r>
                    </a:p>
                  </a:txBody>
                  <a:tcPr marL="164592" marR="164592" marT="73152" marB="73152" anchor="ctr">
                    <a:solidFill>
                      <a:srgbClr val="FFFFFF"/>
                    </a:solidFill>
                  </a:tcPr>
                </a:tc>
              </a:tr>
            </a:tbl>
          </a:graphicData>
        </a:graphic>
      </p:graphicFrame>
      <p:sp>
        <p:nvSpPr>
          <p:cNvPr id="23" name="Rectangle 22"/>
          <p:cNvSpPr/>
          <p:nvPr/>
        </p:nvSpPr>
        <p:spPr>
          <a:xfrm>
            <a:off x="548640" y="4983480"/>
            <a:ext cx="11094415" cy="1005840"/>
          </a:xfrm>
          <a:prstGeom prst="rect">
            <a:avLst/>
          </a:prstGeom>
          <a:solidFill>
            <a:srgbClr val="FD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4983480"/>
            <a:ext cx="82296" cy="100584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4983480"/>
            <a:ext cx="10545775" cy="1005840"/>
          </a:xfrm>
          <a:prstGeom prst="rect">
            <a:avLst/>
          </a:prstGeom>
          <a:noFill/>
        </p:spPr>
        <p:txBody>
          <a:bodyPr wrap="square" anchor="ctr" lIns="0" rIns="0" tIns="0" bIns="0">
            <a:spAutoFit/>
          </a:bodyPr>
          <a:lstStyle/>
          <a:p>
            <a:pPr eaLnBrk="1" hangingPunct="1">
              <a:lnSpc>
                <a:spcPct val="130000"/>
              </a:lnSpc>
            </a:pPr>
            <a:r>
              <a:rPr lang="ja-JP" altLang="en-US" sz="1800" b="1">
                <a:solidFill>
                  <a:srgbClr val="A86F10"/>
                </a:solidFill>
              </a:rPr>
              <a:t>残された課題  </a:t>
            </a:r>
            <a:r>
              <a:rPr lang="ja-JP" altLang="en-US" sz="1800"/>
              <a:t>「細菌叢の変化 → 胆汁酸組成 → 肝臓のFXRシグナル → 脂質代謝」を一続きに示した研究はなく、本研究はこの点に取り組む。</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01 研究背景と目的</a:t>
            </a:r>
          </a:p>
        </p:txBody>
      </p:sp>
      <p:sp>
        <p:nvSpPr>
          <p:cNvPr id="3" name="Title 2"/>
          <p:cNvSpPr>
            <a:spLocks noGrp="1"/>
          </p:cNvSpPr>
          <p:nvPr>
            <p:ph type="title"/>
          </p:nvPr>
        </p:nvSpPr>
        <p:spPr/>
        <p:txBody>
          <a:bodyPr/>
          <a:lstStyle/>
          <a:p>
            <a:pPr eaLnBrk="1" hangingPunct="1"/>
            <a:r>
              <a:rPr lang="ja-JP" altLang="en-US"/>
              <a:t>本研究の目的</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37360"/>
            <a:ext cx="11094415" cy="1234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960120" y="1737360"/>
            <a:ext cx="10271455" cy="1234440"/>
          </a:xfrm>
          <a:prstGeom prst="rect">
            <a:avLst/>
          </a:prstGeom>
          <a:noFill/>
        </p:spPr>
        <p:txBody>
          <a:bodyPr wrap="square" anchor="ctr" lIns="0" rIns="0" tIns="0" bIns="0">
            <a:spAutoFit/>
          </a:bodyPr>
          <a:lstStyle/>
          <a:p>
            <a:pPr eaLnBrk="1" hangingPunct="1">
              <a:lnSpc>
                <a:spcPct val="135000"/>
              </a:lnSpc>
            </a:pPr>
            <a:r>
              <a:rPr lang="ja-JP" altLang="en-US" sz="2000" b="1">
                <a:solidFill>
                  <a:srgbClr val="F2C66D"/>
                </a:solidFill>
              </a:rPr>
              <a:t>本研究の問い　</a:t>
            </a:r>
            <a:r>
              <a:rPr lang="ja-JP" altLang="en-US" sz="2000">
                <a:solidFill>
                  <a:srgbClr val="FFFFFF"/>
                </a:solidFill>
              </a:rPr>
              <a:t>高脂肪食による腸内細菌叢の乱れは、胆汁酸組成を変化させて肝臓のFXRシグナルを弱め、脂肪蓄積を促すのか？</a:t>
            </a:r>
          </a:p>
        </p:txBody>
      </p:sp>
      <p:sp>
        <p:nvSpPr>
          <p:cNvPr id="24" name="Rectangle 23"/>
          <p:cNvSpPr/>
          <p:nvPr/>
        </p:nvSpPr>
        <p:spPr>
          <a:xfrm>
            <a:off x="548640" y="3246120"/>
            <a:ext cx="3484778" cy="27889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Rectangle 24"/>
          <p:cNvSpPr/>
          <p:nvPr/>
        </p:nvSpPr>
        <p:spPr>
          <a:xfrm>
            <a:off x="548640" y="3246120"/>
            <a:ext cx="3484778"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822959" y="3474720"/>
            <a:ext cx="2936138" cy="457200"/>
          </a:xfrm>
          <a:prstGeom prst="rect">
            <a:avLst/>
          </a:prstGeom>
          <a:noFill/>
        </p:spPr>
        <p:txBody>
          <a:bodyPr wrap="square" anchor="t" lIns="0" rIns="0" tIns="0" bIns="0">
            <a:spAutoFit/>
          </a:bodyPr>
          <a:lstStyle/>
          <a:p>
            <a:pPr eaLnBrk="1" hangingPunct="1">
              <a:lnSpc>
                <a:spcPct val="120000"/>
              </a:lnSpc>
            </a:pPr>
            <a:r>
              <a:rPr lang="ja-JP" altLang="en-US" sz="2000" b="1">
                <a:solidFill>
                  <a:schemeClr val="accent1"/>
                </a:solidFill>
              </a:rPr>
              <a:t>目的1</a:t>
            </a:r>
          </a:p>
        </p:txBody>
      </p:sp>
      <p:sp>
        <p:nvSpPr>
          <p:cNvPr id="27" name="TextBox 26"/>
          <p:cNvSpPr txBox="1"/>
          <p:nvPr/>
        </p:nvSpPr>
        <p:spPr>
          <a:xfrm>
            <a:off x="822959" y="4023359"/>
            <a:ext cx="2936138" cy="1874519"/>
          </a:xfrm>
          <a:prstGeom prst="rect">
            <a:avLst/>
          </a:prstGeom>
          <a:noFill/>
        </p:spPr>
        <p:txBody>
          <a:bodyPr wrap="square" anchor="t" lIns="0" rIns="0" tIns="0" bIns="0">
            <a:spAutoFit/>
          </a:bodyPr>
          <a:lstStyle/>
          <a:p>
            <a:pPr eaLnBrk="1" hangingPunct="1">
              <a:lnSpc>
                <a:spcPct val="130000"/>
              </a:lnSpc>
            </a:pPr>
            <a:r>
              <a:rPr lang="ja-JP" altLang="en-US" sz="1800">
                <a:solidFill>
                  <a:schemeClr val="dk1"/>
                </a:solidFill>
              </a:rPr>
              <a:t>高脂肪食による腸内細菌叢と胆汁酸組成の変化を明らかにする</a:t>
            </a:r>
          </a:p>
        </p:txBody>
      </p:sp>
      <p:sp>
        <p:nvSpPr>
          <p:cNvPr id="28" name="TextBox 27"/>
          <p:cNvSpPr txBox="1"/>
          <p:nvPr/>
        </p:nvSpPr>
        <p:spPr>
          <a:xfrm>
            <a:off x="822959" y="5559552"/>
            <a:ext cx="2936138" cy="347472"/>
          </a:xfrm>
          <a:prstGeom prst="rect">
            <a:avLst/>
          </a:prstGeom>
          <a:noFill/>
        </p:spPr>
        <p:txBody>
          <a:bodyPr wrap="square" anchor="t" lIns="0" rIns="0" tIns="0" bIns="0">
            <a:spAutoFit/>
          </a:bodyPr>
          <a:lstStyle/>
          <a:p>
            <a:pPr eaLnBrk="1" hangingPunct="1">
              <a:lnSpc>
                <a:spcPct val="120000"/>
              </a:lnSpc>
            </a:pPr>
            <a:r>
              <a:rPr lang="ja-JP" altLang="en-US" sz="1400">
                <a:solidFill>
                  <a:srgbClr val="5F6B78"/>
                </a:solidFill>
              </a:rPr>
              <a:t>対応：第2章</a:t>
            </a:r>
          </a:p>
        </p:txBody>
      </p:sp>
      <p:sp>
        <p:nvSpPr>
          <p:cNvPr id="29" name="Rectangle 28"/>
          <p:cNvSpPr/>
          <p:nvPr/>
        </p:nvSpPr>
        <p:spPr>
          <a:xfrm>
            <a:off x="4353458" y="3246120"/>
            <a:ext cx="3484778" cy="27889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0" name="Rectangle 29"/>
          <p:cNvSpPr/>
          <p:nvPr/>
        </p:nvSpPr>
        <p:spPr>
          <a:xfrm>
            <a:off x="4353458" y="3246120"/>
            <a:ext cx="3484778"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4627778" y="3474720"/>
            <a:ext cx="2936138" cy="457200"/>
          </a:xfrm>
          <a:prstGeom prst="rect">
            <a:avLst/>
          </a:prstGeom>
          <a:noFill/>
        </p:spPr>
        <p:txBody>
          <a:bodyPr wrap="square" anchor="t" lIns="0" rIns="0" tIns="0" bIns="0">
            <a:spAutoFit/>
          </a:bodyPr>
          <a:lstStyle/>
          <a:p>
            <a:pPr eaLnBrk="1" hangingPunct="1">
              <a:lnSpc>
                <a:spcPct val="120000"/>
              </a:lnSpc>
            </a:pPr>
            <a:r>
              <a:rPr lang="ja-JP" altLang="en-US" sz="2000" b="1">
                <a:solidFill>
                  <a:schemeClr val="accent2"/>
                </a:solidFill>
              </a:rPr>
              <a:t>目的2</a:t>
            </a:r>
          </a:p>
        </p:txBody>
      </p:sp>
      <p:sp>
        <p:nvSpPr>
          <p:cNvPr id="32" name="TextBox 31"/>
          <p:cNvSpPr txBox="1"/>
          <p:nvPr/>
        </p:nvSpPr>
        <p:spPr>
          <a:xfrm>
            <a:off x="4627778" y="4023359"/>
            <a:ext cx="2936138" cy="1874519"/>
          </a:xfrm>
          <a:prstGeom prst="rect">
            <a:avLst/>
          </a:prstGeom>
          <a:noFill/>
        </p:spPr>
        <p:txBody>
          <a:bodyPr wrap="square" anchor="t" lIns="0" rIns="0" tIns="0" bIns="0">
            <a:spAutoFit/>
          </a:bodyPr>
          <a:lstStyle/>
          <a:p>
            <a:pPr eaLnBrk="1" hangingPunct="1">
              <a:lnSpc>
                <a:spcPct val="130000"/>
              </a:lnSpc>
            </a:pPr>
            <a:r>
              <a:rPr lang="ja-JP" altLang="en-US" sz="1800">
                <a:solidFill>
                  <a:schemeClr val="dk1"/>
                </a:solidFill>
              </a:rPr>
              <a:t>胆汁酸–FXRシグナルが肝臓の脂肪蓄積に果たす役割を解明する</a:t>
            </a:r>
          </a:p>
        </p:txBody>
      </p:sp>
      <p:sp>
        <p:nvSpPr>
          <p:cNvPr id="33" name="TextBox 32"/>
          <p:cNvSpPr txBox="1"/>
          <p:nvPr/>
        </p:nvSpPr>
        <p:spPr>
          <a:xfrm>
            <a:off x="4627778" y="5559552"/>
            <a:ext cx="2936138" cy="347472"/>
          </a:xfrm>
          <a:prstGeom prst="rect">
            <a:avLst/>
          </a:prstGeom>
          <a:noFill/>
        </p:spPr>
        <p:txBody>
          <a:bodyPr wrap="square" anchor="t" lIns="0" rIns="0" tIns="0" bIns="0">
            <a:spAutoFit/>
          </a:bodyPr>
          <a:lstStyle/>
          <a:p>
            <a:pPr eaLnBrk="1" hangingPunct="1">
              <a:lnSpc>
                <a:spcPct val="120000"/>
              </a:lnSpc>
            </a:pPr>
            <a:r>
              <a:rPr lang="ja-JP" altLang="en-US" sz="1400">
                <a:solidFill>
                  <a:srgbClr val="5F6B78"/>
                </a:solidFill>
              </a:rPr>
              <a:t>対応：第3章</a:t>
            </a:r>
          </a:p>
        </p:txBody>
      </p:sp>
      <p:sp>
        <p:nvSpPr>
          <p:cNvPr id="34" name="Rectangle 33"/>
          <p:cNvSpPr/>
          <p:nvPr/>
        </p:nvSpPr>
        <p:spPr>
          <a:xfrm>
            <a:off x="8158276" y="3246120"/>
            <a:ext cx="3484778" cy="27889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8158276" y="3246120"/>
            <a:ext cx="3484778"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8432596" y="3474720"/>
            <a:ext cx="2936138" cy="457200"/>
          </a:xfrm>
          <a:prstGeom prst="rect">
            <a:avLst/>
          </a:prstGeom>
          <a:noFill/>
        </p:spPr>
        <p:txBody>
          <a:bodyPr wrap="square" anchor="t" lIns="0" rIns="0" tIns="0" bIns="0">
            <a:spAutoFit/>
          </a:bodyPr>
          <a:lstStyle/>
          <a:p>
            <a:pPr eaLnBrk="1" hangingPunct="1">
              <a:lnSpc>
                <a:spcPct val="120000"/>
              </a:lnSpc>
            </a:pPr>
            <a:r>
              <a:rPr lang="ja-JP" altLang="en-US" sz="2000" b="1">
                <a:solidFill>
                  <a:schemeClr val="accent3"/>
                </a:solidFill>
              </a:rPr>
              <a:t>目的3</a:t>
            </a:r>
          </a:p>
        </p:txBody>
      </p:sp>
      <p:sp>
        <p:nvSpPr>
          <p:cNvPr id="37" name="TextBox 36"/>
          <p:cNvSpPr txBox="1"/>
          <p:nvPr/>
        </p:nvSpPr>
        <p:spPr>
          <a:xfrm>
            <a:off x="8432596" y="4023359"/>
            <a:ext cx="2936138" cy="1874519"/>
          </a:xfrm>
          <a:prstGeom prst="rect">
            <a:avLst/>
          </a:prstGeom>
          <a:noFill/>
        </p:spPr>
        <p:txBody>
          <a:bodyPr wrap="square" anchor="t" lIns="0" rIns="0" tIns="0" bIns="0">
            <a:spAutoFit/>
          </a:bodyPr>
          <a:lstStyle/>
          <a:p>
            <a:pPr eaLnBrk="1" hangingPunct="1">
              <a:lnSpc>
                <a:spcPct val="130000"/>
              </a:lnSpc>
            </a:pPr>
            <a:r>
              <a:rPr lang="ja-JP" altLang="en-US" sz="1800">
                <a:solidFill>
                  <a:schemeClr val="dk1"/>
                </a:solidFill>
              </a:rPr>
              <a:t>FXRアゴニストと糞便移植で因果関係を検証する</a:t>
            </a:r>
          </a:p>
        </p:txBody>
      </p:sp>
      <p:sp>
        <p:nvSpPr>
          <p:cNvPr id="38" name="TextBox 37"/>
          <p:cNvSpPr txBox="1"/>
          <p:nvPr/>
        </p:nvSpPr>
        <p:spPr>
          <a:xfrm>
            <a:off x="8432596" y="5559552"/>
            <a:ext cx="2936138" cy="347472"/>
          </a:xfrm>
          <a:prstGeom prst="rect">
            <a:avLst/>
          </a:prstGeom>
          <a:noFill/>
        </p:spPr>
        <p:txBody>
          <a:bodyPr wrap="square" anchor="t" lIns="0" rIns="0" tIns="0" bIns="0">
            <a:spAutoFit/>
          </a:bodyPr>
          <a:lstStyle/>
          <a:p>
            <a:pPr eaLnBrk="1" hangingPunct="1">
              <a:lnSpc>
                <a:spcPct val="120000"/>
              </a:lnSpc>
            </a:pPr>
            <a:r>
              <a:rPr lang="ja-JP" altLang="en-US" sz="1400">
                <a:solidFill>
                  <a:srgbClr val="5F6B78"/>
                </a:solidFill>
              </a:rPr>
              <a:t>対応：第4章</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02</a:t>
            </a:r>
          </a:p>
        </p:txBody>
      </p:sp>
      <p:sp>
        <p:nvSpPr>
          <p:cNvPr id="3" name="Title 2"/>
          <p:cNvSpPr>
            <a:spLocks noGrp="1"/>
          </p:cNvSpPr>
          <p:nvPr>
            <p:ph type="title"/>
          </p:nvPr>
        </p:nvSpPr>
        <p:spPr/>
        <p:txBody>
          <a:bodyPr/>
          <a:lstStyle/>
          <a:p>
            <a:pPr eaLnBrk="1" hangingPunct="1"/>
            <a:r>
              <a:rPr lang="ja-JP" altLang="en-US"/>
              <a:t>研究方法</a:t>
            </a:r>
          </a:p>
        </p:txBody>
      </p:sp>
      <p:sp>
        <p:nvSpPr>
          <p:cNvPr id="4" name="Text Placeholder 3"/>
          <p:cNvSpPr>
            <a:spLocks noGrp="1"/>
          </p:cNvSpPr>
          <p:nvPr>
            <p:ph type="body" idx="1"/>
          </p:nvPr>
        </p:nvSpPr>
        <p:spPr/>
        <p:txBody>
          <a:bodyPr/>
          <a:lstStyle/>
          <a:p>
            <a:pPr eaLnBrk="1" hangingPunct="1"/>
            <a:r>
              <a:rPr lang="ja-JP" altLang="en-US"/>
              <a:t>何を、どのように調べたか：研究の全体像と実験デザイン</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bg1"/>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bg1"/>
                </a:solidFill>
                <a:latin typeface="+mn-lt"/>
                <a:ea typeface="+mn-ea"/>
                <a:cs typeface="+mn-cs"/>
              </a:defRPr>
            </a:lvl1pPr>
          </a:lstStyle>
          <a:p>
            <a:pPr eaLnBrk="1" hangingPunct="1"/>
            <a:fld id="{B6F15528-21DE-4FAA-801E-634DDDAF4B2B}" type="slidenum">
              <a:rPr lang="ja-JP"/>
              <a:t>‹#›</a:t>
            </a:fld>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02 研究方法</a:t>
            </a:r>
          </a:p>
        </p:txBody>
      </p:sp>
      <p:sp>
        <p:nvSpPr>
          <p:cNvPr id="3" name="Title 2"/>
          <p:cNvSpPr>
            <a:spLocks noGrp="1"/>
          </p:cNvSpPr>
          <p:nvPr>
            <p:ph type="title"/>
          </p:nvPr>
        </p:nvSpPr>
        <p:spPr/>
        <p:txBody>
          <a:bodyPr/>
          <a:lstStyle/>
          <a:p>
            <a:pPr eaLnBrk="1" hangingPunct="1"/>
            <a:r>
              <a:rPr lang="ja-JP" altLang="en-US"/>
              <a:t>研究の全体像</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37360"/>
            <a:ext cx="11094415" cy="603504"/>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548640" y="1737360"/>
            <a:ext cx="11094415" cy="603504"/>
          </a:xfrm>
          <a:prstGeom prst="rect">
            <a:avLst/>
          </a:prstGeom>
          <a:noFill/>
        </p:spPr>
        <p:txBody>
          <a:bodyPr wrap="square" anchor="ctr" lIns="0" rIns="0" tIns="0" bIns="0">
            <a:spAutoFit/>
          </a:bodyPr>
          <a:lstStyle/>
          <a:p>
            <a:pPr eaLnBrk="1" hangingPunct="1" algn="ctr">
              <a:lnSpc>
                <a:spcPct val="120000"/>
              </a:lnSpc>
            </a:pPr>
            <a:r>
              <a:rPr lang="ja-JP" altLang="en-US" sz="1800" b="1">
                <a:solidFill>
                  <a:schemeClr val="accent1"/>
                </a:solidFill>
              </a:rPr>
              <a:t>本研究の問い：</a:t>
            </a:r>
            <a:r>
              <a:rPr lang="ja-JP" altLang="en-US" sz="1800"/>
              <a:t>腸内細菌叢の乱れは胆汁酸–FXR軸を介して肝臓の脂肪蓄積を促すのか？</a:t>
            </a:r>
          </a:p>
        </p:txBody>
      </p:sp>
      <p:sp>
        <p:nvSpPr>
          <p:cNvPr id="24" name="Rectangle 23"/>
          <p:cNvSpPr/>
          <p:nvPr/>
        </p:nvSpPr>
        <p:spPr>
          <a:xfrm>
            <a:off x="548640" y="2651760"/>
            <a:ext cx="2697480" cy="2697480"/>
          </a:xfrm>
          <a:prstGeom prst="rect">
            <a:avLst/>
          </a:prstGeom>
          <a:solidFill>
            <a:srgbClr val="FFFFFF"/>
          </a:solidFill>
          <a:ln w="12700">
            <a:solidFill>
              <a:srgbClr val="D5DBE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Rectangle 24"/>
          <p:cNvSpPr/>
          <p:nvPr/>
        </p:nvSpPr>
        <p:spPr>
          <a:xfrm>
            <a:off x="548640" y="2651760"/>
            <a:ext cx="2697480" cy="6400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548640" y="2651760"/>
            <a:ext cx="2697480" cy="640080"/>
          </a:xfrm>
          <a:prstGeom prst="rect">
            <a:avLst/>
          </a:prstGeom>
          <a:noFill/>
        </p:spPr>
        <p:txBody>
          <a:bodyPr wrap="square" anchor="ctr" lIns="0" rIns="0" tIns="0" bIns="0">
            <a:spAutoFit/>
          </a:bodyPr>
          <a:lstStyle/>
          <a:p>
            <a:pPr eaLnBrk="1" hangingPunct="1" algn="ctr">
              <a:lnSpc>
                <a:spcPct val="120000"/>
              </a:lnSpc>
            </a:pPr>
            <a:r>
              <a:rPr lang="ja-JP" altLang="en-US" sz="1900" b="1">
                <a:solidFill>
                  <a:srgbClr val="FFFFFF"/>
                </a:solidFill>
              </a:rPr>
              <a:t>1  現象の確認</a:t>
            </a:r>
          </a:p>
        </p:txBody>
      </p:sp>
      <p:sp>
        <p:nvSpPr>
          <p:cNvPr id="27" name="TextBox 26"/>
          <p:cNvSpPr txBox="1"/>
          <p:nvPr/>
        </p:nvSpPr>
        <p:spPr>
          <a:xfrm>
            <a:off x="822959" y="3493008"/>
            <a:ext cx="2286000" cy="1783080"/>
          </a:xfrm>
          <a:prstGeom prst="rect">
            <a:avLst/>
          </a:prstGeom>
          <a:noFill/>
        </p:spPr>
        <p:txBody>
          <a:bodyPr wrap="square" anchor="t" lIns="0" rIns="0" tIns="0" bIns="0">
            <a:spAutoFit/>
          </a:bodyPr>
          <a:lstStyle/>
          <a:p>
            <a:pPr eaLnBrk="1" hangingPunct="1">
              <a:lnSpc>
                <a:spcPct val="120000"/>
              </a:lnSpc>
              <a:spcBef>
                <a:spcPts val="800"/>
              </a:spcBef>
            </a:pPr>
            <a:r>
              <a:rPr lang="ja-JP" altLang="en-US" sz="1700"/>
              <a:t>•  高脂肪食モデル</a:t>
            </a:r>
          </a:p>
          <a:p>
            <a:pPr eaLnBrk="1" hangingPunct="1">
              <a:lnSpc>
                <a:spcPct val="120000"/>
              </a:lnSpc>
              <a:spcBef>
                <a:spcPts val="800"/>
              </a:spcBef>
            </a:pPr>
            <a:r>
              <a:rPr lang="ja-JP" altLang="en-US" sz="1700"/>
              <a:t>•  16S rRNA解析</a:t>
            </a:r>
          </a:p>
          <a:p>
            <a:pPr eaLnBrk="1" hangingPunct="1">
              <a:lnSpc>
                <a:spcPct val="120000"/>
              </a:lnSpc>
              <a:spcBef>
                <a:spcPts val="800"/>
              </a:spcBef>
            </a:pPr>
            <a:r>
              <a:rPr lang="ja-JP" altLang="en-US" sz="1700"/>
              <a:t>•  肝臓の表現型</a:t>
            </a:r>
          </a:p>
        </p:txBody>
      </p:sp>
      <p:sp>
        <p:nvSpPr>
          <p:cNvPr id="28" name="TextBox 27"/>
          <p:cNvSpPr txBox="1"/>
          <p:nvPr/>
        </p:nvSpPr>
        <p:spPr>
          <a:xfrm>
            <a:off x="548640" y="5440679"/>
            <a:ext cx="2697480" cy="347472"/>
          </a:xfrm>
          <a:prstGeom prst="rect">
            <a:avLst/>
          </a:prstGeom>
          <a:noFill/>
        </p:spPr>
        <p:txBody>
          <a:bodyPr wrap="square" anchor="t" lIns="0" rIns="0" tIns="0" bIns="0">
            <a:spAutoFit/>
          </a:bodyPr>
          <a:lstStyle/>
          <a:p>
            <a:pPr eaLnBrk="1" hangingPunct="1" algn="ctr">
              <a:lnSpc>
                <a:spcPct val="120000"/>
              </a:lnSpc>
            </a:pPr>
            <a:r>
              <a:rPr lang="ja-JP" altLang="en-US" sz="1500" b="1">
                <a:solidFill>
                  <a:srgbClr val="5F6B78"/>
                </a:solidFill>
              </a:rPr>
              <a:t>第2章</a:t>
            </a:r>
          </a:p>
        </p:txBody>
      </p:sp>
      <p:sp>
        <p:nvSpPr>
          <p:cNvPr id="29" name="Right Arrow 28"/>
          <p:cNvSpPr/>
          <p:nvPr/>
        </p:nvSpPr>
        <p:spPr>
          <a:xfrm>
            <a:off x="3337560" y="3799332"/>
            <a:ext cx="320040"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0" name="Rectangle 29"/>
          <p:cNvSpPr/>
          <p:nvPr/>
        </p:nvSpPr>
        <p:spPr>
          <a:xfrm>
            <a:off x="3749039" y="2651760"/>
            <a:ext cx="2697480" cy="2697480"/>
          </a:xfrm>
          <a:prstGeom prst="rect">
            <a:avLst/>
          </a:prstGeom>
          <a:solidFill>
            <a:srgbClr val="FFFFFF"/>
          </a:solidFill>
          <a:ln w="12700">
            <a:solidFill>
              <a:srgbClr val="D5DBE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3749039" y="2651760"/>
            <a:ext cx="269748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3749039" y="2651760"/>
            <a:ext cx="2697480" cy="640080"/>
          </a:xfrm>
          <a:prstGeom prst="rect">
            <a:avLst/>
          </a:prstGeom>
          <a:noFill/>
        </p:spPr>
        <p:txBody>
          <a:bodyPr wrap="square" anchor="ctr" lIns="0" rIns="0" tIns="0" bIns="0">
            <a:spAutoFit/>
          </a:bodyPr>
          <a:lstStyle/>
          <a:p>
            <a:pPr eaLnBrk="1" hangingPunct="1" algn="ctr">
              <a:lnSpc>
                <a:spcPct val="120000"/>
              </a:lnSpc>
            </a:pPr>
            <a:r>
              <a:rPr lang="ja-JP" altLang="en-US" sz="1900" b="1">
                <a:solidFill>
                  <a:srgbClr val="FFFFFF"/>
                </a:solidFill>
              </a:rPr>
              <a:t>2  機序の解明</a:t>
            </a:r>
          </a:p>
        </p:txBody>
      </p:sp>
      <p:sp>
        <p:nvSpPr>
          <p:cNvPr id="33" name="TextBox 32"/>
          <p:cNvSpPr txBox="1"/>
          <p:nvPr/>
        </p:nvSpPr>
        <p:spPr>
          <a:xfrm>
            <a:off x="4023359" y="3493008"/>
            <a:ext cx="2286000" cy="1783080"/>
          </a:xfrm>
          <a:prstGeom prst="rect">
            <a:avLst/>
          </a:prstGeom>
          <a:noFill/>
        </p:spPr>
        <p:txBody>
          <a:bodyPr wrap="square" anchor="t" lIns="0" rIns="0" tIns="0" bIns="0">
            <a:spAutoFit/>
          </a:bodyPr>
          <a:lstStyle/>
          <a:p>
            <a:pPr eaLnBrk="1" hangingPunct="1">
              <a:lnSpc>
                <a:spcPct val="120000"/>
              </a:lnSpc>
              <a:spcBef>
                <a:spcPts val="800"/>
              </a:spcBef>
            </a:pPr>
            <a:r>
              <a:rPr lang="ja-JP" altLang="en-US" sz="1700"/>
              <a:t>•  胆汁酸の定量</a:t>
            </a:r>
          </a:p>
          <a:p>
            <a:pPr eaLnBrk="1" hangingPunct="1">
              <a:lnSpc>
                <a:spcPct val="120000"/>
              </a:lnSpc>
              <a:spcBef>
                <a:spcPts val="800"/>
              </a:spcBef>
            </a:pPr>
            <a:r>
              <a:rPr lang="ja-JP" altLang="en-US" sz="1700"/>
              <a:t>•  FXR–SHP経路</a:t>
            </a:r>
          </a:p>
          <a:p>
            <a:pPr eaLnBrk="1" hangingPunct="1">
              <a:lnSpc>
                <a:spcPct val="120000"/>
              </a:lnSpc>
              <a:spcBef>
                <a:spcPts val="800"/>
              </a:spcBef>
            </a:pPr>
            <a:r>
              <a:rPr lang="ja-JP" altLang="en-US" sz="1700"/>
              <a:t>•  相関・経路解析</a:t>
            </a:r>
          </a:p>
        </p:txBody>
      </p:sp>
      <p:sp>
        <p:nvSpPr>
          <p:cNvPr id="34" name="TextBox 33"/>
          <p:cNvSpPr txBox="1"/>
          <p:nvPr/>
        </p:nvSpPr>
        <p:spPr>
          <a:xfrm>
            <a:off x="3749039" y="5440679"/>
            <a:ext cx="2697480" cy="347472"/>
          </a:xfrm>
          <a:prstGeom prst="rect">
            <a:avLst/>
          </a:prstGeom>
          <a:noFill/>
        </p:spPr>
        <p:txBody>
          <a:bodyPr wrap="square" anchor="t" lIns="0" rIns="0" tIns="0" bIns="0">
            <a:spAutoFit/>
          </a:bodyPr>
          <a:lstStyle/>
          <a:p>
            <a:pPr eaLnBrk="1" hangingPunct="1" algn="ctr">
              <a:lnSpc>
                <a:spcPct val="120000"/>
              </a:lnSpc>
            </a:pPr>
            <a:r>
              <a:rPr lang="ja-JP" altLang="en-US" sz="1500" b="1">
                <a:solidFill>
                  <a:srgbClr val="5F6B78"/>
                </a:solidFill>
              </a:rPr>
              <a:t>第3章</a:t>
            </a:r>
          </a:p>
        </p:txBody>
      </p:sp>
      <p:sp>
        <p:nvSpPr>
          <p:cNvPr id="35" name="Right Arrow 34"/>
          <p:cNvSpPr/>
          <p:nvPr/>
        </p:nvSpPr>
        <p:spPr>
          <a:xfrm>
            <a:off x="6537959" y="3799332"/>
            <a:ext cx="320040"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6" name="Rectangle 35"/>
          <p:cNvSpPr/>
          <p:nvPr/>
        </p:nvSpPr>
        <p:spPr>
          <a:xfrm>
            <a:off x="6949440" y="2651760"/>
            <a:ext cx="2697480" cy="2697480"/>
          </a:xfrm>
          <a:prstGeom prst="rect">
            <a:avLst/>
          </a:prstGeom>
          <a:solidFill>
            <a:srgbClr val="FFFFFF"/>
          </a:solidFill>
          <a:ln w="12700">
            <a:solidFill>
              <a:srgbClr val="D5DBE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7" name="Rectangle 36"/>
          <p:cNvSpPr/>
          <p:nvPr/>
        </p:nvSpPr>
        <p:spPr>
          <a:xfrm>
            <a:off x="6949440" y="2651760"/>
            <a:ext cx="2697480" cy="64008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8" name="TextBox 37"/>
          <p:cNvSpPr txBox="1"/>
          <p:nvPr/>
        </p:nvSpPr>
        <p:spPr>
          <a:xfrm>
            <a:off x="6949440" y="2651760"/>
            <a:ext cx="2697480" cy="640080"/>
          </a:xfrm>
          <a:prstGeom prst="rect">
            <a:avLst/>
          </a:prstGeom>
          <a:noFill/>
        </p:spPr>
        <p:txBody>
          <a:bodyPr wrap="square" anchor="ctr" lIns="0" rIns="0" tIns="0" bIns="0">
            <a:spAutoFit/>
          </a:bodyPr>
          <a:lstStyle/>
          <a:p>
            <a:pPr eaLnBrk="1" hangingPunct="1" algn="ctr">
              <a:lnSpc>
                <a:spcPct val="120000"/>
              </a:lnSpc>
            </a:pPr>
            <a:r>
              <a:rPr lang="ja-JP" altLang="en-US" sz="1900" b="1">
                <a:solidFill>
                  <a:srgbClr val="FFFFFF"/>
                </a:solidFill>
              </a:rPr>
              <a:t>3  介入による検証</a:t>
            </a:r>
          </a:p>
        </p:txBody>
      </p:sp>
      <p:sp>
        <p:nvSpPr>
          <p:cNvPr id="39" name="TextBox 38"/>
          <p:cNvSpPr txBox="1"/>
          <p:nvPr/>
        </p:nvSpPr>
        <p:spPr>
          <a:xfrm>
            <a:off x="7223759" y="3493008"/>
            <a:ext cx="2286000" cy="1783080"/>
          </a:xfrm>
          <a:prstGeom prst="rect">
            <a:avLst/>
          </a:prstGeom>
          <a:noFill/>
        </p:spPr>
        <p:txBody>
          <a:bodyPr wrap="square" anchor="t" lIns="0" rIns="0" tIns="0" bIns="0">
            <a:spAutoFit/>
          </a:bodyPr>
          <a:lstStyle/>
          <a:p>
            <a:pPr eaLnBrk="1" hangingPunct="1">
              <a:lnSpc>
                <a:spcPct val="120000"/>
              </a:lnSpc>
              <a:spcBef>
                <a:spcPts val="800"/>
              </a:spcBef>
            </a:pPr>
            <a:r>
              <a:rPr lang="ja-JP" altLang="en-US" sz="1700"/>
              <a:t>•  FXRアゴニスト</a:t>
            </a:r>
          </a:p>
          <a:p>
            <a:pPr eaLnBrk="1" hangingPunct="1">
              <a:lnSpc>
                <a:spcPct val="120000"/>
              </a:lnSpc>
              <a:spcBef>
                <a:spcPts val="800"/>
              </a:spcBef>
            </a:pPr>
            <a:r>
              <a:rPr lang="ja-JP" altLang="en-US" sz="1700"/>
              <a:t>•  糞便移植（FMT）</a:t>
            </a:r>
          </a:p>
          <a:p>
            <a:pPr eaLnBrk="1" hangingPunct="1">
              <a:lnSpc>
                <a:spcPct val="120000"/>
              </a:lnSpc>
              <a:spcBef>
                <a:spcPts val="800"/>
              </a:spcBef>
            </a:pPr>
            <a:r>
              <a:rPr lang="ja-JP" altLang="en-US" sz="1700"/>
              <a:t>•  表現型の再評価</a:t>
            </a:r>
          </a:p>
        </p:txBody>
      </p:sp>
      <p:sp>
        <p:nvSpPr>
          <p:cNvPr id="40" name="TextBox 39"/>
          <p:cNvSpPr txBox="1"/>
          <p:nvPr/>
        </p:nvSpPr>
        <p:spPr>
          <a:xfrm>
            <a:off x="6949440" y="5440679"/>
            <a:ext cx="2697480" cy="347472"/>
          </a:xfrm>
          <a:prstGeom prst="rect">
            <a:avLst/>
          </a:prstGeom>
          <a:noFill/>
        </p:spPr>
        <p:txBody>
          <a:bodyPr wrap="square" anchor="t" lIns="0" rIns="0" tIns="0" bIns="0">
            <a:spAutoFit/>
          </a:bodyPr>
          <a:lstStyle/>
          <a:p>
            <a:pPr eaLnBrk="1" hangingPunct="1" algn="ctr">
              <a:lnSpc>
                <a:spcPct val="120000"/>
              </a:lnSpc>
            </a:pPr>
            <a:r>
              <a:rPr lang="ja-JP" altLang="en-US" sz="1500" b="1">
                <a:solidFill>
                  <a:srgbClr val="5F6B78"/>
                </a:solidFill>
              </a:rPr>
              <a:t>第4章</a:t>
            </a:r>
          </a:p>
        </p:txBody>
      </p:sp>
      <p:sp>
        <p:nvSpPr>
          <p:cNvPr id="41" name="Right Arrow 40"/>
          <p:cNvSpPr/>
          <p:nvPr/>
        </p:nvSpPr>
        <p:spPr>
          <a:xfrm>
            <a:off x="9738360" y="3799332"/>
            <a:ext cx="320040"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42" name="Rectangle 41"/>
          <p:cNvSpPr/>
          <p:nvPr/>
        </p:nvSpPr>
        <p:spPr>
          <a:xfrm>
            <a:off x="10149840" y="2651760"/>
            <a:ext cx="1493215" cy="26974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3" name="TextBox 42"/>
          <p:cNvSpPr txBox="1"/>
          <p:nvPr/>
        </p:nvSpPr>
        <p:spPr>
          <a:xfrm>
            <a:off x="10259567" y="2651760"/>
            <a:ext cx="1273759" cy="2697480"/>
          </a:xfrm>
          <a:prstGeom prst="rect">
            <a:avLst/>
          </a:prstGeom>
          <a:noFill/>
        </p:spPr>
        <p:txBody>
          <a:bodyPr wrap="square" anchor="ctr" lIns="0" rIns="0" tIns="0" bIns="0">
            <a:spAutoFit/>
          </a:bodyPr>
          <a:lstStyle/>
          <a:p>
            <a:pPr eaLnBrk="1" hangingPunct="1" algn="ctr">
              <a:lnSpc>
                <a:spcPct val="135000"/>
              </a:lnSpc>
            </a:pPr>
            <a:r>
              <a:rPr lang="ja-JP" altLang="en-US" sz="1700" b="1">
                <a:solidFill>
                  <a:srgbClr val="F2C66D"/>
                </a:solidFill>
              </a:rPr>
              <a:t>結論</a:t>
            </a:r>
          </a:p>
          <a:p>
            <a:pPr eaLnBrk="1" hangingPunct="1" algn="ctr">
              <a:lnSpc>
                <a:spcPct val="135000"/>
              </a:lnSpc>
              <a:spcBef>
                <a:spcPts val="800"/>
              </a:spcBef>
            </a:pPr>
            <a:r>
              <a:rPr lang="ja-JP" altLang="en-US" sz="1700" b="1">
                <a:solidFill>
                  <a:srgbClr val="FFFFFF"/>
                </a:solidFill>
              </a:rPr>
              <a:t>細菌叢–胆汁酸–FXR軸が肝臓の脂質代謝を制御</a:t>
            </a:r>
          </a:p>
        </p:txBody>
      </p:sp>
      <p:sp>
        <p:nvSpPr>
          <p:cNvPr id="44" name="TextBox 43"/>
          <p:cNvSpPr txBox="1"/>
          <p:nvPr/>
        </p:nvSpPr>
        <p:spPr>
          <a:xfrm>
            <a:off x="548640" y="5943600"/>
            <a:ext cx="11094415"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このページは編集できる図形です。画像版の研究フロー図もプロンプト入力済みで作成できます。</a:t>
            </a:r>
            <a:r>
              <a:rPr lang="ja-JP" altLang="en-US" sz="1200" b="1">
                <a:solidFill>
                  <a:schemeClr val="accent1"/>
                </a:solidFill>
                <a:hlinkClick r:id="rId2"/>
              </a:rPr>
              <a:t>  SciDraw AIで開く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02 研究方法</a:t>
            </a:r>
          </a:p>
        </p:txBody>
      </p:sp>
      <p:sp>
        <p:nvSpPr>
          <p:cNvPr id="3" name="Title 2"/>
          <p:cNvSpPr>
            <a:spLocks noGrp="1"/>
          </p:cNvSpPr>
          <p:nvPr>
            <p:ph type="title"/>
          </p:nvPr>
        </p:nvSpPr>
        <p:spPr/>
        <p:txBody>
          <a:bodyPr/>
          <a:lstStyle/>
          <a:p>
            <a:pPr eaLnBrk="1" hangingPunct="1"/>
            <a:r>
              <a:rPr lang="ja-JP" altLang="en-US"/>
              <a:t>実験方法</a:t>
            </a:r>
          </a:p>
        </p:txBody>
      </p:sp>
      <p:sp>
        <p:nvSpPr>
          <p:cNvPr id="4" name="Text Placeholder 3"/>
          <p:cNvSpPr>
            <a:spLocks noGrp="1"/>
          </p:cNvSpPr>
          <p:nvPr>
            <p:ph type="body" idx="1"/>
          </p:nvPr>
        </p:nvSpPr>
        <p:spPr/>
        <p:txBody>
          <a:bodyPr/>
          <a:lstStyle/>
          <a:p>
            <a:pPr eaLnBrk="1" hangingPunct="1"/>
            <a:r>
              <a:rPr lang="ja-JP" altLang="en-US" sz="2000" b="1">
                <a:solidFill>
                  <a:schemeClr val="accent1"/>
                </a:solidFill>
              </a:rPr>
              <a:t>実験動物と群構成</a:t>
            </a:r>
          </a:p>
          <a:p>
            <a:pPr eaLnBrk="1" hangingPunct="1">
              <a:spcBef>
                <a:spcPts val="1000"/>
              </a:spcBef>
            </a:pPr>
            <a:r>
              <a:rPr lang="ja-JP" altLang="en-US" sz="1700"/>
              <a:t>C57BL/6J雄性マウスを無作為に3群に分けた（n = 10/群）。</a:t>
            </a:r>
          </a:p>
          <a:p>
            <a:pPr eaLnBrk="1" hangingPunct="1" lvl="1"/>
            <a:r>
              <a:rPr lang="ja-JP" altLang="en-US" sz="1700"/>
              <a:t>対照群：通常食</a:t>
            </a:r>
          </a:p>
          <a:p>
            <a:pPr eaLnBrk="1" hangingPunct="1" lvl="1"/>
            <a:r>
              <a:rPr lang="ja-JP" altLang="en-US" sz="1700"/>
              <a:t>高脂肪食群（脂肪比60%）</a:t>
            </a:r>
          </a:p>
          <a:p>
            <a:pPr eaLnBrk="1" hangingPunct="1" lvl="1"/>
            <a:r>
              <a:rPr lang="ja-JP" altLang="en-US" sz="1700"/>
              <a:t>高脂肪食＋FXRアゴニスト群</a:t>
            </a:r>
          </a:p>
          <a:p>
            <a:pPr eaLnBrk="1" hangingPunct="1">
              <a:spcBef>
                <a:spcPts val="600"/>
              </a:spcBef>
            </a:pPr>
            <a:r>
              <a:rPr lang="ja-JP" altLang="en-US" sz="1700"/>
              <a:t>飼育期間は12週間。学内動物実験委員会の承認を得て実施。</a:t>
            </a:r>
          </a:p>
        </p:txBody>
      </p:sp>
      <p:sp>
        <p:nvSpPr>
          <p:cNvPr id="5" name="Text Placeholder 4"/>
          <p:cNvSpPr>
            <a:spLocks noGrp="1"/>
          </p:cNvSpPr>
          <p:nvPr>
            <p:ph type="body" idx="2"/>
          </p:nvPr>
        </p:nvSpPr>
        <p:spPr/>
        <p:txBody>
          <a:bodyPr/>
          <a:lstStyle/>
          <a:p>
            <a:pPr eaLnBrk="1" hangingPunct="1"/>
            <a:r>
              <a:rPr lang="ja-JP" altLang="en-US" sz="2000" b="1">
                <a:solidFill>
                  <a:schemeClr val="accent2"/>
                </a:solidFill>
              </a:rPr>
              <a:t>主な測定項目</a:t>
            </a:r>
          </a:p>
          <a:p>
            <a:pPr eaLnBrk="1" hangingPunct="1" lvl="1"/>
            <a:r>
              <a:rPr lang="ja-JP" altLang="en-US" sz="1700"/>
              <a:t>糞便の16S rRNA遺伝子解析</a:t>
            </a:r>
          </a:p>
          <a:p>
            <a:pPr eaLnBrk="1" hangingPunct="1" lvl="1"/>
            <a:r>
              <a:rPr lang="ja-JP" altLang="en-US" sz="1700"/>
              <a:t>LC-MS/MSによる胆汁酸定量</a:t>
            </a:r>
          </a:p>
          <a:p>
            <a:pPr eaLnBrk="1" hangingPunct="1" lvl="1"/>
            <a:r>
              <a:rPr lang="ja-JP" altLang="en-US" sz="1700"/>
              <a:t>肝組織のHE・Oil Red O染色</a:t>
            </a:r>
          </a:p>
          <a:p>
            <a:pPr eaLnBrk="1" hangingPunct="1" lvl="1"/>
            <a:r>
              <a:rPr lang="ja-JP" altLang="en-US" sz="1700"/>
              <a:t>qPCR・ウェスタンブロット（FXR、SHP、SREBP-1c）</a:t>
            </a:r>
          </a:p>
        </p:txBody>
      </p:sp>
      <p:sp>
        <p:nvSpPr>
          <p:cNvPr id="6" name="Text Placeholder 5"/>
          <p:cNvSpPr>
            <a:spLocks noGrp="1"/>
          </p:cNvSpPr>
          <p:nvPr>
            <p:ph type="body" idx="3"/>
          </p:nvPr>
        </p:nvSpPr>
        <p:spPr/>
        <p:txBody>
          <a:bodyPr/>
          <a:lstStyle/>
          <a:p>
            <a:pPr eaLnBrk="1" hangingPunct="1"/>
            <a:r>
              <a:rPr lang="ja-JP" altLang="en-US" sz="2000" b="1">
                <a:solidFill>
                  <a:srgbClr val="A86F10"/>
                </a:solidFill>
              </a:rPr>
              <a:t>データ解析と統計</a:t>
            </a:r>
          </a:p>
          <a:p>
            <a:pPr eaLnBrk="1" hangingPunct="1" lvl="1"/>
            <a:r>
              <a:rPr lang="ja-JP" altLang="en-US" sz="1700"/>
              <a:t>分散分析＋Tukey法</a:t>
            </a:r>
          </a:p>
          <a:p>
            <a:pPr eaLnBrk="1" hangingPunct="1" lvl="1"/>
            <a:r>
              <a:rPr lang="ja-JP" altLang="en-US" sz="1700"/>
              <a:t>多様性：Shannon指数・PERMANOVA</a:t>
            </a:r>
          </a:p>
          <a:p>
            <a:pPr eaLnBrk="1" hangingPunct="1" lvl="1"/>
            <a:r>
              <a:rPr lang="ja-JP" altLang="en-US" sz="1700"/>
              <a:t>例数は効果量から設定</a:t>
            </a:r>
          </a:p>
          <a:p>
            <a:pPr eaLnBrk="1" hangingPunct="1">
              <a:spcBef>
                <a:spcPts val="600"/>
              </a:spcBef>
            </a:pPr>
            <a:r>
              <a:rPr lang="ja-JP" altLang="en-US" sz="1700"/>
              <a:t>P &lt; 0.05を統計的に有意とした。</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03</a:t>
            </a:r>
          </a:p>
        </p:txBody>
      </p:sp>
      <p:sp>
        <p:nvSpPr>
          <p:cNvPr id="3" name="Title 2"/>
          <p:cNvSpPr>
            <a:spLocks noGrp="1"/>
          </p:cNvSpPr>
          <p:nvPr>
            <p:ph type="title"/>
          </p:nvPr>
        </p:nvSpPr>
        <p:spPr/>
        <p:txBody>
          <a:bodyPr/>
          <a:lstStyle/>
          <a:p>
            <a:pPr eaLnBrk="1" hangingPunct="1"/>
            <a:r>
              <a:rPr lang="ja-JP" altLang="en-US"/>
              <a:t>結果</a:t>
            </a:r>
          </a:p>
        </p:txBody>
      </p:sp>
      <p:sp>
        <p:nvSpPr>
          <p:cNvPr id="4" name="Text Placeholder 3"/>
          <p:cNvSpPr>
            <a:spLocks noGrp="1"/>
          </p:cNvSpPr>
          <p:nvPr>
            <p:ph type="body" idx="1"/>
          </p:nvPr>
        </p:nvSpPr>
        <p:spPr/>
        <p:txBody>
          <a:bodyPr/>
          <a:lstStyle/>
          <a:p>
            <a:pPr eaLnBrk="1" hangingPunct="1"/>
            <a:r>
              <a:rPr lang="ja-JP" altLang="en-US"/>
              <a:t>章ごとに示す：現象 → 機序 → 検証</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bg1"/>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bg1"/>
                </a:solidFill>
                <a:latin typeface="+mn-lt"/>
                <a:ea typeface="+mn-ea"/>
                <a:cs typeface="+mn-cs"/>
              </a:defRPr>
            </a:lvl1pPr>
          </a:lstStyle>
          <a:p>
            <a:pPr eaLnBrk="1" hangingPunct="1"/>
            <a:fld id="{B6F15528-21DE-4FAA-801E-634DDDAF4B2B}" type="slidenum">
              <a:rPr lang="ja-JP"/>
              <a:t>‹#›</a:t>
            </a:fld>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03 結果 · 第2章</a:t>
            </a:r>
          </a:p>
        </p:txBody>
      </p:sp>
      <p:sp>
        <p:nvSpPr>
          <p:cNvPr id="3" name="Title 2"/>
          <p:cNvSpPr>
            <a:spLocks noGrp="1"/>
          </p:cNvSpPr>
          <p:nvPr>
            <p:ph type="title"/>
          </p:nvPr>
        </p:nvSpPr>
        <p:spPr/>
        <p:txBody>
          <a:bodyPr/>
          <a:lstStyle/>
          <a:p>
            <a:pPr eaLnBrk="1" hangingPunct="1"/>
            <a:r>
              <a:rPr lang="ja-JP" altLang="en-US"/>
              <a:t>高脂肪食で肝臓TGは増え続け、12週で対照群の約1.8倍に</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TextBox 21"/>
          <p:cNvSpPr txBox="1"/>
          <p:nvPr/>
        </p:nvSpPr>
        <p:spPr>
          <a:xfrm>
            <a:off x="548640" y="1783080"/>
            <a:ext cx="4114800" cy="4114800"/>
          </a:xfrm>
          <a:prstGeom prst="rect">
            <a:avLst/>
          </a:prstGeom>
          <a:noFill/>
        </p:spPr>
        <p:txBody>
          <a:bodyPr wrap="square" anchor="t" lIns="0" rIns="0" tIns="0" bIns="0">
            <a:spAutoFit/>
          </a:bodyPr>
          <a:lstStyle/>
          <a:p>
            <a:pPr eaLnBrk="1" hangingPunct="1">
              <a:lnSpc>
                <a:spcPct val="140000"/>
              </a:lnSpc>
            </a:pPr>
            <a:r>
              <a:rPr lang="ja-JP" altLang="en-US" sz="2000" b="1">
                <a:solidFill>
                  <a:schemeClr val="accent1"/>
                </a:solidFill>
              </a:rPr>
              <a:t>主な結果</a:t>
            </a:r>
          </a:p>
          <a:p>
            <a:pPr eaLnBrk="1" hangingPunct="1">
              <a:lnSpc>
                <a:spcPct val="140000"/>
              </a:lnSpc>
              <a:spcBef>
                <a:spcPts val="1200"/>
              </a:spcBef>
            </a:pPr>
            <a:r>
              <a:rPr lang="ja-JP" altLang="en-US" sz="1800"/>
              <a:t>12週時点の肝臓トリグリセリド（TG）は、高脂肪食群33.1 ± 3.4 mg/g、対照群18.2 ± 2.1 mg/g（P &lt; 0.001）。</a:t>
            </a:r>
          </a:p>
          <a:p>
            <a:pPr eaLnBrk="1" hangingPunct="1">
              <a:lnSpc>
                <a:spcPct val="140000"/>
              </a:lnSpc>
              <a:spcBef>
                <a:spcPts val="1200"/>
              </a:spcBef>
            </a:pPr>
            <a:r>
              <a:rPr lang="ja-JP" altLang="en-US" sz="1800"/>
              <a:t>8週目以降、群間差は統計的に有意となった。</a:t>
            </a:r>
          </a:p>
          <a:p>
            <a:pPr eaLnBrk="1" hangingPunct="1">
              <a:lnSpc>
                <a:spcPct val="140000"/>
              </a:lnSpc>
              <a:spcBef>
                <a:spcPts val="1200"/>
              </a:spcBef>
            </a:pPr>
            <a:r>
              <a:rPr lang="ja-JP" altLang="en-US" sz="1800"/>
              <a:t>Oil Red O染色でも肝細胞内の脂肪滴の増加を確認した（論文 図2-3）。</a:t>
            </a:r>
          </a:p>
        </p:txBody>
      </p:sp>
      <p:graphicFrame>
        <p:nvGraphicFramePr>
          <p:cNvPr id="23" name="Chart 22"/>
          <p:cNvGraphicFramePr>
            <a:graphicFrameLocks noGrp="1"/>
          </p:cNvGraphicFramePr>
          <p:nvPr/>
        </p:nvGraphicFramePr>
        <p:xfrm>
          <a:off x="4892040" y="1645920"/>
          <a:ext cx="6748272" cy="4069080"/>
        </p:xfrm>
        <a:graphic>
          <a:graphicData uri="http://schemas.openxmlformats.org/drawingml/2006/chart">
            <c:chart xmlns:c="http://schemas.openxmlformats.org/drawingml/2006/chart" r:id="rId2"/>
          </a:graphicData>
        </a:graphic>
      </p:graphicFrame>
      <p:sp>
        <p:nvSpPr>
          <p:cNvPr id="24" name="TextBox 23"/>
          <p:cNvSpPr txBox="1"/>
          <p:nvPr/>
        </p:nvSpPr>
        <p:spPr>
          <a:xfrm>
            <a:off x="4892040" y="5742432"/>
            <a:ext cx="6748272" cy="310896"/>
          </a:xfrm>
          <a:prstGeom prst="rect">
            <a:avLst/>
          </a:prstGeom>
          <a:noFill/>
        </p:spPr>
        <p:txBody>
          <a:bodyPr wrap="square" anchor="t" lIns="0" rIns="0" tIns="0" bIns="0">
            <a:spAutoFit/>
          </a:bodyPr>
          <a:lstStyle/>
          <a:p>
            <a:pPr eaLnBrk="1" hangingPunct="1">
              <a:lnSpc>
                <a:spcPct val="120000"/>
              </a:lnSpc>
            </a:pPr>
            <a:r>
              <a:rPr lang="ja-JP" altLang="en-US" sz="1200">
                <a:solidFill>
                  <a:srgbClr val="5F6B78"/>
                </a:solidFill>
              </a:rPr>
              <a:t>図2-2　各時点の肝臓トリグリセリド量（例示データ、平均 ± 標準偏差、n = 10）</a:t>
            </a:r>
          </a:p>
        </p:txBody>
      </p:sp>
      <p:sp>
        <p:nvSpPr>
          <p:cNvPr id="25" name="TextBox 24"/>
          <p:cNvSpPr txBox="1"/>
          <p:nvPr/>
        </p:nvSpPr>
        <p:spPr>
          <a:xfrm>
            <a:off x="4892040" y="6071616"/>
            <a:ext cx="6748272"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右クリック →「データの編集」で数値を変更。SciVisでも描けます。</a:t>
            </a:r>
            <a:r>
              <a:rPr lang="ja-JP" altLang="en-US" sz="1200" b="1">
                <a:solidFill>
                  <a:schemeClr val="accent1"/>
                </a:solidFill>
                <a:hlinkClick r:id="rId3"/>
              </a:rPr>
              <a:t>  SciVisで開く →</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03 結果 · 第3章</a:t>
            </a:r>
          </a:p>
        </p:txBody>
      </p:sp>
      <p:sp>
        <p:nvSpPr>
          <p:cNvPr id="3" name="Title 2"/>
          <p:cNvSpPr>
            <a:spLocks noGrp="1"/>
          </p:cNvSpPr>
          <p:nvPr>
            <p:ph type="title"/>
          </p:nvPr>
        </p:nvSpPr>
        <p:spPr/>
        <p:txBody>
          <a:bodyPr/>
          <a:lstStyle/>
          <a:p>
            <a:pPr eaLnBrk="1" hangingPunct="1"/>
            <a:r>
              <a:rPr lang="ja-JP" altLang="en-US"/>
              <a:t>腸内細菌叢の乱れに伴い、抱合型胆汁酸の割合が上昇</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Chart 21"/>
          <p:cNvGraphicFramePr>
            <a:graphicFrameLocks noGrp="1"/>
          </p:cNvGraphicFramePr>
          <p:nvPr/>
        </p:nvGraphicFramePr>
        <p:xfrm>
          <a:off x="548640" y="1645920"/>
          <a:ext cx="5318607" cy="342900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120640"/>
            <a:ext cx="5318607" cy="310896"/>
          </a:xfrm>
          <a:prstGeom prst="rect">
            <a:avLst/>
          </a:prstGeom>
          <a:noFill/>
        </p:spPr>
        <p:txBody>
          <a:bodyPr wrap="square" anchor="t" lIns="0" rIns="0" tIns="0" bIns="0">
            <a:spAutoFit/>
          </a:bodyPr>
          <a:lstStyle/>
          <a:p>
            <a:pPr eaLnBrk="1" hangingPunct="1">
              <a:lnSpc>
                <a:spcPct val="120000"/>
              </a:lnSpc>
            </a:pPr>
            <a:r>
              <a:rPr lang="ja-JP" altLang="en-US" sz="1200">
                <a:solidFill>
                  <a:srgbClr val="5F6B78"/>
                </a:solidFill>
              </a:rPr>
              <a:t>図3-1　門レベルの細菌叢組成（例示データ）</a:t>
            </a:r>
          </a:p>
        </p:txBody>
      </p:sp>
      <p:graphicFrame>
        <p:nvGraphicFramePr>
          <p:cNvPr id="24" name="Chart 23"/>
          <p:cNvGraphicFramePr>
            <a:graphicFrameLocks noGrp="1"/>
          </p:cNvGraphicFramePr>
          <p:nvPr/>
        </p:nvGraphicFramePr>
        <p:xfrm>
          <a:off x="6324447" y="1645920"/>
          <a:ext cx="5318607" cy="3429000"/>
        </p:xfrm>
        <a:graphic>
          <a:graphicData uri="http://schemas.openxmlformats.org/drawingml/2006/chart">
            <c:chart xmlns:c="http://schemas.openxmlformats.org/drawingml/2006/chart" r:id="rId3"/>
          </a:graphicData>
        </a:graphic>
      </p:graphicFrame>
      <p:sp>
        <p:nvSpPr>
          <p:cNvPr id="25" name="TextBox 24"/>
          <p:cNvSpPr txBox="1"/>
          <p:nvPr/>
        </p:nvSpPr>
        <p:spPr>
          <a:xfrm>
            <a:off x="6324447" y="5120640"/>
            <a:ext cx="5318607" cy="310896"/>
          </a:xfrm>
          <a:prstGeom prst="rect">
            <a:avLst/>
          </a:prstGeom>
          <a:noFill/>
        </p:spPr>
        <p:txBody>
          <a:bodyPr wrap="square" anchor="t" lIns="0" rIns="0" tIns="0" bIns="0">
            <a:spAutoFit/>
          </a:bodyPr>
          <a:lstStyle/>
          <a:p>
            <a:pPr eaLnBrk="1" hangingPunct="1">
              <a:lnSpc>
                <a:spcPct val="120000"/>
              </a:lnSpc>
            </a:pPr>
            <a:r>
              <a:rPr lang="ja-JP" altLang="en-US" sz="1200">
                <a:solidFill>
                  <a:srgbClr val="5F6B78"/>
                </a:solidFill>
              </a:rPr>
              <a:t>図3-2　血清中の抱合型胆汁酸の割合（例示データ、平均 ± 標準偏差）</a:t>
            </a:r>
          </a:p>
        </p:txBody>
      </p:sp>
      <p:sp>
        <p:nvSpPr>
          <p:cNvPr id="26" name="Rectangle 25"/>
          <p:cNvSpPr/>
          <p:nvPr/>
        </p:nvSpPr>
        <p:spPr>
          <a:xfrm>
            <a:off x="548640" y="5486400"/>
            <a:ext cx="11094415" cy="658368"/>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548640" y="5486400"/>
            <a:ext cx="82296" cy="65836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914400" y="5486400"/>
            <a:ext cx="10545775" cy="658368"/>
          </a:xfrm>
          <a:prstGeom prst="rect">
            <a:avLst/>
          </a:prstGeom>
          <a:noFill/>
        </p:spPr>
        <p:txBody>
          <a:bodyPr wrap="square" anchor="ctr" lIns="0" rIns="0" tIns="0" bIns="0">
            <a:spAutoFit/>
          </a:bodyPr>
          <a:lstStyle/>
          <a:p>
            <a:pPr eaLnBrk="1" hangingPunct="1">
              <a:lnSpc>
                <a:spcPct val="130000"/>
              </a:lnSpc>
            </a:pPr>
            <a:r>
              <a:rPr lang="ja-JP" altLang="en-US" sz="1800" b="1">
                <a:solidFill>
                  <a:schemeClr val="accent2"/>
                </a:solidFill>
              </a:rPr>
              <a:t>ポイント  </a:t>
            </a:r>
            <a:r>
              <a:rPr lang="ja-JP" altLang="en-US" sz="1800"/>
              <a:t>Firmicutes門の増加とBacteroidetes門の減少、抱合型胆汁酸は21%→38%に上昇。</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03 結果 · 第4章</a:t>
            </a:r>
          </a:p>
        </p:txBody>
      </p:sp>
      <p:sp>
        <p:nvSpPr>
          <p:cNvPr id="3" name="Title 2"/>
          <p:cNvSpPr>
            <a:spLocks noGrp="1"/>
          </p:cNvSpPr>
          <p:nvPr>
            <p:ph type="title"/>
          </p:nvPr>
        </p:nvSpPr>
        <p:spPr/>
        <p:txBody>
          <a:bodyPr/>
          <a:lstStyle/>
          <a:p>
            <a:pPr eaLnBrk="1" hangingPunct="1"/>
            <a:r>
              <a:rPr lang="ja-JP" altLang="en-US"/>
              <a:t>介入による検証：FXRシグナルの回復で脂肪蓄積が一部改善</a:t>
            </a:r>
          </a:p>
        </p:txBody>
      </p:sp>
      <p:pic>
        <p:nvPicPr>
          <p:cNvPr id="4" name="Picture Placeholder 3" descr="mechanism.jpg"/>
          <p:cNvPicPr>
            <a:picLocks noGrp="1" noChangeAspect="1"/>
          </p:cNvPicPr>
          <p:nvPr>
            <p:ph type="pic" idx="10"/>
          </p:nvPr>
        </p:nvPicPr>
        <p:blipFill>
          <a:blip r:embed="rId2"/>
          <a:srcRect/>
          <a:stretch>
            <a:fillRect/>
          </a:stretch>
        </p:blipFill>
        <p:spPr>
          <a:xfrm>
            <a:off x="629962" y="1691640"/>
            <a:ext cx="6238156" cy="3977640"/>
          </a:xfrm>
        </p:spPr>
      </p:pic>
      <p:sp>
        <p:nvSpPr>
          <p:cNvPr id="5" name="Text Placeholder 4"/>
          <p:cNvSpPr>
            <a:spLocks noGrp="1"/>
          </p:cNvSpPr>
          <p:nvPr>
            <p:ph type="body" idx="16"/>
          </p:nvPr>
        </p:nvSpPr>
        <p:spPr/>
        <p:txBody>
          <a:bodyPr/>
          <a:lstStyle/>
          <a:p>
            <a:pPr eaLnBrk="1" hangingPunct="1"/>
            <a:r>
              <a:rPr lang="ja-JP" altLang="en-US"/>
              <a:t>図4-5　細菌叢–胆汁酸–FXR軸による肝臓脂質代謝の制御モデル</a:t>
            </a:r>
          </a:p>
        </p:txBody>
      </p:sp>
      <p:sp>
        <p:nvSpPr>
          <p:cNvPr id="6" name="Text Placeholder 5"/>
          <p:cNvSpPr>
            <a:spLocks noGrp="1"/>
          </p:cNvSpPr>
          <p:nvPr>
            <p:ph type="body" idx="1"/>
          </p:nvPr>
        </p:nvSpPr>
        <p:spPr/>
        <p:txBody>
          <a:bodyPr/>
          <a:lstStyle/>
          <a:p>
            <a:pPr eaLnBrk="1" hangingPunct="1"/>
            <a:r>
              <a:rPr lang="ja-JP" altLang="en-US" sz="1700" b="1">
                <a:solidFill>
                  <a:schemeClr val="accent1"/>
                </a:solidFill>
              </a:rPr>
              <a:t>FXRアゴニスト</a:t>
            </a:r>
          </a:p>
          <a:p>
            <a:pPr eaLnBrk="1" hangingPunct="1"/>
            <a:r>
              <a:rPr lang="ja-JP" altLang="en-US" sz="1700"/>
              <a:t>SHPの発現が回復しSREBP-1cが低下、肝臓TGは約32%減少した。</a:t>
            </a:r>
          </a:p>
          <a:p>
            <a:pPr eaLnBrk="1" hangingPunct="1">
              <a:spcBef>
                <a:spcPts val="1400"/>
              </a:spcBef>
            </a:pPr>
            <a:r>
              <a:rPr lang="ja-JP" altLang="en-US" sz="1700" b="1">
                <a:solidFill>
                  <a:schemeClr val="accent1"/>
                </a:solidFill>
              </a:rPr>
              <a:t>糞便移植</a:t>
            </a:r>
          </a:p>
          <a:p>
            <a:pPr eaLnBrk="1" hangingPunct="1"/>
            <a:r>
              <a:rPr lang="ja-JP" altLang="en-US" sz="1700"/>
              <a:t>高脂肪食マウスの糞便を通常食マウスに移植すると、同様の胆汁酸変化と脂肪蓄積が生じた。</a:t>
            </a:r>
          </a:p>
          <a:p>
            <a:pPr eaLnBrk="1" hangingPunct="1">
              <a:spcBef>
                <a:spcPts val="1400"/>
              </a:spcBef>
            </a:pPr>
            <a:r>
              <a:rPr lang="ja-JP" altLang="en-US" sz="1700" b="1">
                <a:solidFill>
                  <a:schemeClr val="accent2"/>
                </a:solidFill>
              </a:rPr>
              <a:t>結論</a:t>
            </a:r>
          </a:p>
          <a:p>
            <a:pPr eaLnBrk="1" hangingPunct="1"/>
            <a:r>
              <a:rPr lang="ja-JP" altLang="en-US" sz="1700"/>
              <a:t>細菌叢–胆汁酸–FXR軸は、高脂肪食による肝臓の脂肪蓄積の重要な経路である。</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TextBox 21"/>
          <p:cNvSpPr txBox="1"/>
          <p:nvPr/>
        </p:nvSpPr>
        <p:spPr>
          <a:xfrm>
            <a:off x="548640" y="6071616"/>
            <a:ext cx="6400800"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同じスタイルの機序図をAIで作成（プロンプト入力済み）</a:t>
            </a:r>
            <a:r>
              <a:rPr lang="ja-JP" altLang="en-US" sz="1200" b="1">
                <a:solidFill>
                  <a:schemeClr val="accent1"/>
                </a:solidFill>
                <a:hlinkClick r:id="rId3"/>
              </a:rPr>
              <a:t>  SciDraw AIで開く →</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03 結果</a:t>
            </a:r>
          </a:p>
        </p:txBody>
      </p:sp>
      <p:sp>
        <p:nvSpPr>
          <p:cNvPr id="3" name="Title 2"/>
          <p:cNvSpPr>
            <a:spLocks noGrp="1"/>
          </p:cNvSpPr>
          <p:nvPr>
            <p:ph type="title"/>
          </p:nvPr>
        </p:nvSpPr>
        <p:spPr/>
        <p:txBody>
          <a:bodyPr/>
          <a:lstStyle/>
          <a:p>
            <a:pPr eaLnBrk="1" hangingPunct="1"/>
            <a:r>
              <a:rPr lang="ja-JP" altLang="en-US"/>
              <a:t>結果のまとめ：三つの目的すべてに答えが得られた</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Table 21"/>
          <p:cNvGraphicFramePr>
            <a:graphicFrameLocks noGrp="1"/>
          </p:cNvGraphicFramePr>
          <p:nvPr/>
        </p:nvGraphicFramePr>
        <p:xfrm>
          <a:off x="548640" y="1737360"/>
          <a:ext cx="11094413" cy="3392424"/>
        </p:xfrm>
        <a:graphic>
          <a:graphicData uri="http://schemas.openxmlformats.org/drawingml/2006/table">
            <a:tbl>
              <a:tblPr firstRow="1">
                <a:tableStyleId>{5C22544A-7EE6-4342-B048-85BDC9FD1C3A}</a:tableStyleId>
              </a:tblPr>
              <a:tblGrid>
                <a:gridCol w="1499245"/>
                <a:gridCol w="4797584"/>
                <a:gridCol w="3298339"/>
                <a:gridCol w="1499245"/>
              </a:tblGrid>
              <a:tr h="512064">
                <a:tc>
                  <a:txBody>
                    <a:bodyPr wrap="square"/>
                    <a:lstStyle/>
                    <a:p>
                      <a:pPr eaLnBrk="1" hangingPunct="1">
                        <a:lnSpc>
                          <a:spcPct val="115000"/>
                        </a:lnSpc>
                      </a:pPr>
                      <a:r>
                        <a:rPr lang="ja-JP" altLang="en-US" sz="1500" b="1">
                          <a:solidFill>
                            <a:srgbClr val="FFFFFF"/>
                          </a:solidFill>
                        </a:rPr>
                        <a:t>目的</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主な知見</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主な根拠</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章</a:t>
                      </a:r>
                    </a:p>
                  </a:txBody>
                  <a:tcPr marL="164592" marR="164592" marT="73152" marB="73152" anchor="ctr">
                    <a:solidFill>
                      <a:schemeClr val="accent1"/>
                    </a:solidFill>
                  </a:tcPr>
                </a:tc>
              </a:tr>
              <a:tr h="960120">
                <a:tc>
                  <a:txBody>
                    <a:bodyPr wrap="square"/>
                    <a:lstStyle/>
                    <a:p>
                      <a:pPr eaLnBrk="1" hangingPunct="1">
                        <a:lnSpc>
                          <a:spcPct val="115000"/>
                        </a:lnSpc>
                      </a:pPr>
                      <a:r>
                        <a:rPr lang="ja-JP" altLang="en-US" sz="1500" b="1">
                          <a:solidFill>
                            <a:schemeClr val="dk1"/>
                          </a:solidFill>
                        </a:rPr>
                        <a:t>目的1</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高脂肪食により腸内細菌叢の組成と胆汁酸組成が変化した</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16S rRNA遺伝子解析、胆汁酸ターゲット解析</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第2・3章</a:t>
                      </a:r>
                    </a:p>
                  </a:txBody>
                  <a:tcPr marL="164592" marR="164592" marT="73152" marB="73152" anchor="ctr">
                    <a:solidFill>
                      <a:srgbClr val="FFFFFF"/>
                    </a:solidFill>
                  </a:tcPr>
                </a:tc>
              </a:tr>
              <a:tr h="960120">
                <a:tc>
                  <a:txBody>
                    <a:bodyPr wrap="square"/>
                    <a:lstStyle/>
                    <a:p>
                      <a:pPr eaLnBrk="1" hangingPunct="1">
                        <a:lnSpc>
                          <a:spcPct val="115000"/>
                        </a:lnSpc>
                      </a:pPr>
                      <a:r>
                        <a:rPr lang="ja-JP" altLang="en-US" sz="1500" b="1">
                          <a:solidFill>
                            <a:schemeClr val="dk1"/>
                          </a:solidFill>
                        </a:rPr>
                        <a:t>目的2</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抱合型胆汁酸の増加は肝臓のFXR–SHPシグナル低下と関連した</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qPCR、ウェスタンブロット、相関解析</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第3章</a:t>
                      </a:r>
                    </a:p>
                  </a:txBody>
                  <a:tcPr marL="164592" marR="164592" marT="73152" marB="73152" anchor="ctr">
                    <a:solidFill>
                      <a:schemeClr val="lt2"/>
                    </a:solidFill>
                  </a:tcPr>
                </a:tc>
              </a:tr>
              <a:tr h="960120">
                <a:tc>
                  <a:txBody>
                    <a:bodyPr wrap="square"/>
                    <a:lstStyle/>
                    <a:p>
                      <a:pPr eaLnBrk="1" hangingPunct="1">
                        <a:lnSpc>
                          <a:spcPct val="115000"/>
                        </a:lnSpc>
                      </a:pPr>
                      <a:r>
                        <a:rPr lang="ja-JP" altLang="en-US" sz="1500" b="1">
                          <a:solidFill>
                            <a:schemeClr val="dk1"/>
                          </a:solidFill>
                        </a:rPr>
                        <a:t>目的3</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FXRアゴニストと糞便移植により因果関係を確認した</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介入実験、糞便移植</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第4章</a:t>
                      </a:r>
                    </a:p>
                  </a:txBody>
                  <a:tcPr marL="164592" marR="164592" marT="73152" marB="73152" anchor="ctr">
                    <a:solidFill>
                      <a:srgbClr val="FFFFFF"/>
                    </a:solidFill>
                  </a:tcPr>
                </a:tc>
              </a:tr>
            </a:tbl>
          </a:graphicData>
        </a:graphic>
      </p:graphicFrame>
      <p:sp>
        <p:nvSpPr>
          <p:cNvPr id="23" name="Rectangle 22"/>
          <p:cNvSpPr/>
          <p:nvPr/>
        </p:nvSpPr>
        <p:spPr>
          <a:xfrm>
            <a:off x="548640" y="5074920"/>
            <a:ext cx="11094415" cy="868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5074920"/>
            <a:ext cx="82296" cy="868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5074920"/>
            <a:ext cx="10545775" cy="868680"/>
          </a:xfrm>
          <a:prstGeom prst="rect">
            <a:avLst/>
          </a:prstGeom>
          <a:noFill/>
        </p:spPr>
        <p:txBody>
          <a:bodyPr wrap="square" anchor="ctr" lIns="0" rIns="0" tIns="0" bIns="0">
            <a:spAutoFit/>
          </a:bodyPr>
          <a:lstStyle/>
          <a:p>
            <a:pPr eaLnBrk="1" hangingPunct="1">
              <a:lnSpc>
                <a:spcPct val="130000"/>
              </a:lnSpc>
            </a:pPr>
            <a:r>
              <a:rPr lang="ja-JP" altLang="en-US" sz="1800" b="1">
                <a:solidFill>
                  <a:schemeClr val="accent1"/>
                </a:solidFill>
              </a:rPr>
              <a:t>一言でまとめると  </a:t>
            </a:r>
            <a:r>
              <a:rPr lang="ja-JP" altLang="en-US" sz="1800"/>
              <a:t>細菌叢の乱れ → 抱合型胆汁酸の増加 → 肝臓のFXRシグナル低下 → 脂肪酸合成の増加。</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04</a:t>
            </a:r>
          </a:p>
        </p:txBody>
      </p:sp>
      <p:sp>
        <p:nvSpPr>
          <p:cNvPr id="3" name="Title 2"/>
          <p:cNvSpPr>
            <a:spLocks noGrp="1"/>
          </p:cNvSpPr>
          <p:nvPr>
            <p:ph type="title"/>
          </p:nvPr>
        </p:nvSpPr>
        <p:spPr/>
        <p:txBody>
          <a:bodyPr/>
          <a:lstStyle/>
          <a:p>
            <a:pPr eaLnBrk="1" hangingPunct="1"/>
            <a:r>
              <a:rPr lang="ja-JP" altLang="en-US"/>
              <a:t>考察と結論</a:t>
            </a:r>
          </a:p>
        </p:txBody>
      </p:sp>
      <p:sp>
        <p:nvSpPr>
          <p:cNvPr id="4" name="Text Placeholder 3"/>
          <p:cNvSpPr>
            <a:spLocks noGrp="1"/>
          </p:cNvSpPr>
          <p:nvPr>
            <p:ph type="body" idx="1"/>
          </p:nvPr>
        </p:nvSpPr>
        <p:spPr/>
        <p:txBody>
          <a:bodyPr/>
          <a:lstStyle/>
          <a:p>
            <a:pPr eaLnBrk="1" hangingPunct="1"/>
            <a:r>
              <a:rPr lang="ja-JP" altLang="en-US"/>
              <a:t>結果の解釈、本研究の新規性、限界と今後の課題</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bg1"/>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bg1"/>
                </a:solidFill>
                <a:latin typeface="+mn-lt"/>
                <a:ea typeface="+mn-ea"/>
                <a:cs typeface="+mn-cs"/>
              </a:defRPr>
            </a:lvl1pPr>
          </a:lstStyle>
          <a:p>
            <a:pPr eaLnBrk="1" hangingPunct="1"/>
            <a:fld id="{B6F15528-21DE-4FAA-801E-634DDDAF4B2B}" type="slidenum">
              <a:rPr lang="ja-JP"/>
              <a:t>‹#›</a:t>
            </a:fld>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04 考察と結論</a:t>
            </a:r>
          </a:p>
        </p:txBody>
      </p:sp>
      <p:sp>
        <p:nvSpPr>
          <p:cNvPr id="3" name="Title 2"/>
          <p:cNvSpPr>
            <a:spLocks noGrp="1"/>
          </p:cNvSpPr>
          <p:nvPr>
            <p:ph type="title"/>
          </p:nvPr>
        </p:nvSpPr>
        <p:spPr/>
        <p:txBody>
          <a:bodyPr/>
          <a:lstStyle/>
          <a:p>
            <a:pPr eaLnBrk="1" hangingPunct="1"/>
            <a:r>
              <a:rPr lang="ja-JP" altLang="en-US"/>
              <a:t>考察</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3484778"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68680" y="1965960"/>
            <a:ext cx="1371600" cy="822960"/>
          </a:xfrm>
          <a:prstGeom prst="rect">
            <a:avLst/>
          </a:prstGeom>
          <a:noFill/>
        </p:spPr>
        <p:txBody>
          <a:bodyPr wrap="square" anchor="t" lIns="0" rIns="0" tIns="0" bIns="0">
            <a:spAutoFit/>
          </a:bodyPr>
          <a:lstStyle/>
          <a:p>
            <a:pPr eaLnBrk="1" hangingPunct="1">
              <a:lnSpc>
                <a:spcPct val="120000"/>
              </a:lnSpc>
            </a:pPr>
            <a:r>
              <a:rPr lang="ja-JP" altLang="en-US" sz="4000" b="1">
                <a:solidFill>
                  <a:schemeClr val="accent1"/>
                </a:solidFill>
              </a:rPr>
              <a:t>01</a:t>
            </a:r>
          </a:p>
        </p:txBody>
      </p:sp>
      <p:sp>
        <p:nvSpPr>
          <p:cNvPr id="25" name="TextBox 24"/>
          <p:cNvSpPr txBox="1"/>
          <p:nvPr/>
        </p:nvSpPr>
        <p:spPr>
          <a:xfrm>
            <a:off x="868680" y="2880360"/>
            <a:ext cx="2844698" cy="457200"/>
          </a:xfrm>
          <a:prstGeom prst="rect">
            <a:avLst/>
          </a:prstGeom>
          <a:noFill/>
        </p:spPr>
        <p:txBody>
          <a:bodyPr wrap="square" anchor="t" lIns="0" rIns="0" tIns="0" bIns="0">
            <a:spAutoFit/>
          </a:bodyPr>
          <a:lstStyle/>
          <a:p>
            <a:pPr eaLnBrk="1" hangingPunct="1">
              <a:lnSpc>
                <a:spcPct val="120000"/>
              </a:lnSpc>
            </a:pPr>
            <a:r>
              <a:rPr lang="ja-JP" altLang="en-US" sz="2100" b="1"/>
              <a:t>先行研究との比較</a:t>
            </a:r>
          </a:p>
        </p:txBody>
      </p:sp>
      <p:sp>
        <p:nvSpPr>
          <p:cNvPr id="26" name="TextBox 25"/>
          <p:cNvSpPr txBox="1"/>
          <p:nvPr/>
        </p:nvSpPr>
        <p:spPr>
          <a:xfrm>
            <a:off x="868680" y="3474720"/>
            <a:ext cx="2844698" cy="2468880"/>
          </a:xfrm>
          <a:prstGeom prst="rect">
            <a:avLst/>
          </a:prstGeom>
          <a:noFill/>
        </p:spPr>
        <p:txBody>
          <a:bodyPr wrap="square" anchor="t" lIns="0" rIns="0" tIns="0" bIns="0">
            <a:spAutoFit/>
          </a:bodyPr>
          <a:lstStyle/>
          <a:p>
            <a:pPr eaLnBrk="1" hangingPunct="1">
              <a:lnSpc>
                <a:spcPct val="145000"/>
              </a:lnSpc>
            </a:pPr>
            <a:r>
              <a:rPr lang="ja-JP" altLang="en-US" sz="1700"/>
              <a:t>これまでの報告は細菌叢と脂肪肝の「関連」にとどまっていた。本研究は糞便移植により、細菌叢の変化が上流の原因であることを示した。</a:t>
            </a:r>
          </a:p>
        </p:txBody>
      </p:sp>
      <p:sp>
        <p:nvSpPr>
          <p:cNvPr id="27" name="Rectangle 26"/>
          <p:cNvSpPr/>
          <p:nvPr/>
        </p:nvSpPr>
        <p:spPr>
          <a:xfrm>
            <a:off x="4353458"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Rectangle 27"/>
          <p:cNvSpPr/>
          <p:nvPr/>
        </p:nvSpPr>
        <p:spPr>
          <a:xfrm>
            <a:off x="4353458" y="1737360"/>
            <a:ext cx="3484778"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4673498" y="1965960"/>
            <a:ext cx="1371600" cy="822960"/>
          </a:xfrm>
          <a:prstGeom prst="rect">
            <a:avLst/>
          </a:prstGeom>
          <a:noFill/>
        </p:spPr>
        <p:txBody>
          <a:bodyPr wrap="square" anchor="t" lIns="0" rIns="0" tIns="0" bIns="0">
            <a:spAutoFit/>
          </a:bodyPr>
          <a:lstStyle/>
          <a:p>
            <a:pPr eaLnBrk="1" hangingPunct="1">
              <a:lnSpc>
                <a:spcPct val="120000"/>
              </a:lnSpc>
            </a:pPr>
            <a:r>
              <a:rPr lang="ja-JP" altLang="en-US" sz="4000" b="1">
                <a:solidFill>
                  <a:schemeClr val="accent2"/>
                </a:solidFill>
              </a:rPr>
              <a:t>02</a:t>
            </a:r>
          </a:p>
        </p:txBody>
      </p:sp>
      <p:sp>
        <p:nvSpPr>
          <p:cNvPr id="30" name="TextBox 29"/>
          <p:cNvSpPr txBox="1"/>
          <p:nvPr/>
        </p:nvSpPr>
        <p:spPr>
          <a:xfrm>
            <a:off x="4673498" y="2880360"/>
            <a:ext cx="2844698" cy="457200"/>
          </a:xfrm>
          <a:prstGeom prst="rect">
            <a:avLst/>
          </a:prstGeom>
          <a:noFill/>
        </p:spPr>
        <p:txBody>
          <a:bodyPr wrap="square" anchor="t" lIns="0" rIns="0" tIns="0" bIns="0">
            <a:spAutoFit/>
          </a:bodyPr>
          <a:lstStyle/>
          <a:p>
            <a:pPr eaLnBrk="1" hangingPunct="1">
              <a:lnSpc>
                <a:spcPct val="120000"/>
              </a:lnSpc>
            </a:pPr>
            <a:r>
              <a:rPr lang="ja-JP" altLang="en-US" sz="2100" b="1"/>
              <a:t>本研究の新規性</a:t>
            </a:r>
          </a:p>
        </p:txBody>
      </p:sp>
      <p:sp>
        <p:nvSpPr>
          <p:cNvPr id="31" name="TextBox 30"/>
          <p:cNvSpPr txBox="1"/>
          <p:nvPr/>
        </p:nvSpPr>
        <p:spPr>
          <a:xfrm>
            <a:off x="4673498" y="3474720"/>
            <a:ext cx="2844698" cy="2468880"/>
          </a:xfrm>
          <a:prstGeom prst="rect">
            <a:avLst/>
          </a:prstGeom>
          <a:noFill/>
        </p:spPr>
        <p:txBody>
          <a:bodyPr wrap="square" anchor="t" lIns="0" rIns="0" tIns="0" bIns="0">
            <a:spAutoFit/>
          </a:bodyPr>
          <a:lstStyle/>
          <a:p>
            <a:pPr eaLnBrk="1" hangingPunct="1">
              <a:lnSpc>
                <a:spcPct val="145000"/>
              </a:lnSpc>
            </a:pPr>
            <a:r>
              <a:rPr lang="ja-JP" altLang="en-US" sz="1700"/>
              <a:t>16S解析・胆汁酸ターゲット解析・糞便移植を組み合わせ、「細菌叢–胆汁酸–FXR」を一続きの経路として検証した。</a:t>
            </a:r>
          </a:p>
        </p:txBody>
      </p:sp>
      <p:sp>
        <p:nvSpPr>
          <p:cNvPr id="32" name="Rectangle 31"/>
          <p:cNvSpPr/>
          <p:nvPr/>
        </p:nvSpPr>
        <p:spPr>
          <a:xfrm>
            <a:off x="8158276"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Rectangle 32"/>
          <p:cNvSpPr/>
          <p:nvPr/>
        </p:nvSpPr>
        <p:spPr>
          <a:xfrm>
            <a:off x="8158276" y="1737360"/>
            <a:ext cx="3484778"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4" name="TextBox 33"/>
          <p:cNvSpPr txBox="1"/>
          <p:nvPr/>
        </p:nvSpPr>
        <p:spPr>
          <a:xfrm>
            <a:off x="8478316" y="1965960"/>
            <a:ext cx="1371600" cy="822960"/>
          </a:xfrm>
          <a:prstGeom prst="rect">
            <a:avLst/>
          </a:prstGeom>
          <a:noFill/>
        </p:spPr>
        <p:txBody>
          <a:bodyPr wrap="square" anchor="t" lIns="0" rIns="0" tIns="0" bIns="0">
            <a:spAutoFit/>
          </a:bodyPr>
          <a:lstStyle/>
          <a:p>
            <a:pPr eaLnBrk="1" hangingPunct="1">
              <a:lnSpc>
                <a:spcPct val="120000"/>
              </a:lnSpc>
            </a:pPr>
            <a:r>
              <a:rPr lang="ja-JP" altLang="en-US" sz="4000" b="1">
                <a:solidFill>
                  <a:srgbClr val="A86F10"/>
                </a:solidFill>
              </a:rPr>
              <a:t>03</a:t>
            </a:r>
          </a:p>
        </p:txBody>
      </p:sp>
      <p:sp>
        <p:nvSpPr>
          <p:cNvPr id="35" name="TextBox 34"/>
          <p:cNvSpPr txBox="1"/>
          <p:nvPr/>
        </p:nvSpPr>
        <p:spPr>
          <a:xfrm>
            <a:off x="8478316" y="2880360"/>
            <a:ext cx="2844698" cy="457200"/>
          </a:xfrm>
          <a:prstGeom prst="rect">
            <a:avLst/>
          </a:prstGeom>
          <a:noFill/>
        </p:spPr>
        <p:txBody>
          <a:bodyPr wrap="square" anchor="t" lIns="0" rIns="0" tIns="0" bIns="0">
            <a:spAutoFit/>
          </a:bodyPr>
          <a:lstStyle/>
          <a:p>
            <a:pPr eaLnBrk="1" hangingPunct="1">
              <a:lnSpc>
                <a:spcPct val="120000"/>
              </a:lnSpc>
            </a:pPr>
            <a:r>
              <a:rPr lang="ja-JP" altLang="en-US" sz="2100" b="1"/>
              <a:t>応用への示唆</a:t>
            </a:r>
          </a:p>
        </p:txBody>
      </p:sp>
      <p:sp>
        <p:nvSpPr>
          <p:cNvPr id="36" name="TextBox 35"/>
          <p:cNvSpPr txBox="1"/>
          <p:nvPr/>
        </p:nvSpPr>
        <p:spPr>
          <a:xfrm>
            <a:off x="8478316" y="3474720"/>
            <a:ext cx="2844698" cy="2468880"/>
          </a:xfrm>
          <a:prstGeom prst="rect">
            <a:avLst/>
          </a:prstGeom>
          <a:noFill/>
        </p:spPr>
        <p:txBody>
          <a:bodyPr wrap="square" anchor="t" lIns="0" rIns="0" tIns="0" bIns="0">
            <a:spAutoFit/>
          </a:bodyPr>
          <a:lstStyle/>
          <a:p>
            <a:pPr eaLnBrk="1" hangingPunct="1">
              <a:lnSpc>
                <a:spcPct val="145000"/>
              </a:lnSpc>
            </a:pPr>
            <a:r>
              <a:rPr lang="ja-JP" altLang="en-US" sz="1700"/>
              <a:t>FXRシグナルは食事性脂肪肝の介入標的となりうる。ただし改善は部分的で、TGR5など他の経路の関与も考えられる。</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04 考察と結論</a:t>
            </a:r>
          </a:p>
        </p:txBody>
      </p:sp>
      <p:sp>
        <p:nvSpPr>
          <p:cNvPr id="3" name="Title 2"/>
          <p:cNvSpPr>
            <a:spLocks noGrp="1"/>
          </p:cNvSpPr>
          <p:nvPr>
            <p:ph type="title"/>
          </p:nvPr>
        </p:nvSpPr>
        <p:spPr/>
        <p:txBody>
          <a:bodyPr/>
          <a:lstStyle/>
          <a:p>
            <a:pPr eaLnBrk="1" hangingPunct="1"/>
            <a:r>
              <a:rPr lang="ja-JP" altLang="en-US"/>
              <a:t>結論と今後の課題</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37360"/>
            <a:ext cx="610192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6101928"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5553288" cy="457200"/>
          </a:xfrm>
          <a:prstGeom prst="rect">
            <a:avLst/>
          </a:prstGeom>
          <a:noFill/>
        </p:spPr>
        <p:txBody>
          <a:bodyPr wrap="square" anchor="t" lIns="0" rIns="0" tIns="0" bIns="0">
            <a:spAutoFit/>
          </a:bodyPr>
          <a:lstStyle/>
          <a:p>
            <a:pPr eaLnBrk="1" hangingPunct="1">
              <a:lnSpc>
                <a:spcPct val="120000"/>
              </a:lnSpc>
            </a:pPr>
            <a:r>
              <a:rPr lang="ja-JP" altLang="en-US" sz="2000" b="1">
                <a:solidFill>
                  <a:schemeClr val="accent1"/>
                </a:solidFill>
              </a:rPr>
              <a:t>結論</a:t>
            </a:r>
          </a:p>
        </p:txBody>
      </p:sp>
      <p:sp>
        <p:nvSpPr>
          <p:cNvPr id="25" name="TextBox 24"/>
          <p:cNvSpPr txBox="1"/>
          <p:nvPr/>
        </p:nvSpPr>
        <p:spPr>
          <a:xfrm>
            <a:off x="822959" y="2514600"/>
            <a:ext cx="5553288" cy="3383280"/>
          </a:xfrm>
          <a:prstGeom prst="rect">
            <a:avLst/>
          </a:prstGeom>
          <a:noFill/>
        </p:spPr>
        <p:txBody>
          <a:bodyPr wrap="square" anchor="t" lIns="0" rIns="0" tIns="0" bIns="0">
            <a:spAutoFit/>
          </a:bodyPr>
          <a:lstStyle/>
          <a:p>
            <a:pPr eaLnBrk="1" hangingPunct="1">
              <a:lnSpc>
                <a:spcPct val="130000"/>
              </a:lnSpc>
            </a:pPr>
            <a:r>
              <a:rPr lang="ja-JP" altLang="en-US" sz="1800">
                <a:solidFill>
                  <a:schemeClr val="dk1"/>
                </a:solidFill>
              </a:rPr>
              <a:t>1．高脂肪食は腸内細菌叢の乱れを引き起こし、胆汁酸組成を変化させる。</a:t>
            </a:r>
          </a:p>
          <a:p>
            <a:pPr eaLnBrk="1" hangingPunct="1">
              <a:lnSpc>
                <a:spcPct val="130000"/>
              </a:lnSpc>
              <a:spcBef>
                <a:spcPts val="1400"/>
              </a:spcBef>
            </a:pPr>
            <a:r>
              <a:rPr lang="ja-JP" altLang="en-US" sz="1800">
                <a:solidFill>
                  <a:schemeClr val="dk1"/>
                </a:solidFill>
              </a:rPr>
              <a:t>2．抱合型胆汁酸の増加は肝臓のFXR–SHPシグナル低下と関連する。</a:t>
            </a:r>
          </a:p>
          <a:p>
            <a:pPr eaLnBrk="1" hangingPunct="1">
              <a:lnSpc>
                <a:spcPct val="130000"/>
              </a:lnSpc>
              <a:spcBef>
                <a:spcPts val="1400"/>
              </a:spcBef>
            </a:pPr>
            <a:r>
              <a:rPr lang="ja-JP" altLang="en-US" sz="1800">
                <a:solidFill>
                  <a:schemeClr val="dk1"/>
                </a:solidFill>
              </a:rPr>
              <a:t>3．FXRシグナルを回復させると、高脂肪食による肝臓の脂肪蓄積は部分的に改善する。</a:t>
            </a:r>
          </a:p>
        </p:txBody>
      </p:sp>
      <p:sp>
        <p:nvSpPr>
          <p:cNvPr id="26" name="Rectangle 25"/>
          <p:cNvSpPr/>
          <p:nvPr/>
        </p:nvSpPr>
        <p:spPr>
          <a:xfrm>
            <a:off x="6970608" y="1737360"/>
            <a:ext cx="4672446"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970608" y="1737360"/>
            <a:ext cx="4672446"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7244928" y="1965960"/>
            <a:ext cx="4123806" cy="457200"/>
          </a:xfrm>
          <a:prstGeom prst="rect">
            <a:avLst/>
          </a:prstGeom>
          <a:noFill/>
        </p:spPr>
        <p:txBody>
          <a:bodyPr wrap="square" anchor="t" lIns="0" rIns="0" tIns="0" bIns="0">
            <a:spAutoFit/>
          </a:bodyPr>
          <a:lstStyle/>
          <a:p>
            <a:pPr eaLnBrk="1" hangingPunct="1">
              <a:lnSpc>
                <a:spcPct val="120000"/>
              </a:lnSpc>
            </a:pPr>
            <a:r>
              <a:rPr lang="ja-JP" altLang="en-US" sz="2000" b="1">
                <a:solidFill>
                  <a:schemeClr val="accent4"/>
                </a:solidFill>
              </a:rPr>
              <a:t>限界と今後の課題</a:t>
            </a:r>
          </a:p>
        </p:txBody>
      </p:sp>
      <p:sp>
        <p:nvSpPr>
          <p:cNvPr id="29" name="TextBox 28"/>
          <p:cNvSpPr txBox="1"/>
          <p:nvPr/>
        </p:nvSpPr>
        <p:spPr>
          <a:xfrm>
            <a:off x="7244928" y="2514600"/>
            <a:ext cx="4123806" cy="3383280"/>
          </a:xfrm>
          <a:prstGeom prst="rect">
            <a:avLst/>
          </a:prstGeom>
          <a:noFill/>
        </p:spPr>
        <p:txBody>
          <a:bodyPr wrap="square" anchor="t" lIns="0" rIns="0" tIns="0" bIns="0">
            <a:spAutoFit/>
          </a:bodyPr>
          <a:lstStyle/>
          <a:p>
            <a:pPr eaLnBrk="1" hangingPunct="1">
              <a:lnSpc>
                <a:spcPct val="130000"/>
              </a:lnSpc>
            </a:pPr>
            <a:r>
              <a:rPr lang="ja-JP" altLang="en-US" sz="1700">
                <a:solidFill>
                  <a:schemeClr val="dk1"/>
                </a:solidFill>
              </a:rPr>
              <a:t>雄マウスのみで検討しており、性差は未検証。</a:t>
            </a:r>
          </a:p>
          <a:p>
            <a:pPr eaLnBrk="1" hangingPunct="1">
              <a:lnSpc>
                <a:spcPct val="130000"/>
              </a:lnSpc>
              <a:spcBef>
                <a:spcPts val="1000"/>
              </a:spcBef>
            </a:pPr>
            <a:r>
              <a:rPr lang="ja-JP" altLang="en-US" sz="1700">
                <a:solidFill>
                  <a:schemeClr val="dk1"/>
                </a:solidFill>
              </a:rPr>
              <a:t>ヒト試料での検証は行っていない。</a:t>
            </a:r>
          </a:p>
          <a:p>
            <a:pPr eaLnBrk="1" hangingPunct="1">
              <a:lnSpc>
                <a:spcPct val="130000"/>
              </a:lnSpc>
              <a:spcBef>
                <a:spcPts val="1000"/>
              </a:spcBef>
            </a:pPr>
            <a:r>
              <a:rPr lang="ja-JP" altLang="en-US" sz="1700">
                <a:solidFill>
                  <a:schemeClr val="dk1"/>
                </a:solidFill>
              </a:rPr>
              <a:t>作用を担う菌種は同定できていない。</a:t>
            </a:r>
          </a:p>
          <a:p>
            <a:pPr eaLnBrk="1" hangingPunct="1">
              <a:lnSpc>
                <a:spcPct val="130000"/>
              </a:lnSpc>
              <a:spcBef>
                <a:spcPts val="1800"/>
              </a:spcBef>
            </a:pPr>
            <a:r>
              <a:rPr lang="ja-JP" altLang="en-US" sz="1700" b="1">
                <a:solidFill>
                  <a:schemeClr val="dk1"/>
                </a:solidFill>
              </a:rPr>
              <a:t>今後：</a:t>
            </a:r>
            <a:r>
              <a:rPr lang="ja-JP" altLang="en-US" sz="1700">
                <a:solidFill>
                  <a:schemeClr val="dk1"/>
                </a:solidFill>
              </a:rPr>
              <a:t>臨床コホートと単一菌定着実験でさらに検証する。</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05 研究業績</a:t>
            </a:r>
          </a:p>
        </p:txBody>
      </p:sp>
      <p:sp>
        <p:nvSpPr>
          <p:cNvPr id="3" name="Title 2"/>
          <p:cNvSpPr>
            <a:spLocks noGrp="1"/>
          </p:cNvSpPr>
          <p:nvPr>
            <p:ph type="title"/>
          </p:nvPr>
        </p:nvSpPr>
        <p:spPr/>
        <p:txBody>
          <a:bodyPr/>
          <a:lstStyle/>
          <a:p>
            <a:pPr eaLnBrk="1" hangingPunct="1"/>
            <a:r>
              <a:rPr lang="ja-JP" altLang="en-US"/>
              <a:t>研究業績</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Table 21"/>
          <p:cNvGraphicFramePr>
            <a:graphicFrameLocks noGrp="1"/>
          </p:cNvGraphicFramePr>
          <p:nvPr/>
        </p:nvGraphicFramePr>
        <p:xfrm>
          <a:off x="548640" y="1737360"/>
          <a:ext cx="11094414" cy="4169664"/>
        </p:xfrm>
        <a:graphic>
          <a:graphicData uri="http://schemas.openxmlformats.org/drawingml/2006/table">
            <a:tbl>
              <a:tblPr firstRow="1">
                <a:tableStyleId>{5C22544A-7EE6-4342-B048-85BDC9FD1C3A}</a:tableStyleId>
              </a:tblPr>
              <a:tblGrid>
                <a:gridCol w="2017166"/>
                <a:gridCol w="7362657"/>
                <a:gridCol w="1714591"/>
              </a:tblGrid>
              <a:tr h="512064">
                <a:tc>
                  <a:txBody>
                    <a:bodyPr wrap="square"/>
                    <a:lstStyle/>
                    <a:p>
                      <a:pPr eaLnBrk="1" hangingPunct="1">
                        <a:lnSpc>
                          <a:spcPct val="115000"/>
                        </a:lnSpc>
                      </a:pPr>
                      <a:r>
                        <a:rPr lang="ja-JP" altLang="en-US" sz="1500" b="1">
                          <a:solidFill>
                            <a:srgbClr val="FFFFFF"/>
                          </a:solidFill>
                        </a:rPr>
                        <a:t>区分</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業績</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状況</a:t>
                      </a:r>
                    </a:p>
                  </a:txBody>
                  <a:tcPr marL="164592" marR="164592" marT="73152" marB="73152" anchor="ctr">
                    <a:solidFill>
                      <a:schemeClr val="accent1"/>
                    </a:solidFill>
                  </a:tcPr>
                </a:tc>
              </a:tr>
              <a:tr h="731520">
                <a:tc>
                  <a:txBody>
                    <a:bodyPr wrap="square"/>
                    <a:lstStyle/>
                    <a:p>
                      <a:pPr eaLnBrk="1" hangingPunct="1">
                        <a:lnSpc>
                          <a:spcPct val="115000"/>
                        </a:lnSpc>
                      </a:pPr>
                      <a:r>
                        <a:rPr lang="ja-JP" altLang="en-US" sz="1500" b="1">
                          <a:solidFill>
                            <a:schemeClr val="dk1"/>
                          </a:solidFill>
                        </a:rPr>
                        <a:t>原著論文</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XXX, XXX. 論文題目. 誌名. 2026; 巻(号): 頁.（筆頭著者）</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掲載済</a:t>
                      </a:r>
                    </a:p>
                  </a:txBody>
                  <a:tcPr marL="164592" marR="164592" marT="73152" marB="73152" anchor="ctr">
                    <a:solidFill>
                      <a:srgbClr val="FFFFFF"/>
                    </a:solidFill>
                  </a:tcPr>
                </a:tc>
              </a:tr>
              <a:tr h="731520">
                <a:tc>
                  <a:txBody>
                    <a:bodyPr wrap="square"/>
                    <a:lstStyle/>
                    <a:p>
                      <a:pPr eaLnBrk="1" hangingPunct="1">
                        <a:lnSpc>
                          <a:spcPct val="115000"/>
                        </a:lnSpc>
                      </a:pPr>
                      <a:r>
                        <a:rPr lang="ja-JP" altLang="en-US" sz="1500" b="1">
                          <a:solidFill>
                            <a:schemeClr val="dk1"/>
                          </a:solidFill>
                        </a:rPr>
                        <a:t>原著論文</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XXX, XXX. 論文題目. 誌名.（共著）</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投稿中</a:t>
                      </a:r>
                    </a:p>
                  </a:txBody>
                  <a:tcPr marL="164592" marR="164592" marT="73152" marB="73152" anchor="ctr">
                    <a:solidFill>
                      <a:schemeClr val="lt2"/>
                    </a:solidFill>
                  </a:tcPr>
                </a:tc>
              </a:tr>
              <a:tr h="731520">
                <a:tc>
                  <a:txBody>
                    <a:bodyPr wrap="square"/>
                    <a:lstStyle/>
                    <a:p>
                      <a:pPr eaLnBrk="1" hangingPunct="1">
                        <a:lnSpc>
                          <a:spcPct val="115000"/>
                        </a:lnSpc>
                      </a:pPr>
                      <a:r>
                        <a:rPr lang="ja-JP" altLang="en-US" sz="1500" b="1">
                          <a:solidFill>
                            <a:schemeClr val="dk1"/>
                          </a:solidFill>
                        </a:rPr>
                        <a:t>学会発表（国内）</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XXX, XXX. 演題名. ○○学会2026年度大会（口頭発表）</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2026年3月</a:t>
                      </a:r>
                    </a:p>
                  </a:txBody>
                  <a:tcPr marL="164592" marR="164592" marT="73152" marB="73152" anchor="ctr">
                    <a:solidFill>
                      <a:srgbClr val="FFFFFF"/>
                    </a:solidFill>
                  </a:tcPr>
                </a:tc>
              </a:tr>
              <a:tr h="731520">
                <a:tc>
                  <a:txBody>
                    <a:bodyPr wrap="square"/>
                    <a:lstStyle/>
                    <a:p>
                      <a:pPr eaLnBrk="1" hangingPunct="1">
                        <a:lnSpc>
                          <a:spcPct val="115000"/>
                        </a:lnSpc>
                      </a:pPr>
                      <a:r>
                        <a:rPr lang="ja-JP" altLang="en-US" sz="1500" b="1">
                          <a:solidFill>
                            <a:schemeClr val="dk1"/>
                          </a:solidFill>
                        </a:rPr>
                        <a:t>学会発表（国際）</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XXX, XXX. Title. International Conference on XXX（ポスター発表）</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2026年9月</a:t>
                      </a:r>
                    </a:p>
                  </a:txBody>
                  <a:tcPr marL="164592" marR="164592" marT="73152" marB="73152" anchor="ctr">
                    <a:solidFill>
                      <a:schemeClr val="lt2"/>
                    </a:solidFill>
                  </a:tcPr>
                </a:tc>
              </a:tr>
              <a:tr h="731520">
                <a:tc>
                  <a:txBody>
                    <a:bodyPr wrap="square"/>
                    <a:lstStyle/>
                    <a:p>
                      <a:pPr eaLnBrk="1" hangingPunct="1">
                        <a:lnSpc>
                          <a:spcPct val="115000"/>
                        </a:lnSpc>
                      </a:pPr>
                      <a:r>
                        <a:rPr lang="ja-JP" altLang="en-US" sz="1500" b="1">
                          <a:solidFill>
                            <a:schemeClr val="dk1"/>
                          </a:solidFill>
                        </a:rPr>
                        <a:t>受賞</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○○学会 学生優秀発表賞</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2026年3月</a:t>
                      </a:r>
                    </a:p>
                  </a:txBody>
                  <a:tcPr marL="164592" marR="164592" marT="73152" marB="73152" anchor="ctr">
                    <a:solidFill>
                      <a:srgbClr val="FFFFFF"/>
                    </a:solidFill>
                  </a:tcPr>
                </a:tc>
              </a:tr>
            </a:tbl>
          </a:graphicData>
        </a:graphic>
      </p:graphicFrame>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謝辞</a:t>
            </a:r>
          </a:p>
        </p:txBody>
      </p:sp>
      <p:sp>
        <p:nvSpPr>
          <p:cNvPr id="3" name="Title 2"/>
          <p:cNvSpPr>
            <a:spLocks noGrp="1"/>
          </p:cNvSpPr>
          <p:nvPr>
            <p:ph type="title"/>
          </p:nvPr>
        </p:nvSpPr>
        <p:spPr/>
        <p:txBody>
          <a:bodyPr/>
          <a:lstStyle/>
          <a:p>
            <a:pPr eaLnBrk="1" hangingPunct="1"/>
            <a:r>
              <a:rPr lang="ja-JP" altLang="en-US"/>
              <a:t>謝辞</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ja-JP" altLang="en-US" sz="1900" b="1">
                <a:solidFill>
                  <a:schemeClr val="accent1"/>
                </a:solidFill>
              </a:rPr>
              <a:t>指導教員</a:t>
            </a:r>
          </a:p>
        </p:txBody>
      </p:sp>
      <p:sp>
        <p:nvSpPr>
          <p:cNvPr id="25" name="TextBox 24"/>
          <p:cNvSpPr txBox="1"/>
          <p:nvPr/>
        </p:nvSpPr>
        <p:spPr>
          <a:xfrm>
            <a:off x="822959" y="2514600"/>
            <a:ext cx="4815687" cy="1097280"/>
          </a:xfrm>
          <a:prstGeom prst="rect">
            <a:avLst/>
          </a:prstGeom>
          <a:noFill/>
        </p:spPr>
        <p:txBody>
          <a:bodyPr wrap="square" anchor="t" lIns="0" rIns="0" tIns="0" bIns="0">
            <a:spAutoFit/>
          </a:bodyPr>
          <a:lstStyle/>
          <a:p>
            <a:pPr eaLnBrk="1" hangingPunct="1">
              <a:lnSpc>
                <a:spcPct val="130000"/>
              </a:lnSpc>
            </a:pPr>
            <a:r>
              <a:rPr lang="ja-JP" altLang="en-US" sz="1700">
                <a:solidFill>
                  <a:schemeClr val="dk1"/>
                </a:solidFill>
              </a:rPr>
              <a:t>研究テーマの設定から実験計画、論文執筆まで丁寧にご指導くださったXXX教授に深く感謝いたします。</a:t>
            </a:r>
          </a:p>
        </p:txBody>
      </p:sp>
      <p:sp>
        <p:nvSpPr>
          <p:cNvPr id="26" name="Rectangle 25"/>
          <p:cNvSpPr/>
          <p:nvPr/>
        </p:nvSpPr>
        <p:spPr>
          <a:xfrm>
            <a:off x="6278727"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ja-JP" altLang="en-US" sz="1900" b="1">
                <a:solidFill>
                  <a:schemeClr val="accent2"/>
                </a:solidFill>
              </a:rPr>
              <a:t>審査委員の先生方</a:t>
            </a:r>
          </a:p>
        </p:txBody>
      </p:sp>
      <p:sp>
        <p:nvSpPr>
          <p:cNvPr id="29" name="TextBox 28"/>
          <p:cNvSpPr txBox="1"/>
          <p:nvPr/>
        </p:nvSpPr>
        <p:spPr>
          <a:xfrm>
            <a:off x="6553047" y="2514600"/>
            <a:ext cx="4815687" cy="1097280"/>
          </a:xfrm>
          <a:prstGeom prst="rect">
            <a:avLst/>
          </a:prstGeom>
          <a:noFill/>
        </p:spPr>
        <p:txBody>
          <a:bodyPr wrap="square" anchor="t" lIns="0" rIns="0" tIns="0" bIns="0">
            <a:spAutoFit/>
          </a:bodyPr>
          <a:lstStyle/>
          <a:p>
            <a:pPr eaLnBrk="1" hangingPunct="1">
              <a:lnSpc>
                <a:spcPct val="130000"/>
              </a:lnSpc>
            </a:pPr>
            <a:r>
              <a:rPr lang="ja-JP" altLang="en-US" sz="1700">
                <a:solidFill>
                  <a:schemeClr val="dk1"/>
                </a:solidFill>
              </a:rPr>
              <a:t>ご多忙の中、本論文をご審査いただいた主査XXX教授、副査XXX教授、XXX准教授に御礼申し上げます。</a:t>
            </a:r>
          </a:p>
        </p:txBody>
      </p:sp>
      <p:sp>
        <p:nvSpPr>
          <p:cNvPr id="30" name="Rectangle 29"/>
          <p:cNvSpPr/>
          <p:nvPr/>
        </p:nvSpPr>
        <p:spPr>
          <a:xfrm>
            <a:off x="548640"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93192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60520"/>
            <a:ext cx="4815687" cy="457200"/>
          </a:xfrm>
          <a:prstGeom prst="rect">
            <a:avLst/>
          </a:prstGeom>
          <a:noFill/>
        </p:spPr>
        <p:txBody>
          <a:bodyPr wrap="square" anchor="t" lIns="0" rIns="0" tIns="0" bIns="0">
            <a:spAutoFit/>
          </a:bodyPr>
          <a:lstStyle/>
          <a:p>
            <a:pPr eaLnBrk="1" hangingPunct="1">
              <a:lnSpc>
                <a:spcPct val="120000"/>
              </a:lnSpc>
            </a:pPr>
            <a:r>
              <a:rPr lang="ja-JP" altLang="en-US" sz="1900" b="1">
                <a:solidFill>
                  <a:schemeClr val="accent3"/>
                </a:solidFill>
              </a:rPr>
              <a:t>研究室の皆さま・家族</a:t>
            </a:r>
          </a:p>
        </p:txBody>
      </p:sp>
      <p:sp>
        <p:nvSpPr>
          <p:cNvPr id="33" name="TextBox 32"/>
          <p:cNvSpPr txBox="1"/>
          <p:nvPr/>
        </p:nvSpPr>
        <p:spPr>
          <a:xfrm>
            <a:off x="822959" y="4709159"/>
            <a:ext cx="4815687" cy="1097280"/>
          </a:xfrm>
          <a:prstGeom prst="rect">
            <a:avLst/>
          </a:prstGeom>
          <a:noFill/>
        </p:spPr>
        <p:txBody>
          <a:bodyPr wrap="square" anchor="t" lIns="0" rIns="0" tIns="0" bIns="0">
            <a:spAutoFit/>
          </a:bodyPr>
          <a:lstStyle/>
          <a:p>
            <a:pPr eaLnBrk="1" hangingPunct="1">
              <a:lnSpc>
                <a:spcPct val="130000"/>
              </a:lnSpc>
            </a:pPr>
            <a:r>
              <a:rPr lang="ja-JP" altLang="en-US" sz="1700">
                <a:solidFill>
                  <a:schemeClr val="dk1"/>
                </a:solidFill>
              </a:rPr>
              <a:t>実験を支えてくださった研究室の皆さま、そして日頃から支えてくれた家族に感謝します。</a:t>
            </a:r>
          </a:p>
        </p:txBody>
      </p:sp>
      <p:sp>
        <p:nvSpPr>
          <p:cNvPr id="34" name="Rectangle 33"/>
          <p:cNvSpPr/>
          <p:nvPr/>
        </p:nvSpPr>
        <p:spPr>
          <a:xfrm>
            <a:off x="6278727"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931920"/>
            <a:ext cx="5364327"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60520"/>
            <a:ext cx="4815687" cy="457200"/>
          </a:xfrm>
          <a:prstGeom prst="rect">
            <a:avLst/>
          </a:prstGeom>
          <a:noFill/>
        </p:spPr>
        <p:txBody>
          <a:bodyPr wrap="square" anchor="t" lIns="0" rIns="0" tIns="0" bIns="0">
            <a:spAutoFit/>
          </a:bodyPr>
          <a:lstStyle/>
          <a:p>
            <a:pPr eaLnBrk="1" hangingPunct="1">
              <a:lnSpc>
                <a:spcPct val="120000"/>
              </a:lnSpc>
            </a:pPr>
            <a:r>
              <a:rPr lang="ja-JP" altLang="en-US" sz="1900" b="1">
                <a:solidFill>
                  <a:schemeClr val="accent4"/>
                </a:solidFill>
              </a:rPr>
              <a:t>研究助成</a:t>
            </a:r>
          </a:p>
        </p:txBody>
      </p:sp>
      <p:sp>
        <p:nvSpPr>
          <p:cNvPr id="37" name="TextBox 36"/>
          <p:cNvSpPr txBox="1"/>
          <p:nvPr/>
        </p:nvSpPr>
        <p:spPr>
          <a:xfrm>
            <a:off x="6553047" y="4709159"/>
            <a:ext cx="4815687" cy="1097280"/>
          </a:xfrm>
          <a:prstGeom prst="rect">
            <a:avLst/>
          </a:prstGeom>
          <a:noFill/>
        </p:spPr>
        <p:txBody>
          <a:bodyPr wrap="square" anchor="t" lIns="0" rIns="0" tIns="0" bIns="0">
            <a:spAutoFit/>
          </a:bodyPr>
          <a:lstStyle/>
          <a:p>
            <a:pPr eaLnBrk="1" hangingPunct="1">
              <a:lnSpc>
                <a:spcPct val="130000"/>
              </a:lnSpc>
            </a:pPr>
            <a:r>
              <a:rPr lang="ja-JP" altLang="en-US" sz="1700">
                <a:solidFill>
                  <a:schemeClr val="dk1"/>
                </a:solidFill>
              </a:rPr>
              <a:t>本研究の一部はJSPS科研費（JPXXXXXXXX）の助成を受けて実施しました。</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eaLnBrk="1" hangingPunct="1"/>
            <a:r>
              <a:rPr lang="ja-JP" altLang="en-US"/>
              <a:t>ご清聴ありがとうございました</a:t>
            </a:r>
          </a:p>
        </p:txBody>
      </p:sp>
      <p:sp>
        <p:nvSpPr>
          <p:cNvPr id="3" name="Text Placeholder 2"/>
          <p:cNvSpPr>
            <a:spLocks noGrp="1"/>
          </p:cNvSpPr>
          <p:nvPr>
            <p:ph type="body" idx="1"/>
          </p:nvPr>
        </p:nvSpPr>
        <p:spPr/>
        <p:txBody>
          <a:bodyPr/>
          <a:lstStyle/>
          <a:p>
            <a:pPr eaLnBrk="1" hangingPunct="1"/>
            <a:r>
              <a:rPr lang="ja-JP" altLang="en-US"/>
              <a:t>発表者：XXX（○○研究室）　｜　指導教員：XXX教授</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予備スライド · スライドショーでは非表示、質疑で必要なときに番号で呼び出す</a:t>
            </a:r>
          </a:p>
        </p:txBody>
      </p:sp>
      <p:sp>
        <p:nvSpPr>
          <p:cNvPr id="3" name="Title 2"/>
          <p:cNvSpPr>
            <a:spLocks noGrp="1"/>
          </p:cNvSpPr>
          <p:nvPr>
            <p:ph type="title"/>
          </p:nvPr>
        </p:nvSpPr>
        <p:spPr/>
        <p:txBody>
          <a:bodyPr/>
          <a:lstStyle/>
          <a:p>
            <a:pPr eaLnBrk="1" hangingPunct="1"/>
            <a:r>
              <a:rPr lang="ja-JP" altLang="en-US"/>
              <a:t>想定質問と回答の要点</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Table 21"/>
          <p:cNvGraphicFramePr>
            <a:graphicFrameLocks noGrp="1"/>
          </p:cNvGraphicFramePr>
          <p:nvPr/>
        </p:nvGraphicFramePr>
        <p:xfrm>
          <a:off x="548640" y="1737360"/>
          <a:ext cx="11094414" cy="4169664"/>
        </p:xfrm>
        <a:graphic>
          <a:graphicData uri="http://schemas.openxmlformats.org/drawingml/2006/table">
            <a:tbl>
              <a:tblPr firstRow="1">
                <a:tableStyleId>{5C22544A-7EE6-4342-B048-85BDC9FD1C3A}</a:tableStyleId>
              </a:tblPr>
              <a:tblGrid>
                <a:gridCol w="3530041"/>
                <a:gridCol w="5446349"/>
                <a:gridCol w="2118024"/>
              </a:tblGrid>
              <a:tr h="512064">
                <a:tc>
                  <a:txBody>
                    <a:bodyPr wrap="square"/>
                    <a:lstStyle/>
                    <a:p>
                      <a:pPr eaLnBrk="1" hangingPunct="1">
                        <a:lnSpc>
                          <a:spcPct val="115000"/>
                        </a:lnSpc>
                      </a:pPr>
                      <a:r>
                        <a:rPr lang="ja-JP" altLang="en-US" sz="1500" b="1">
                          <a:solidFill>
                            <a:srgbClr val="FFFFFF"/>
                          </a:solidFill>
                        </a:rPr>
                        <a:t>想定される質問</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回答の要点</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根拠</a:t>
                      </a:r>
                    </a:p>
                  </a:txBody>
                  <a:tcPr marL="164592" marR="164592" marT="73152" marB="73152" anchor="ctr">
                    <a:solidFill>
                      <a:schemeClr val="accent1"/>
                    </a:solidFill>
                  </a:tcPr>
                </a:tc>
              </a:tr>
              <a:tr h="914400">
                <a:tc>
                  <a:txBody>
                    <a:bodyPr wrap="square"/>
                    <a:lstStyle/>
                    <a:p>
                      <a:pPr eaLnBrk="1" hangingPunct="1">
                        <a:lnSpc>
                          <a:spcPct val="115000"/>
                        </a:lnSpc>
                      </a:pPr>
                      <a:r>
                        <a:rPr lang="ja-JP" altLang="en-US" sz="1500" b="1">
                          <a:solidFill>
                            <a:schemeClr val="dk1"/>
                          </a:solidFill>
                        </a:rPr>
                        <a:t>なぜTGR5ではなくFXRに注目したのか</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FXRは肝臓で高く発現し、SHP–SREBP-1c経路を直接制御するため。TGR5は今後の課題とした。</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スライド14、論文 図3-6</a:t>
                      </a:r>
                    </a:p>
                  </a:txBody>
                  <a:tcPr marL="164592" marR="164592" marT="73152" marB="73152" anchor="ctr">
                    <a:solidFill>
                      <a:srgbClr val="FFFFFF"/>
                    </a:solidFill>
                  </a:tcPr>
                </a:tc>
              </a:tr>
              <a:tr h="914400">
                <a:tc>
                  <a:txBody>
                    <a:bodyPr wrap="square"/>
                    <a:lstStyle/>
                    <a:p>
                      <a:pPr eaLnBrk="1" hangingPunct="1">
                        <a:lnSpc>
                          <a:spcPct val="115000"/>
                        </a:lnSpc>
                      </a:pPr>
                      <a:r>
                        <a:rPr lang="ja-JP" altLang="en-US" sz="1500" b="1">
                          <a:solidFill>
                            <a:schemeClr val="dk1"/>
                          </a:solidFill>
                        </a:rPr>
                        <a:t>糞便移植で食事そのものの影響をどう除いたか</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レシピエントはすべて通常食とし、対照群マウスの糞便を移植する群を設けた。</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論文4.2節</a:t>
                      </a:r>
                    </a:p>
                  </a:txBody>
                  <a:tcPr marL="164592" marR="164592" marT="73152" marB="73152" anchor="ctr">
                    <a:solidFill>
                      <a:schemeClr val="lt2"/>
                    </a:solidFill>
                  </a:tcPr>
                </a:tc>
              </a:tr>
              <a:tr h="914400">
                <a:tc>
                  <a:txBody>
                    <a:bodyPr wrap="square"/>
                    <a:lstStyle/>
                    <a:p>
                      <a:pPr eaLnBrk="1" hangingPunct="1">
                        <a:lnSpc>
                          <a:spcPct val="115000"/>
                        </a:lnSpc>
                      </a:pPr>
                      <a:r>
                        <a:rPr lang="ja-JP" altLang="en-US" sz="1500" b="1">
                          <a:solidFill>
                            <a:schemeClr val="dk1"/>
                          </a:solidFill>
                        </a:rPr>
                        <a:t>各群n = 10で十分か</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予備実験の効果量から検出力分析を行い、検出力80%以上を確保した。</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論文 補足表S1</a:t>
                      </a:r>
                    </a:p>
                  </a:txBody>
                  <a:tcPr marL="164592" marR="164592" marT="73152" marB="73152" anchor="ctr">
                    <a:solidFill>
                      <a:srgbClr val="FFFFFF"/>
                    </a:solidFill>
                  </a:tcPr>
                </a:tc>
              </a:tr>
              <a:tr h="914400">
                <a:tc>
                  <a:txBody>
                    <a:bodyPr wrap="square"/>
                    <a:lstStyle/>
                    <a:p>
                      <a:pPr eaLnBrk="1" hangingPunct="1">
                        <a:lnSpc>
                          <a:spcPct val="115000"/>
                        </a:lnSpc>
                      </a:pPr>
                      <a:r>
                        <a:rPr lang="ja-JP" altLang="en-US" sz="1500" b="1">
                          <a:solidFill>
                            <a:schemeClr val="dk1"/>
                          </a:solidFill>
                        </a:rPr>
                        <a:t>なぜ雄マウスのみなのか</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性周期による胆汁酸代謝への影響を避けるため。性差は今後の課題に挙げた。</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スライド18</a:t>
                      </a:r>
                    </a:p>
                  </a:txBody>
                  <a:tcPr marL="164592" marR="164592" marT="73152" marB="73152" anchor="ctr">
                    <a:solidFill>
                      <a:schemeClr val="lt2"/>
                    </a:solidFill>
                  </a:tcPr>
                </a:tc>
              </a:tr>
            </a:tbl>
          </a:graphicData>
        </a:graphic>
      </p:graphicFrame>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予備スライド · 補足データ</a:t>
            </a:r>
          </a:p>
        </p:txBody>
      </p:sp>
      <p:sp>
        <p:nvSpPr>
          <p:cNvPr id="3" name="Title 2"/>
          <p:cNvSpPr>
            <a:spLocks noGrp="1"/>
          </p:cNvSpPr>
          <p:nvPr>
            <p:ph type="title"/>
          </p:nvPr>
        </p:nvSpPr>
        <p:spPr/>
        <p:txBody>
          <a:bodyPr/>
          <a:lstStyle/>
          <a:p>
            <a:pPr eaLnBrk="1" hangingPunct="1"/>
            <a:r>
              <a:rPr lang="ja-JP" altLang="en-US"/>
              <a:t>補足データ：属レベルで差のあった菌</a:t>
            </a:r>
          </a:p>
        </p:txBody>
      </p:sp>
      <p:sp>
        <p:nvSpPr>
          <p:cNvPr id="4" name="Text Placeholder 3"/>
          <p:cNvSpPr>
            <a:spLocks noGrp="1"/>
          </p:cNvSpPr>
          <p:nvPr>
            <p:ph type="body" idx="1"/>
          </p:nvPr>
        </p:nvSpPr>
        <p:spPr/>
        <p:txBody>
          <a:bodyPr/>
          <a:lstStyle/>
          <a:p>
            <a:pPr eaLnBrk="1" hangingPunct="1"/>
            <a:r>
              <a:rPr lang="ja-JP" altLang="en-US" sz="1700"/>
              <a:t>本発表では触れなかったものの、質疑で聞かれそうなデータを置いておきます。</a:t>
            </a:r>
          </a:p>
          <a:p>
            <a:pPr eaLnBrk="1" hangingPunct="1">
              <a:spcBef>
                <a:spcPts val="1400"/>
              </a:spcBef>
            </a:pPr>
            <a:r>
              <a:rPr lang="ja-JP" altLang="en-US" sz="1700">
                <a:solidFill>
                  <a:srgbClr val="5F6B78"/>
                </a:solidFill>
              </a:rPr>
              <a:t>例：</a:t>
            </a:r>
            <a:r>
              <a:rPr lang="ja-JP" altLang="en-US" sz="1700"/>
              <a:t>属レベルの差異菌、追加の統計結果、元画像。</a:t>
            </a:r>
          </a:p>
        </p:txBody>
      </p:sp>
      <p:sp>
        <p:nvSpPr>
          <p:cNvPr id="5" name="Picture Placeholder 4"/>
          <p:cNvSpPr>
            <a:spLocks noGrp="1"/>
          </p:cNvSpPr>
          <p:nvPr>
            <p:ph type="pic" idx="10"/>
          </p:nvPr>
        </p:nvSpPr>
        <p:spPr/>
      </p:sp>
      <p:sp>
        <p:nvSpPr>
          <p:cNvPr id="6" name="Text Placeholder 5"/>
          <p:cNvSpPr>
            <a:spLocks noGrp="1"/>
          </p:cNvSpPr>
          <p:nvPr>
            <p:ph type="body" idx="16"/>
          </p:nvPr>
        </p:nvSpPr>
        <p:spPr/>
        <p:txBody>
          <a:bodyPr/>
          <a:lstStyle/>
          <a:p>
            <a:pPr eaLnBrk="1" hangingPunct="1"/>
            <a:r>
              <a:rPr lang="ja-JP" altLang="en-US"/>
              <a:t>図S1　[図の説明]</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○○大学大学院 · 修士論文発表会</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欲しい図を文章で説明すれば、AIで作成できます</a:t>
            </a:r>
            <a:r>
              <a:rPr lang="ja-JP" altLang="en-US" sz="1200" b="1">
                <a:solidFill>
                  <a:schemeClr val="accent1"/>
                </a:solidFill>
                <a:hlinkClick r:id="rId2"/>
              </a:rPr>
              <a:t>  SciDraw AIで開く →</a:t>
            </a:r>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Yu Gothic"/>
        <a:cs typeface=""/>
        <a:font script="Jpan" typeface="Yu Gothic"/>
      </a:majorFont>
      <a:minorFont>
        <a:latin typeface="Arial"/>
        <a:ea typeface="Yu Gothic"/>
        <a:cs typeface=""/>
        <a:font script="Jpan" typeface="Yu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修士論文発表会・博士論文公聴会PPTテンプレート · SciDraw AI</dc:title>
  <dc:subject>学位論文発表テンプレート（記入例版）</dc:subject>
  <dc:creator>SciDraw AI</dc:creator>
  <cp:keywords>SciDraw AI; 修士論文発表会; 博士論文公聴会; 卒論発表; PPTテンプレート</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