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【このスライド】20秒：氏名・所属・指導教員・題目を述べます。研究計画の段階では題目は「仮」でかまいません。先生方のコメントは題目から始まることもよくあります。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このページは使い方の説明で、非表示スライドに設定されています。読み終えたら削除してかまいません。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【このスライド】20秒：発表の流れを示し、右側の問いを読み上げます。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【このスライド】1分：背景では「なぜ今の手法では足りないか」を、意義は学術的・社会的の2文で述べます。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【このスライド】1.5分：各手法について「ここまではできた → ここが足りない」を述べ、最後に「残された課題」で止めて自分の研究につなげます。</a:t>
            </a:r>
          </a:p>
          <a:p>
            <a:r>
              <a:t>【ヒント】表には代表的な文献の「著者, 年」を加え、詳しい書誌は参考文献のページに載せます。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【このスライド】1分：目的は一文で。内容は3つに分け、「データ → モデル → 適用」という関係を説明します。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【このスライド】1分。先生方が最も質問しやすいページです。どの課題にも「どう解決するつもりか」を言えるようにしておきます。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【このスライド】1.5分。研究計画発表で最も重要なページです。段階ごとに左から右へ、それぞれの入力と出力を説明します。</a:t>
            </a:r>
          </a:p>
          <a:p>
            <a:r>
              <a:t>【図のプロンプト】記入例の図は下のプロンプトで作成しました。ページ下のリンクを開くと入力済みになります。研究内容に合わせて書き換えてください：</a:t>
            </a:r>
          </a:p>
          <a:p>
            <a:r>
              <a:t>研究計画発表用の「研究の流れ」を示すフロー図を描いてください。左から右への横長レイアウト、白背景、フラットなベクタースタイル、濃紺・青緑・琥珀色の配色。左端の枠に「研究課題：都市の内水氾濫の浸水深を1時間前に予測できるか」と書きます。中央に3つの段階を順に並べ、各段階の上に段階名、枠の上半分に研究内容、下半分に手法を書きます：①段階「データ整備」—「多種データの統合」、手法「レーダー雨量・下水道管網・地盤高」；②段階「モデル構築」—「時空間予測モデル」、手法「グラフニューラルネットワーク＋物理制約」；③段階「検証・応用」—「適用性の検証」、手法「代表的な市街地での事例検証と警報しきい値」。段階どうしを右向きの濃紺の矢印でつなぎ、右端の枠に「期待される成果：内水氾濫の浸水深予測・警報システム」と書きます。文字は大きくはっきりと、各ラベルは一度だけ、ラベルは日本語で、図中にタイトルは入れないでください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【このスライド】1分：データの出どころ、何と比べるか、何で良し悪しを判断するか。この3点をはっきり伝えます。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【このスライド】1分：計画段階なので「見込み」の新規性です。既存手法と比べて何が新しいかを具体的に述べ、誇張は避けます。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【このスライド】45秒：どの項目にも具体的な根拠を示します。「環境が整っている」より、具体的な事実一つのほうが説得力があります。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【このスライド】45秒：すでにできていることを示します。処理の流れが動いただけでも、実現可能性を口で説明するより説得力があります。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【このスライド】45秒：ガントチャートは編集できる図形です。色帯の両端をドラッグすると期間を変えられます。学会の予稿締切や論文修正の期間に余裕を持たせます。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【このスライド】30秒：成果は確認でき、数えられるものにし、専攻の修了要件と対応させます。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【このスライド】説明は不要で、3秒ほど映すだけで十分です。文献の全リストは研究計画書に載せます。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【このスライド】このページのままコメントをいただきます。その場でメモを取り、発表後に対応をまとめて指導教員と共有します。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【このスライド】非表示スライドです。先生方から出そうな質問を準備しておき、答えるときは番号で移動します。</a:t>
            </a:r>
          </a:p>
          <a:p/>
          <a:p>
            <a:r>
              <a:t>SciDraw AI 研究テンプレート · sci-draw.com · 記入例版：研究内容は架空で、各ページの書き方を示すためのものです。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校章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研究計画発表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研究題目（仮）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章タイトル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图 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 · 小見出し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クリックしてタイトルを入力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图右文 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 · 小見出し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クリックしてタイトルを入力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栏图 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 · 小見出し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クリックしてタイトルを入力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アイコンをクリックして図を挿入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図の説明：図が示す内容を一文で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 · 小見出し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クリックしてタイトルを入力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与内容区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章 · 小見出し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クリックしてタイトルを入力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 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ご清聴ありがとうございました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（联系方式）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/>
              <a:t>ご清聴ありがとうございました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クリックしてテキストを入力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ja-JP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QRコード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研究室ページ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マスター タイトルの書式設定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>マスター テキストの書式設定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ja-JP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ja-JP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ja/ai-drawing?prompt=proposal-roadmap&amp;utm_source=template&amp;utm_medium=pptx&amp;utm_campaign=thesis-proposal-ja&amp;utm_content=roadmap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ja/sci-vis?utm_source=template&amp;utm_medium=pptx&amp;utm_campaign=thesis-proposal-ja&amp;utm_content=pilot" TargetMode="Externa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修士論文 研究計画発表（M1）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物理制約付きグラフニューラルネットワークによる都市内水氾濫の浸水深の短時間予測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5394960" algn="l"/>
                <a:tab pos="6720840" algn="l"/>
              </a:tabLst>
            </a:pPr>
            <a:r>
              <a:rPr lang="ja-JP" altLang="en-US">
                <a:solidFill>
                  <a:srgbClr val="5F6B78"/>
                </a:solidFill>
              </a:rPr>
              <a:t>発表者</a:t>
            </a:r>
            <a:r>
              <a:rPr lang="ja-JP" altLang="en-US"/>
              <a:t>	XXX（学籍番号XXXXXXX）	</a:t>
            </a:r>
            <a:r>
              <a:rPr lang="ja-JP" altLang="en-US">
                <a:solidFill>
                  <a:srgbClr val="5F6B78"/>
                </a:solidFill>
              </a:rPr>
              <a:t>指導教員</a:t>
            </a:r>
            <a:r>
              <a:rPr lang="ja-JP" altLang="en-US"/>
              <a:t>	XXX教授</a:t>
            </a:r>
          </a:p>
          <a:p>
            <a:pPr eaLnBrk="1" hangingPunct="1">
              <a:tabLst>
                <a:tab pos="1234440" algn="l"/>
                <a:tab pos="5394960" algn="l"/>
                <a:tab pos="6720840" algn="l"/>
              </a:tabLst>
            </a:pPr>
            <a:r>
              <a:rPr lang="ja-JP" altLang="en-US">
                <a:solidFill>
                  <a:srgbClr val="5F6B78"/>
                </a:solidFill>
              </a:rPr>
              <a:t>所属</a:t>
            </a:r>
            <a:r>
              <a:rPr lang="ja-JP" altLang="en-US"/>
              <a:t>	○○大学大学院 工学研究科 社会基盤工学専攻 ○○研究室</a:t>
            </a:r>
          </a:p>
          <a:p>
            <a:pPr eaLnBrk="1" hangingPunct="1">
              <a:tabLst>
                <a:tab pos="1234440" algn="l"/>
                <a:tab pos="5394960" algn="l"/>
                <a:tab pos="6720840" algn="l"/>
              </a:tabLst>
            </a:pPr>
            <a:r>
              <a:rPr lang="ja-JP" altLang="en-US">
                <a:solidFill>
                  <a:srgbClr val="5F6B78"/>
                </a:solidFill>
              </a:rPr>
              <a:t>発表日</a:t>
            </a:r>
            <a:r>
              <a:rPr lang="ja-JP" altLang="en-US"/>
              <a:t>	2026年X月X日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使い方 · このスライドはスライドショーで表示されません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研究計画発表でのテンプレートの使い方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800" b="1">
                <a:solidFill>
                  <a:schemeClr val="accent1"/>
                </a:solidFill>
              </a:rPr>
              <a:t>1  時間と重点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600">
                <a:solidFill>
                  <a:schemeClr val="dk1"/>
                </a:solidFill>
              </a:rPr>
              <a:t>研究計画発表は10–15分程度が一般的です。「何を・どう研究し・本当にできるのか」に重点を置き、先行研究の紹介で半分を使わないようにします。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800" b="1">
                <a:solidFill>
                  <a:schemeClr val="accent2"/>
                </a:solidFill>
              </a:rPr>
              <a:t>2  計画書と一致させる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600">
                <a:solidFill>
                  <a:schemeClr val="dk1"/>
                </a:solidFill>
              </a:rPr>
              <a:t>研究目的・内容・研究の流れ・スケジュールは、提出する研究計画書と一致させます。先生方は計画書と見比べながら聞いています。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800" b="1">
                <a:solidFill>
                  <a:schemeClr val="accent3"/>
                </a:solidFill>
              </a:rPr>
              <a:t>3  実現可能性は根拠で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600">
                <a:solidFill>
                  <a:schemeClr val="dk1"/>
                </a:solidFill>
              </a:rPr>
              <a:t>「予備検討の結果」には、すでに試した予備実験・データ・コードを載せます。「環境が整っている」と書くより説得力があります。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800" b="1">
                <a:solidFill>
                  <a:schemeClr val="accent6"/>
                </a:solidFill>
              </a:rPr>
              <a:t>4  図とグラフ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600">
                <a:solidFill>
                  <a:schemeClr val="dk1"/>
                </a:solidFill>
              </a:rPr>
              <a:t>研究の流れの図はそのまま差し替えられます。図の下のリンクからSciDraw AIをプロンプト入力済みで開けます。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CONTENTS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本日の発表内容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100" b="1"/>
              <a:t>研究背景と先行研究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400">
                <a:solidFill>
                  <a:srgbClr val="5F6B78"/>
                </a:solidFill>
              </a:rPr>
              <a:t>背景・意義・これまでの研究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100" b="1"/>
              <a:t>研究目的と研究内容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400">
                <a:solidFill>
                  <a:srgbClr val="5F6B78"/>
                </a:solidFill>
              </a:rPr>
              <a:t>何を研究するか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100" b="1"/>
              <a:t>研究方法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400">
                <a:solidFill>
                  <a:srgbClr val="5F6B78"/>
                </a:solidFill>
              </a:rPr>
              <a:t>どのように研究するか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100" b="1"/>
              <a:t>新規性と実現可能性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400">
                <a:solidFill>
                  <a:srgbClr val="5F6B78"/>
                </a:solidFill>
              </a:rPr>
              <a:t>何が新しく、本当にできるか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100" b="1"/>
              <a:t>スケジュールと期待される成果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400">
                <a:solidFill>
                  <a:srgbClr val="5F6B78"/>
                </a:solidFill>
              </a:rPr>
              <a:t>いつまでに、何を出すか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ja-JP" altLang="en-US" sz="2000" b="1">
                <a:solidFill>
                  <a:schemeClr val="accent1"/>
                </a:solidFill>
              </a:rPr>
              <a:t>本研究で答えたい問い</a:t>
            </a:r>
          </a:p>
          <a:p>
            <a:pPr eaLnBrk="1" hangingPunct="1">
              <a:lnSpc>
                <a:spcPct val="145000"/>
              </a:lnSpc>
              <a:spcBef>
                <a:spcPts val="1400"/>
              </a:spcBef>
            </a:pPr>
            <a:r>
              <a:rPr lang="ja-JP" altLang="en-US" sz="2000"/>
              <a:t>豪雨の1時間前に、市街地の街区ごとの浸水深を十分な精度で予測できるか？</a:t>
            </a:r>
          </a:p>
          <a:p>
            <a:pPr eaLnBrk="1" hangingPunct="1">
              <a:lnSpc>
                <a:spcPct val="145000"/>
              </a:lnSpc>
              <a:spcBef>
                <a:spcPts val="2200"/>
              </a:spcBef>
            </a:pPr>
            <a:r>
              <a:rPr lang="ja-JP" altLang="en-US" sz="1400">
                <a:solidFill>
                  <a:srgbClr val="5F6B78"/>
                </a:solidFill>
              </a:rPr>
              <a:t>研究計画の段階で先生方が見ているのは、問いが明確か、計画が実行可能か、の2点です。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01 研究背景と先行研究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研究背景と意義：内水氾濫の警報には「先読み」が必要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000" b="1">
                <a:solidFill>
                  <a:schemeClr val="accent1"/>
                </a:solidFill>
              </a:rPr>
              <a:t>研究背景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700">
                <a:solidFill>
                  <a:schemeClr val="dk1"/>
                </a:solidFill>
              </a:rPr>
              <a:t>局地的な大雨が増え、都市の内水氾濫による交通まひや浸水被害が増えている。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ja-JP" altLang="en-US" sz="1700">
                <a:solidFill>
                  <a:schemeClr val="dk1"/>
                </a:solidFill>
              </a:rPr>
              <a:t>浸水解析モデルは高精度だが、1回の計算に数十分かかり、リアルタイムの警報には使いにくい。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ja-JP" altLang="en-US" sz="1700">
                <a:solidFill>
                  <a:schemeClr val="dk1"/>
                </a:solidFill>
              </a:rPr>
              <a:t>データ駆動型モデルは高速だが、極端な豪雨では物理的に不自然な予測をしやすい。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000" b="1">
                <a:solidFill>
                  <a:schemeClr val="accent2"/>
                </a:solidFill>
              </a:rPr>
              <a:t>研究の意義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800" b="1">
                <a:solidFill>
                  <a:schemeClr val="accent2"/>
                </a:solidFill>
              </a:rPr>
              <a:t>学術的意義　</a:t>
            </a:r>
            <a:r>
              <a:rPr lang="ja-JP" altLang="en-US" sz="1800">
                <a:solidFill>
                  <a:schemeClr val="dk1"/>
                </a:solidFill>
              </a:rPr>
              <a:t>物理制約と深層学習を組み合わせた浸水予測手法を開拓する。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ja-JP" altLang="en-US" sz="1800" b="1">
                <a:solidFill>
                  <a:schemeClr val="accent2"/>
                </a:solidFill>
              </a:rPr>
              <a:t>社会的意義　</a:t>
            </a:r>
            <a:r>
              <a:rPr lang="ja-JP" altLang="en-US" sz="1800">
                <a:solidFill>
                  <a:schemeClr val="dk1"/>
                </a:solidFill>
              </a:rPr>
              <a:t>自治体に、街区単位で1時間前の浸水警報を提供する。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303520"/>
            <a:ext cx="11094415" cy="777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5303520"/>
            <a:ext cx="82296" cy="7772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14400" y="5303520"/>
            <a:ext cx="10545775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800" b="1">
                <a:solidFill>
                  <a:schemeClr val="accent1"/>
                </a:solidFill>
              </a:rPr>
              <a:t>一言で  </a:t>
            </a:r>
            <a:r>
              <a:rPr lang="ja-JP" altLang="en-US" sz="1800"/>
              <a:t>速く、かつ物理法則を守る内水氾濫の予測手法が必要。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01 研究背景と先行研究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先行研究：精度と計算速度の両立が難しい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4437766"/>
                <a:gridCol w="42360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>手法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>代表的な研究と到達点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>課題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浸水解析モデル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SWMMや二次元浅水流モデルが内水氾濫解析に広く使われている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計算時間が長く、逐次のリアルタイム予測が難しい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データ駆動型モデル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LSTMやCNNが観測地点の水位予測で良好な結果を示している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空間的なつながりを扱えず、極端な条件への外挿に弱い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グラフニューラルネットワーク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交通流や河川網の流量予測に応用されている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内水氾濫への応用は少なく、物理制約も導入されていない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800" b="1">
                <a:solidFill>
                  <a:srgbClr val="A86F10"/>
                </a:solidFill>
              </a:rPr>
              <a:t>残された課題  </a:t>
            </a:r>
            <a:r>
              <a:rPr lang="ja-JP" altLang="en-US" sz="1800"/>
              <a:t>数分で結果が出て、極端な豪雨でも物理的に妥当な、街区単位の内水氾濫予測手法はまだない。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02 研究目的と研究内容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研究目的と研究内容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0058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900" b="1">
                <a:solidFill>
                  <a:srgbClr val="F2C66D"/>
                </a:solidFill>
              </a:rPr>
              <a:t>研究目的　</a:t>
            </a:r>
            <a:r>
              <a:rPr lang="ja-JP" altLang="en-US" sz="1900">
                <a:solidFill>
                  <a:srgbClr val="FFFFFF"/>
                </a:solidFill>
              </a:rPr>
              <a:t>物理制約を組み込んだグラフニューラルネットワークを構築し、1時間先の街区単位の浸水深を予測する。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0175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900" b="1">
                <a:solidFill>
                  <a:schemeClr val="accent1"/>
                </a:solidFill>
              </a:rPr>
              <a:t>研究内容1  データの統合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700">
                <a:solidFill>
                  <a:schemeClr val="dk1"/>
                </a:solidFill>
              </a:rPr>
              <a:t>レーダー雨量・下水道管網・地盤高のデータを統合し、都市排水のグラフ構造を作る。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53458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353458" y="30175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27778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900" b="1">
                <a:solidFill>
                  <a:schemeClr val="accent2"/>
                </a:solidFill>
              </a:rPr>
              <a:t>研究内容2  時空間予測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27778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700">
                <a:solidFill>
                  <a:schemeClr val="dk1"/>
                </a:solidFill>
              </a:rPr>
              <a:t>質量保存の制約を組み込んだグラフニューラルネットワークで、各ノードの浸水深を予測する。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30175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32596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900" b="1">
                <a:solidFill>
                  <a:schemeClr val="accent3"/>
                </a:solidFill>
              </a:rPr>
              <a:t>研究内容3  適用性の検証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32596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700">
                <a:solidFill>
                  <a:schemeClr val="dk1"/>
                </a:solidFill>
              </a:rPr>
              <a:t>代表的な市街地で事例検証を行い、段階的な警報しきい値を定める。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02 研究目的と研究内容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研究上の課題と解決方針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3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892807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000" b="1"/>
              <a:t>下水道管網と地表をどうグラフで表すか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11680" y="23865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700">
                <a:solidFill>
                  <a:srgbClr val="5F6B78"/>
                </a:solidFill>
              </a:rPr>
              <a:t>ノードとエッジの定義で、モデルが水の流れる経路を学べるかが決まる。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3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11680" y="32644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000" b="1"/>
              <a:t>物理制約をどうネットワークに組み込むか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37581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700">
                <a:solidFill>
                  <a:srgbClr val="5F6B78"/>
                </a:solidFill>
              </a:rPr>
              <a:t>損失関数に質量保存の項を加え、「水が湧き出る」ような予測を防ぐ。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5262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3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11680" y="46360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000" b="1"/>
              <a:t>極端な豪雨のデータが少ない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11680" y="51297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700">
                <a:solidFill>
                  <a:srgbClr val="5F6B78"/>
                </a:solidFill>
              </a:rPr>
              <a:t>浸水解析モデルでシナリオデータを作り、学習データを補う。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03 研究方法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研究の流れ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pic>
        <p:nvPicPr>
          <p:cNvPr id="22" name="Picture 21" descr="road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11094415" cy="269776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4572283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 b="1">
                <a:solidFill>
                  <a:schemeClr val="accent2"/>
                </a:solidFill>
              </a:rPr>
              <a:t>段階1　データ整備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956331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500"/>
              <a:t>2018–2025年のレーダー雨量・管網・地盤高を収集し、排水グラフを作る。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3458" y="4572283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 b="1">
                <a:solidFill>
                  <a:schemeClr val="accent1"/>
                </a:solidFill>
              </a:rPr>
              <a:t>段階2　モデル構築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53458" y="4956331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500"/>
              <a:t>GNNに質量保存の制約を加え、LSTM・浸水解析モデルと比較する。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8276" y="4572283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 b="1">
                <a:solidFill>
                  <a:srgbClr val="A86F10"/>
                </a:solidFill>
              </a:rPr>
              <a:t>段階3　検証・応用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8276" y="4956331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500"/>
              <a:t>代表的な市街地で、1時間先の予測精度と計算時間を検証する。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71616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200" b="1">
                <a:solidFill>
                  <a:schemeClr val="accent2"/>
                </a:solidFill>
              </a:rPr>
              <a:t>✦ </a:t>
            </a:r>
            <a:r>
              <a:rPr lang="ja-JP" altLang="en-US" sz="1200">
                <a:solidFill>
                  <a:srgbClr val="5F6B78"/>
                </a:solidFill>
              </a:rPr>
              <a:t>研究の流れの図はAIで作成できます（プロンプト入力済み）。右クリック →「図の変更」でも差し替え可能。</a:t>
            </a:r>
            <a:r>
              <a:rPr lang="ja-JP" altLang="en-US" sz="1200" b="1">
                <a:solidFill>
                  <a:schemeClr val="accent1"/>
                </a:solidFill>
                <a:hlinkClick r:id="rId3"/>
              </a:rPr>
              <a:t>  SciDraw AIで開く 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03 研究方法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研究方法と評価指標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ja-JP" altLang="en-US" sz="2000" b="1">
                <a:solidFill>
                  <a:schemeClr val="accent1"/>
                </a:solidFill>
              </a:rPr>
              <a:t>データ</a:t>
            </a:r>
          </a:p>
          <a:p>
            <a:pPr eaLnBrk="1" hangingPunct="1" lvl="1">
              <a:spcBef>
                <a:spcPts val="1000"/>
              </a:spcBef>
            </a:pPr>
            <a:r>
              <a:rPr lang="ja-JP" altLang="en-US" sz="1700"/>
              <a:t>レーダー雨量：XRAIN（250 m・1分）</a:t>
            </a:r>
          </a:p>
          <a:p>
            <a:pPr eaLnBrk="1" hangingPunct="1" lvl="1">
              <a:spcBef>
                <a:spcPts val="1000"/>
              </a:spcBef>
            </a:pPr>
            <a:r>
              <a:rPr lang="ja-JP" altLang="en-US" sz="1700"/>
              <a:t>下水道管網：約3000ノード</a:t>
            </a:r>
          </a:p>
          <a:p>
            <a:pPr eaLnBrk="1" hangingPunct="1" lvl="1">
              <a:spcBef>
                <a:spcPts val="1000"/>
              </a:spcBef>
            </a:pPr>
            <a:r>
              <a:rPr lang="ja-JP" altLang="en-US" sz="1700"/>
              <a:t>実測：○○市の浸水センサー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ja-JP" altLang="en-US" sz="2000" b="1">
                <a:solidFill>
                  <a:schemeClr val="accent2"/>
                </a:solidFill>
              </a:rPr>
              <a:t>モデルと比較対象</a:t>
            </a:r>
          </a:p>
          <a:p>
            <a:pPr eaLnBrk="1" hangingPunct="1" lvl="1">
              <a:spcBef>
                <a:spcPts val="1000"/>
              </a:spcBef>
            </a:pPr>
            <a:r>
              <a:rPr lang="ja-JP" altLang="en-US" sz="1700"/>
              <a:t>本研究：物理制約付きGNN</a:t>
            </a:r>
          </a:p>
          <a:p>
            <a:pPr eaLnBrk="1" hangingPunct="1" lvl="1">
              <a:spcBef>
                <a:spcPts val="1000"/>
              </a:spcBef>
            </a:pPr>
            <a:r>
              <a:rPr lang="ja-JP" altLang="en-US" sz="1700"/>
              <a:t>比較1：LSTM（地点モデル）</a:t>
            </a:r>
          </a:p>
          <a:p>
            <a:pPr eaLnBrk="1" hangingPunct="1" lvl="1">
              <a:spcBef>
                <a:spcPts val="1000"/>
              </a:spcBef>
            </a:pPr>
            <a:r>
              <a:rPr lang="ja-JP" altLang="en-US" sz="1700"/>
              <a:t>比較2：二次元浸水解析モデル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ja-JP" altLang="en-US" sz="2000" b="1">
                <a:solidFill>
                  <a:srgbClr val="A86F10"/>
                </a:solidFill>
              </a:rPr>
              <a:t>評価指標</a:t>
            </a:r>
          </a:p>
          <a:p>
            <a:pPr eaLnBrk="1" hangingPunct="1" lvl="1">
              <a:spcBef>
                <a:spcPts val="1000"/>
              </a:spcBef>
            </a:pPr>
            <a:r>
              <a:rPr lang="ja-JP" altLang="en-US" sz="1700"/>
              <a:t>浸水深：RMSE、NSE</a:t>
            </a:r>
          </a:p>
          <a:p>
            <a:pPr eaLnBrk="1" hangingPunct="1" lvl="1">
              <a:spcBef>
                <a:spcPts val="1000"/>
              </a:spcBef>
            </a:pPr>
            <a:r>
              <a:rPr lang="ja-JP" altLang="en-US" sz="1700"/>
              <a:t>浸水範囲：的中率・空振り率</a:t>
            </a:r>
          </a:p>
          <a:p>
            <a:pPr eaLnBrk="1" hangingPunct="1" lvl="1">
              <a:spcBef>
                <a:spcPts val="1000"/>
              </a:spcBef>
            </a:pPr>
            <a:r>
              <a:rPr lang="ja-JP" altLang="en-US" sz="1700"/>
              <a:t>計算時間：1回の予測の秒数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04 新規性と実現可能性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本研究の新規性（見込み）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914400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200" b="1"/>
              <a:t>手法の新規性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3566160"/>
            <a:ext cx="4632807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ja-JP" altLang="en-US" sz="1800"/>
              <a:t>グラフニューラルネットワークの学習に質量保存の制約を組み込み、極端な豪雨での予測の妥当性を高める。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6278727" y="1737360"/>
            <a:ext cx="5364327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6644487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44487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200" b="1"/>
              <a:t>応用上の新規性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44487" y="3566160"/>
            <a:ext cx="4632807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ja-JP" altLang="en-US" sz="1800"/>
              <a:t>街区単位の内水氾濫予測の計算時間を数十分から1分未満に短縮し、リアルタイム警報を可能にする。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800" b="1">
                <a:solidFill>
                  <a:schemeClr val="accent1"/>
                </a:solidFill>
              </a:rPr>
              <a:t>既存研究との違い  </a:t>
            </a:r>
            <a:r>
              <a:rPr lang="ja-JP" altLang="en-US" sz="1800"/>
              <a:t>GNNによる既存の浸水研究は純粋なデータ駆動型。本研究は物理保存則を学習目標に組み込む。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04 新規性と実現可能性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実現可能性とリスクへの備え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400" b="1">
                <a:solidFill>
                  <a:schemeClr val="accent1"/>
                </a:solidFill>
              </a:rPr>
              <a:t>手法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743200"/>
            <a:ext cx="284469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ja-JP" altLang="en-US" sz="1700"/>
              <a:t>グラフニューラルネットワークは交通流や河川網の流量予測で実績があり、手法として確立している。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400" b="1">
                <a:solidFill>
                  <a:schemeClr val="accent2"/>
                </a:solidFill>
              </a:rPr>
              <a:t>データ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743200"/>
            <a:ext cx="284469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ja-JP" altLang="en-US" sz="1700"/>
              <a:t>研究室は○○市下水道局とデータ提供の覚書を結んでおり、予定どおりデータを入手できる。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400" b="1">
                <a:solidFill>
                  <a:schemeClr val="accent3"/>
                </a:solidFill>
              </a:rPr>
              <a:t>環境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743200"/>
            <a:ext cx="284469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ja-JP" altLang="en-US" sz="1700"/>
              <a:t>GPUサーバーと浸水解析ソフトのライセンスがあり、研究室は都市水文を長年研究している。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800" b="1">
                <a:solidFill>
                  <a:srgbClr val="5F6B78"/>
                </a:solidFill>
              </a:rPr>
              <a:t>リスクへの備え  </a:t>
            </a:r>
            <a:r>
              <a:rPr lang="ja-JP" altLang="en-US" sz="1800"/>
              <a:t>データ提供が遅れた場合は、公開のレーダー雨量と合成シナリオデータでモデル開発を先に進める。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04 新規性と実現可能性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予備検討の結果：データ処理の流れは構築済み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ja-JP" altLang="en-US" sz="1700" b="1">
                <a:solidFill>
                  <a:schemeClr val="accent2"/>
                </a:solidFill>
              </a:rPr>
              <a:t>実施済み</a:t>
            </a:r>
          </a:p>
          <a:p>
            <a:pPr eaLnBrk="1" hangingPunct="1">
              <a:spcBef>
                <a:spcPts val="400"/>
              </a:spcBef>
            </a:pPr>
            <a:r>
              <a:rPr lang="ja-JP" altLang="en-US" sz="1700"/>
              <a:t>2つの排水区でデータの前処理とグラフ構造の作成を完了。</a:t>
            </a:r>
          </a:p>
          <a:p>
            <a:pPr eaLnBrk="1" hangingPunct="1">
              <a:spcBef>
                <a:spcPts val="600"/>
              </a:spcBef>
            </a:pPr>
            <a:r>
              <a:rPr lang="ja-JP" altLang="en-US" sz="1700"/>
              <a:t>LSTMのベースラインで予備実験を行い、RMSEは0.12 m（例示データ）。</a:t>
            </a:r>
          </a:p>
          <a:p>
            <a:pPr eaLnBrk="1" hangingPunct="1">
              <a:spcBef>
                <a:spcPts val="1600"/>
              </a:spcBef>
            </a:pPr>
            <a:r>
              <a:rPr lang="ja-JP" altLang="en-US" sz="1700" b="1">
                <a:solidFill>
                  <a:schemeClr val="accent1"/>
                </a:solidFill>
              </a:rPr>
              <a:t>これまでの経験</a:t>
            </a:r>
          </a:p>
          <a:p>
            <a:pPr eaLnBrk="1" hangingPunct="1">
              <a:spcBef>
                <a:spcPts val="400"/>
              </a:spcBef>
            </a:pPr>
            <a:r>
              <a:rPr lang="ja-JP" altLang="en-US" sz="1700"/>
              <a:t>指導教員の内水氾濫警報プロジェクトに参加し、SWMMによるモデル構築を経験。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図　予備検討の結果またはデータの概要（ご自身の図を挿入）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200" b="1">
                <a:solidFill>
                  <a:schemeClr val="accent2"/>
                </a:solidFill>
              </a:rPr>
              <a:t>✦ </a:t>
            </a:r>
            <a:r>
              <a:rPr lang="ja-JP" altLang="en-US" sz="1200">
                <a:solidFill>
                  <a:srgbClr val="5F6B78"/>
                </a:solidFill>
              </a:rPr>
              <a:t>予備検討のデータはSciVisでグラフにできます。</a:t>
            </a:r>
            <a:r>
              <a:rPr lang="ja-JP" altLang="en-US" sz="1200" b="1">
                <a:solidFill>
                  <a:schemeClr val="accent1"/>
                </a:solidFill>
                <a:hlinkClick r:id="rId2"/>
              </a:rPr>
              <a:t>  SciVisで開く →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05 スケジュールと期待される成果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研究スケジュール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3840480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300">
                <a:solidFill>
                  <a:srgbClr val="5F6B78"/>
                </a:solidFill>
              </a:rPr>
              <a:t>2026.10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4048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4955133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300">
                <a:solidFill>
                  <a:srgbClr val="5F6B78"/>
                </a:solidFill>
              </a:rPr>
              <a:t>2027.01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955133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6069787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300">
                <a:solidFill>
                  <a:srgbClr val="5F6B78"/>
                </a:solidFill>
              </a:rPr>
              <a:t>2027.04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69787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184440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300">
                <a:solidFill>
                  <a:srgbClr val="5F6B78"/>
                </a:solidFill>
              </a:rPr>
              <a:t>2027.07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18444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8299094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300">
                <a:solidFill>
                  <a:srgbClr val="5F6B78"/>
                </a:solidFill>
              </a:rPr>
              <a:t>2027.10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99094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413748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300">
                <a:solidFill>
                  <a:srgbClr val="5F6B78"/>
                </a:solidFill>
              </a:rPr>
              <a:t>2028.01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413748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10528401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ja-JP" altLang="en-US" sz="1300">
                <a:solidFill>
                  <a:srgbClr val="5F6B78"/>
                </a:solidFill>
              </a:rPr>
              <a:t>2028.03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528401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548640" y="219456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685800" y="2240280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/>
              <a:t>文献調査・データ収集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840480" y="2331720"/>
            <a:ext cx="1671980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85800" y="2807208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/>
              <a:t>グラフ構造とベースライン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955133" y="2898648"/>
            <a:ext cx="1671980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548640" y="3328416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685800" y="3374136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/>
              <a:t>物理制約付きGNNの開発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069787" y="3465576"/>
            <a:ext cx="2786634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85800" y="3941064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/>
              <a:t>事例検証と警報しきい値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99094" y="4032504"/>
            <a:ext cx="1671980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6" name="Rectangle 45"/>
          <p:cNvSpPr/>
          <p:nvPr/>
        </p:nvSpPr>
        <p:spPr>
          <a:xfrm>
            <a:off x="548640" y="4462272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7" name="TextBox 46"/>
          <p:cNvSpPr txBox="1"/>
          <p:nvPr/>
        </p:nvSpPr>
        <p:spPr>
          <a:xfrm>
            <a:off x="685800" y="4507992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/>
              <a:t>学会発表・論文投稿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1767" y="4599431"/>
            <a:ext cx="2229307" cy="2926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685800" y="5074920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600"/>
              <a:t>修士論文の執筆・発表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413748" y="5166360"/>
            <a:ext cx="2229307" cy="2926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Rectangle 50"/>
          <p:cNvSpPr/>
          <p:nvPr/>
        </p:nvSpPr>
        <p:spPr>
          <a:xfrm>
            <a:off x="548640" y="5806440"/>
            <a:ext cx="11094415" cy="45720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548640" y="5806440"/>
            <a:ext cx="82296" cy="4572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914400" y="5806440"/>
            <a:ext cx="10545775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800" b="1">
                <a:solidFill>
                  <a:srgbClr val="A86F10"/>
                </a:solidFill>
              </a:rPr>
              <a:t>中間発表  </a:t>
            </a:r>
            <a:r>
              <a:rPr lang="ja-JP" altLang="en-US" sz="1800"/>
              <a:t>2027年7月：研究内容1・2を終え、中間発表を行う（修士論文提出は2028年1月）。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05 スケジュールと期待される成果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期待される成果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000" b="1">
                <a:solidFill>
                  <a:schemeClr val="accent1"/>
                </a:solidFill>
              </a:rPr>
              <a:t>学会発表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800">
                <a:solidFill>
                  <a:schemeClr val="dk1"/>
                </a:solidFill>
              </a:rPr>
              <a:t>国内学会（水工学講演会など）で1件以上発表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000" b="1">
                <a:solidFill>
                  <a:schemeClr val="accent2"/>
                </a:solidFill>
              </a:rPr>
              <a:t>論文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800">
                <a:solidFill>
                  <a:schemeClr val="dk1"/>
                </a:solidFill>
              </a:rPr>
              <a:t>査読付き論文1編を投稿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000" b="1">
                <a:solidFill>
                  <a:schemeClr val="accent3"/>
                </a:solidFill>
              </a:rPr>
              <a:t>モデルとコード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800">
                <a:solidFill>
                  <a:schemeClr val="dk1"/>
                </a:solidFill>
              </a:rPr>
              <a:t>物理制約付きGNNによる内水氾濫予測モデル（公開予定）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2000" b="1">
                <a:solidFill>
                  <a:schemeClr val="accent6"/>
                </a:solidFill>
              </a:rPr>
              <a:t>修士論文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ja-JP" altLang="en-US" sz="1800">
                <a:solidFill>
                  <a:schemeClr val="dk1"/>
                </a:solidFill>
              </a:rPr>
              <a:t>修士論文を完成させ、修士論文発表会で発表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参考文献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主な参考文献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11094415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ja-JP" altLang="en-US" sz="1600"/>
              <a:t>[1]　著者A，著者B：論文題目，誌名，Vol.X，No.X，pp.XX–XX，20XX．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ja-JP" altLang="en-US" sz="1600"/>
              <a:t>[2]　著者A，著者B：論文題目，誌名，Vol.X，No.X，pp.XX–XX，20XX．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ja-JP" altLang="en-US" sz="1600"/>
              <a:t>[3]　著者A，著者B：論文題目，誌名，Vol.X，No.X，pp.XX–XX，20XX．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ja-JP" altLang="en-US" sz="1600"/>
              <a:t>[4]　著者A，著者B：論文題目，誌名，Vol.X，No.X，pp.XX–XX，20XX．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ja-JP" altLang="en-US" sz="1600"/>
              <a:t>[5]　著者A，著者B：論文題目，誌名，Vol.X，No.X，pp.XX–XX，20XX．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ja-JP" altLang="en-US" sz="1600"/>
              <a:t>[6]　著者A，著者B：論文題目，誌名，Vol.X，No.X，pp.XX–XX，20XX．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ja-JP" altLang="en-US" sz="1300">
                <a:solidFill>
                  <a:srgbClr val="5F6B78"/>
                </a:solidFill>
              </a:rPr>
              <a:t>分野の投稿規定（例：土木学会論文集）の形式で、主要な文献を10件以内に絞って載せます。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ご清聴ありがとうございました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ご指導・ご助言のほど、よろしくお願いいたします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予備スライド · スライドショーでは非表示、質疑で番号から呼び出す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ja-JP" altLang="en-US"/>
              <a:t>想定質問と回答の要点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ja-JP" altLang="en-US"/>
              <a:t>○○大学大学院 · 修士論文 研究計画発表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ja-JP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9867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>想定される質問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>回答の要点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rgbClr val="FFFFFF"/>
                          </a:solidFill>
                        </a:rPr>
                        <a:t>関連スライド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テーマが大きすぎないか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対象を2つの排水区、1時間先の短時間予測に限定している。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スライド6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データは確実に入手できるか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データ提供の覚書を締結済み。公開のレーダー雨量も代替にできる。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スライド11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物理制約は具体的にどう入れるか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損失関数にノードの水収支の残差項を加える。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スライド7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 b="1">
                          <a:solidFill>
                            <a:schemeClr val="dk1"/>
                          </a:solidFill>
                        </a:rPr>
                        <a:t>浸水解析モデルに比べた利点は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同程度の精度で、計算時間を1分未満に短縮できる見込み。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ja-JP" altLang="en-US" sz="1500">
                          <a:solidFill>
                            <a:schemeClr val="dk1"/>
                          </a:solidFill>
                        </a:rPr>
                        <a:t>スライド10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Yu Gothic"/>
        <a:cs typeface=""/>
        <a:font script="Jpan" typeface="Yu Gothic"/>
      </a:majorFont>
      <a:minorFont>
        <a:latin typeface="Arial"/>
        <a:ea typeface="Yu Gothic"/>
        <a:cs typeface=""/>
        <a:font script="Jpan" typeface="Yu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研究計画発表 PPTテンプレート · SciDraw AI</dc:title>
  <dc:subject>修士論文 研究計画発表・中間発表テンプレート（記入例版）</dc:subject>
  <dc:creator>SciDraw AI</dc:creator>
  <cp:keywords>SciDraw AI; 研究計画発表; 中間発表; 修士論文; 研究計画書; PPTテンプレート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