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対照群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4週</c:v>
                </c:pt>
                <c:pt idx="1">
                  <c:v>8週</c:v>
                </c:pt>
                <c:pt idx="2">
                  <c:v>12週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高脂肪食群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4週</c:v>
                </c:pt>
                <c:pt idx="1">
                  <c:v>8週</c:v>
                </c:pt>
                <c:pt idx="2">
                  <c:v>12週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肝臓TG（mg/g）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Yu Gothi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対照群</c:v>
                </c:pt>
                <c:pt idx="1">
                  <c:v>高脂肪食群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対照群</c:v>
                </c:pt>
                <c:pt idx="1">
                  <c:v>高脂肪食群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対照群</c:v>
                </c:pt>
                <c:pt idx="1">
                  <c:v>高脂肪食群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その他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対照群</c:v>
                </c:pt>
                <c:pt idx="1">
                  <c:v>高脂肪食群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相対存在比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Yu Gothic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抱合型胆汁酸の割合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対照群</c:v>
                </c:pt>
                <c:pt idx="1">
                  <c:v>高脂肪食群</c:v>
                </c:pt>
                <c:pt idx="2">
                  <c:v>高脂肪食＋アゴニスト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総胆汁酸に占める割合（%）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Yu Gothic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研究ポスターテンプレート · 4段組 · A0 縦（841 × 1189 mm） · 配色：ネイビー</a:t>
            </a:r>
          </a:p>
          <a:p>
            <a:r>
              <a:t>記入例版：研究内容とデータはすべて架空です。2ページ目は使い方で、印刷は1ページ目のみ行います。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校章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学位论文答辩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论文题目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章节标题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QRコード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論文・研究室ページ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单击此处编辑母版标题样式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单击此处编辑母版文本样式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ja-JP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image" Target="../media/image2.jpg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ja/ai-drawing?prompt=poster-background&amp;utm_source=template&amp;utm_medium=pptx&amp;utm_campaign=poster-column4-ja&amp;utm_content=column4-background" TargetMode="External"/><Relationship Id="rId3" Type="http://schemas.openxmlformats.org/officeDocument/2006/relationships/hyperlink" Target="https://sci-draw.com/ja/ai-drawing?prompt=poster-mechanism&amp;utm_source=template&amp;utm_medium=pptx&amp;utm_campaign=poster-column4-ja&amp;utm_content=column4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ja-JP" altLang="en-US">
                <a:solidFill>
                  <a:schemeClr val="accent4"/>
                </a:solidFill>
              </a:rPr>
              <a:t>校章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ja-JP" altLang="en-US">
                <a:solidFill>
                  <a:schemeClr val="accent4"/>
                </a:solidFill>
              </a:rPr>
              <a:t>校章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ja-JP" altLang="en-US" sz="8800" b="1">
                <a:solidFill>
                  <a:srgbClr val="FFFFFF"/>
                </a:solidFill>
              </a:rPr>
              <a:t>高脂肪食による腸内細菌叢の乱れは胆汁酸–FXR軸を介して脂肪肝を促す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4000">
                <a:solidFill>
                  <a:srgbClr val="FFFFFF"/>
                </a:solidFill>
              </a:rPr>
              <a:t>○山田 XX¹、佐藤 XX¹、鈴木 XX²*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3000">
                <a:solidFill>
                  <a:srgbClr val="C9D6E8"/>
                </a:solidFill>
              </a:rPr>
              <a:t>¹ ○○大学大学院 農学研究科　² ○○大学医学部附属病院 消化器内科　* 責任著者：name@university.ac.jp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200">
                <a:solidFill>
                  <a:srgbClr val="5F6B78"/>
                </a:solidFill>
              </a:rPr>
              <a:t>SciDraw AI 研究ポスターテンプレート · sci-draw.com　｜　記入例版：研究内容とデータはすべて架空で、レイアウトを示すためのものです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6597396" cy="1209627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研究背景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5500116" cy="244238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1786537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図1　高脂肪食が「腸–肝軸」を介して肝臓の脂肪蓄積を促す仮説（模式図）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2899057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脂肪性肝疾患は高脂肪食と深く関わる。腸内細菌叢は胆汁酸を介して肝臓の代謝に影響するが、因果の流れは不明である。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20261866"/>
            <a:ext cx="6597396" cy="735010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20261866"/>
            <a:ext cx="6597396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20261866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目的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21851906"/>
            <a:ext cx="5500116" cy="52114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600"/>
              <a:t>検証：細菌叢の乱れは胆汁酸–FXR経路を介して肝臓の脂肪蓄積を促すか？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8297775"/>
            <a:ext cx="6597396" cy="1267648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8297775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8297775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方法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29887815"/>
            <a:ext cx="5500116" cy="7498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 b="1">
                <a:solidFill>
                  <a:schemeClr val="accent1"/>
                </a:solidFill>
              </a:rPr>
              <a:t>動物モデル　</a:t>
            </a:r>
            <a:r>
              <a:rPr lang="ja-JP" altLang="en-US" sz="3200"/>
              <a:t>C57BL/6Jマウスを対照・高脂肪食・高脂肪食＋FXRアゴニストの3群に分けた（各群n = 10、12週間）。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ja-JP" altLang="en-US" sz="3200" b="1">
                <a:solidFill>
                  <a:schemeClr val="accent1"/>
                </a:solidFill>
              </a:rPr>
              <a:t>測定項目　</a:t>
            </a:r>
            <a:r>
              <a:rPr lang="ja-JP" altLang="en-US" sz="3200"/>
              <a:t>16S rRNA遺伝子解析、胆汁酸のターゲット解析、肝臓TG、Oil Red O染色、FXR・SHP・SREBP-1cの発現。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ja-JP" altLang="en-US" sz="3200" b="1">
                <a:solidFill>
                  <a:schemeClr val="accent1"/>
                </a:solidFill>
              </a:rPr>
              <a:t>検証実験　</a:t>
            </a:r>
            <a:r>
              <a:rPr lang="ja-JP" altLang="en-US" sz="3200"/>
              <a:t>FXRアゴニスト投与と糞便移植。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97596" y="7479792"/>
            <a:ext cx="6597396" cy="922426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8197596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8746236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実験デザイン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746236" y="9069832"/>
            <a:ext cx="5500116" cy="6018784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746236" y="9069832"/>
            <a:ext cx="5500116" cy="60187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2400">
                <a:solidFill>
                  <a:schemeClr val="accent4"/>
                </a:solidFill>
              </a:rPr>
              <a:t>実験の流れの図を挿入（挿入 → 画像）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46236" y="15362936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図2　実験デザインと群構成（フロー図はSciDraw AIでも作成できます）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596" y="17389856"/>
            <a:ext cx="6597396" cy="1144930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8197596" y="17389856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8746236" y="17389856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結果1：肝臓の脂肪が増え続ける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8746236" y="19564096"/>
          <a:ext cx="5500116" cy="601878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8746236" y="25857200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図3　肝臓トリグリセリド（例示データ、平均 ± 標準偏差、n = 10）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46236" y="26969720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12週で高脂肪食群は対照群の約1.8倍（P &lt; 0.001）。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97596" y="29524960"/>
            <a:ext cx="6597396" cy="1144930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8197596" y="29524960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8746236" y="29524960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結果2：細菌叢組成の変化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8746236" y="31699200"/>
          <a:ext cx="5500116" cy="6018784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746236" y="37992304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図4　門レベルの細菌叢組成（例示データ）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46236" y="3910482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Firmicutes門が増加し、Bacteroidetes門が減少した。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5480792" y="7479792"/>
            <a:ext cx="6597396" cy="1286133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5480792" y="7479792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6029432" y="747979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結果3：胆汁酸組成の変化</a:t>
            </a:r>
          </a:p>
        </p:txBody>
      </p:sp>
      <p:graphicFrame>
        <p:nvGraphicFramePr>
          <p:cNvPr id="46" name="Chart 45"/>
          <p:cNvGraphicFramePr>
            <a:graphicFrameLocks noGrp="1"/>
          </p:cNvGraphicFramePr>
          <p:nvPr/>
        </p:nvGraphicFramePr>
        <p:xfrm>
          <a:off x="16029432" y="9654032"/>
          <a:ext cx="5500116" cy="6367111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6029432" y="16295463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図5　血清中の抱合型胆汁酸の割合（例示データ、平均 ± 標準偏差）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029432" y="17407983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抱合型胆汁酸の割合は21%から38%に上昇した。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480792" y="21026922"/>
            <a:ext cx="6597396" cy="9255199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15480792" y="2102692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16029432" y="2102692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主な結果のまとめ</a:t>
            </a: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6029432" y="22616962"/>
          <a:ext cx="5500113" cy="35499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86842"/>
                <a:gridCol w="1037757"/>
                <a:gridCol w="1037757"/>
                <a:gridCol w="1037757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 b="1">
                          <a:solidFill>
                            <a:srgbClr val="FFFFFF"/>
                          </a:solidFill>
                        </a:rPr>
                        <a:t>指標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 b="1">
                          <a:solidFill>
                            <a:srgbClr val="FFFFFF"/>
                          </a:solidFill>
                        </a:rPr>
                        <a:t>対照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 b="1">
                          <a:solidFill>
                            <a:srgbClr val="FFFFFF"/>
                          </a:solidFill>
                        </a:rPr>
                        <a:t>高脂肪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 b="1">
                          <a:solidFill>
                            <a:srgbClr val="FFFFFF"/>
                          </a:solidFill>
                        </a:rPr>
                        <a:t>介入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 b="1">
                          <a:solidFill>
                            <a:schemeClr val="dk1"/>
                          </a:solidFill>
                        </a:rPr>
                        <a:t>TG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>
                          <a:solidFill>
                            <a:schemeClr val="dk1"/>
                          </a:solidFill>
                        </a:rPr>
                        <a:t>18.2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>
                          <a:solidFill>
                            <a:schemeClr val="dk1"/>
                          </a:solidFill>
                        </a:rPr>
                        <a:t>33.1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>
                          <a:solidFill>
                            <a:schemeClr val="dk1"/>
                          </a:solidFill>
                        </a:rPr>
                        <a:t>22.5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 b="1">
                          <a:solidFill>
                            <a:schemeClr val="dk1"/>
                          </a:solidFill>
                        </a:rPr>
                        <a:t>抱合型胆汁酸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>
                          <a:solidFill>
                            <a:schemeClr val="dk1"/>
                          </a:solidFill>
                        </a:rPr>
                        <a:t>21%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>
                          <a:solidFill>
                            <a:schemeClr val="dk1"/>
                          </a:solidFill>
                        </a:rPr>
                        <a:t>38%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>
                          <a:solidFill>
                            <a:schemeClr val="dk1"/>
                          </a:solidFill>
                        </a:rPr>
                        <a:t>35%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 b="1">
                          <a:solidFill>
                            <a:schemeClr val="dk1"/>
                          </a:solidFill>
                        </a:rPr>
                        <a:t>FXR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>
                          <a:solidFill>
                            <a:schemeClr val="dk1"/>
                          </a:solidFill>
                        </a:rPr>
                        <a:t>1.00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>
                          <a:solidFill>
                            <a:schemeClr val="dk1"/>
                          </a:solidFill>
                        </a:rPr>
                        <a:t>0.46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>
                          <a:solidFill>
                            <a:schemeClr val="dk1"/>
                          </a:solidFill>
                        </a:rPr>
                        <a:t>0.88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 b="1">
                          <a:solidFill>
                            <a:schemeClr val="dk1"/>
                          </a:solidFill>
                        </a:rPr>
                        <a:t>SREBP-1c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>
                          <a:solidFill>
                            <a:schemeClr val="dk1"/>
                          </a:solidFill>
                        </a:rPr>
                        <a:t>1.00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>
                          <a:solidFill>
                            <a:schemeClr val="dk1"/>
                          </a:solidFill>
                        </a:rPr>
                        <a:t>2.10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2300">
                          <a:solidFill>
                            <a:schemeClr val="dk1"/>
                          </a:solidFill>
                        </a:rPr>
                        <a:t>1.24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16029432" y="26688582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表1　12週時点の主な指標（例示データ、平均、n = 10）。TGは肝臓トリグリセリド（mg/g）、FXR・SREBP-1cはmRNA相対発現量。介入＝高脂肪食＋FXRアゴニスト群。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5480792" y="30967922"/>
            <a:ext cx="6597396" cy="1000634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Rectangle 54"/>
          <p:cNvSpPr/>
          <p:nvPr/>
        </p:nvSpPr>
        <p:spPr>
          <a:xfrm>
            <a:off x="15480792" y="3096792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TextBox 55"/>
          <p:cNvSpPr txBox="1"/>
          <p:nvPr/>
        </p:nvSpPr>
        <p:spPr>
          <a:xfrm>
            <a:off x="16029432" y="3096792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結果4：作用機序</a:t>
            </a:r>
          </a:p>
        </p:txBody>
      </p:sp>
      <p:pic>
        <p:nvPicPr>
          <p:cNvPr id="57" name="Picture 56" descr="mechanis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9432" y="32557962"/>
            <a:ext cx="5500116" cy="3507043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6029432" y="36339324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図6　細菌叢–胆汁酸–FXR軸による肝臓脂質代謝の制御モデル（模式図）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6029432" y="3745184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FXRアゴニストでSHPが回復しSREBP-1cが低下、肝臓TGは約32%減少。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2763988" y="7479792"/>
            <a:ext cx="6597396" cy="816350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1" name="Rectangle 60"/>
          <p:cNvSpPr/>
          <p:nvPr/>
        </p:nvSpPr>
        <p:spPr>
          <a:xfrm>
            <a:off x="22763988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TextBox 61"/>
          <p:cNvSpPr txBox="1"/>
          <p:nvPr/>
        </p:nvSpPr>
        <p:spPr>
          <a:xfrm>
            <a:off x="23312628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考察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312628" y="9069832"/>
            <a:ext cx="5500116" cy="4409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糞便移植で胆汁酸の変化と脂肪蓄積が再現され、細菌叢の変化は上流の原因と考えられる。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ja-JP" altLang="en-US" sz="3200"/>
              <a:t>FXRアゴニストの効果は部分的で、TGR5など他の経路の関与も示唆される。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2763988" y="16329099"/>
            <a:ext cx="6597396" cy="10269167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Rectangle 64"/>
          <p:cNvSpPr/>
          <p:nvPr/>
        </p:nvSpPr>
        <p:spPr>
          <a:xfrm>
            <a:off x="22763988" y="16329099"/>
            <a:ext cx="6597396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6" name="TextBox 65"/>
          <p:cNvSpPr txBox="1"/>
          <p:nvPr/>
        </p:nvSpPr>
        <p:spPr>
          <a:xfrm>
            <a:off x="23312628" y="16329099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結論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3312628" y="17919139"/>
            <a:ext cx="5500116" cy="813048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600"/>
              <a:t>1．高脂肪食は細菌叢を乱し、胆汁酸組成を変える。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ja-JP" altLang="en-US" sz="3600"/>
              <a:t>2．抱合型胆汁酸の増加は肝臓のFXRシグナルを弱める。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ja-JP" altLang="en-US" sz="3600"/>
              <a:t>3．FXRシグナルの回復で脂肪蓄積は一部改善する。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2763988" y="27284067"/>
            <a:ext cx="6597396" cy="616960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9" name="Rectangle 68"/>
          <p:cNvSpPr/>
          <p:nvPr/>
        </p:nvSpPr>
        <p:spPr>
          <a:xfrm>
            <a:off x="22763988" y="27284067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0" name="TextBox 69"/>
          <p:cNvSpPr txBox="1"/>
          <p:nvPr/>
        </p:nvSpPr>
        <p:spPr>
          <a:xfrm>
            <a:off x="23312628" y="27284067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参考文献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3312628" y="28874107"/>
            <a:ext cx="5500116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ja-JP" altLang="en-US" sz="2200">
                <a:solidFill>
                  <a:srgbClr val="5F6B78"/>
                </a:solidFill>
              </a:rPr>
              <a:t>[1] 著者A，著者B：論文題目，誌名，Vol.X，pp.XX–XX，20XX．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ja-JP" altLang="en-US" sz="2200">
                <a:solidFill>
                  <a:srgbClr val="5F6B78"/>
                </a:solidFill>
              </a:rPr>
              <a:t>[2] 著者A，著者B：論文題目，誌名，Vol.X，pp.XX–XX，20XX．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ja-JP" altLang="en-US" sz="2200">
                <a:solidFill>
                  <a:srgbClr val="5F6B78"/>
                </a:solidFill>
              </a:rPr>
              <a:t>[3] 著者A，著者B：論文題目，誌名，Vol.X，pp.XX–XX，20XX．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763988" y="34139475"/>
            <a:ext cx="6597396" cy="683478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3" name="Rectangle 72"/>
          <p:cNvSpPr/>
          <p:nvPr/>
        </p:nvSpPr>
        <p:spPr>
          <a:xfrm>
            <a:off x="22763988" y="34139475"/>
            <a:ext cx="6597396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4" name="TextBox 73"/>
          <p:cNvSpPr txBox="1"/>
          <p:nvPr/>
        </p:nvSpPr>
        <p:spPr>
          <a:xfrm>
            <a:off x="23312628" y="34139475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謝辞・連絡先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312628" y="35729515"/>
            <a:ext cx="5500116" cy="1617681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6" name="TextBox 75"/>
          <p:cNvSpPr txBox="1"/>
          <p:nvPr/>
        </p:nvSpPr>
        <p:spPr>
          <a:xfrm>
            <a:off x="23312628" y="35729515"/>
            <a:ext cx="5500116" cy="161768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2400">
                <a:solidFill>
                  <a:schemeClr val="accent4"/>
                </a:solidFill>
              </a:rPr>
              <a:t>QRコードを挿入：論文・研究室ページ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3312628" y="37621516"/>
            <a:ext cx="5500116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本研究はJSPS科研費（JPXXXXXXXX）の助成を受けた。連絡先：name@university.ac.jp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7040" b="1">
                <a:solidFill>
                  <a:srgbClr val="FFFFFF"/>
                </a:solidFill>
              </a:rPr>
              <a:t>使い方（このページは印刷しません）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サイズ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A0 縦（841 × 1189 mm）。ほかのサイズが必要な場合は該当するファイルをダウンロードしてください。ページを拡大・縮小すると文字の比率が崩れます。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文字サイズ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タイトル約88 pt、見出し約40 pt、本文約32 pt、図の説明約24 pt。1–2 m離れても本文が読めます。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配色の変更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色はすべてテーマの配色に結び付けてあります。デザイン → バリエーション → 配色 で一括変更できます。ほかのプリセット配色のファイルもダウンロードできます。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内容の差し替え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研究内容とデータは架空の例です。グラフと表はPowerPointのネイティブオブジェクトで、グラフは右クリック →「データの編集」で数値を変更できます。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図の挿入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記入例の図は右クリック →「図の変更」で差し替えます。点線の枠は枠を削除してから、フロー図やQRコードを挿入します。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印刷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ファイル → エクスポート → PDFで書き出し、印刷は1ページ目のみ指定します。印刷業者には仕上がりサイズを伝えてください。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3200" b="1">
                <a:solidFill>
                  <a:schemeClr val="accent2"/>
                </a:solidFill>
              </a:rPr>
              <a:t>記入例の図のプロンプト（リンクを開くとSciDraw AIに入力済みで表示されます）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ja-JP" altLang="en-US" sz="2400" b="1"/>
              <a:t>研究背景の模式図　</a:t>
            </a:r>
            <a:r>
              <a:rPr lang="ja-JP" altLang="en-US" sz="2400" b="1">
                <a:solidFill>
                  <a:schemeClr val="accent1"/>
                </a:solidFill>
                <a:hlinkClick r:id="rId2"/>
              </a:rPr>
              <a:t>SciDraw AIで開く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ja-JP" altLang="en-US" sz="2400">
                <a:solidFill>
                  <a:srgbClr val="5F6B78"/>
                </a:solidFill>
              </a:rPr>
              <a:t>「腸–肝軸」の研究背景を示す模式図を描いてください。フラットなベクタースタイル、白背景、濃紺と青緑を基調に、琥珀色を少しだけアクセントに使います。左から右へ4つの段階を矢印でつなぎます：①「高脂肪食」；②「腸内細菌叢の乱れ」（有用菌の減少と日和見菌の増加を小さなアイコンで表す）；③「胆汁酸組成の変化」；④「門脈」を通って肝臓へ運ばれ、「肝細胞の脂肪蓄積」が起こる。左側に腸と腸内細菌、右側に肝臓と拡大した肝細胞（内部に脂肪滴）を描きます。ラベルはこの5つの日本語だけにし、各ラベルは一度だけ、短く大きくはっきりと。図中にタイトルは入れないでください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ja-JP" altLang="en-US" sz="2400" b="1"/>
              <a:t>機序モデル図　</a:t>
            </a:r>
            <a:r>
              <a:rPr lang="ja-JP" altLang="en-US" sz="2400" b="1">
                <a:solidFill>
                  <a:schemeClr val="accent1"/>
                </a:solidFill>
                <a:hlinkClick r:id="rId3"/>
              </a:rPr>
              <a:t>SciDraw AIで開く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ja-JP" altLang="en-US" sz="2400">
                <a:solidFill>
                  <a:srgbClr val="5F6B78"/>
                </a:solidFill>
              </a:rPr>
              <a:t>機序モデル図を描いてください。フラットなベクタースタイル、白背景、濃紺・青緑・琥珀色の配色。画面は上下2段です。上段「腸」：「高脂肪食」→「腸内細菌叢の乱れ」→「BSH活性の低下」→「抱合型胆汁酸の増加」。下段「肝細胞」：「FXR活性化の低下」→「SHP発現の低下」→「SREBP-1cの上昇」→「脂肪酸合成の増加」→「脂肪滴の蓄積」。上段と下段は下向きの矢印1本でつなぎ、「門脈」と表示します。矢印はすべて濃紺で「促進・誘導」を表し、抑制記号や凡例は描かないでください。ラベルは日本語で各1回だけ、図中にタイトルは入れないでください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Yu Gothic"/>
        <a:cs typeface=""/>
        <a:font script="Jpan" typeface="Yu Gothic"/>
      </a:majorFont>
      <a:minorFont>
        <a:latin typeface="Arial"/>
        <a:ea typeface="Yu Gothic"/>
        <a:cs typeface=""/>
        <a:font script="Jpan" typeface="Yu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研究ポスターテンプレート（4段組、A0 縦（841 × 1189 mm））· SciDraw AI</dc:title>
  <dc:subject/>
  <dc:creator>SciDraw AI</dc:creator>
  <cp:keywords>SciDraw AI; 研究ポスター; 学会ポスター; ポスター発表; poster; PPTテンプレート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