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</p:sldIdLst>
  <p:sldSz cx="30275784" cy="42803064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対照群</c:v>
                </c:pt>
              </c:strCache>
            </c:strRef>
          </c:tx>
          <c:spPr>
            <a:solidFill>
              <a:srgbClr val="9AA4AF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3"/>
                <c:pt idx="0">
                  <c:v>1.8</c:v>
                </c:pt>
                <c:pt idx="1">
                  <c:v>2.0</c:v>
                </c:pt>
                <c:pt idx="2">
                  <c:v>2.1</c:v>
                </c:pt>
              </c:numLit>
            </c:plus>
            <c:minus>
              <c:numLit>
                <c:formatCode>General</c:formatCode>
                <c:ptCount val="3"/>
                <c:pt idx="0">
                  <c:v>1.8</c:v>
                </c:pt>
                <c:pt idx="1">
                  <c:v>2.0</c:v>
                </c:pt>
                <c:pt idx="2">
                  <c:v>2.1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Sheet1!$A$2:$A$4</c:f>
              <c:strCache>
                <c:ptCount val="3"/>
                <c:pt idx="0">
                  <c:v>4週</c:v>
                </c:pt>
                <c:pt idx="1">
                  <c:v>8週</c:v>
                </c:pt>
                <c:pt idx="2">
                  <c:v>12週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16.9</c:v>
                </c:pt>
                <c:pt idx="1">
                  <c:v>17.6</c:v>
                </c:pt>
                <c:pt idx="2">
                  <c:v>18.2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高脂肪食群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3"/>
                <c:pt idx="0">
                  <c:v>2.4</c:v>
                </c:pt>
                <c:pt idx="1">
                  <c:v>3.0</c:v>
                </c:pt>
                <c:pt idx="2">
                  <c:v>3.4</c:v>
                </c:pt>
              </c:numLit>
            </c:plus>
            <c:minus>
              <c:numLit>
                <c:formatCode>General</c:formatCode>
                <c:ptCount val="3"/>
                <c:pt idx="0">
                  <c:v>2.4</c:v>
                </c:pt>
                <c:pt idx="1">
                  <c:v>3.0</c:v>
                </c:pt>
                <c:pt idx="2">
                  <c:v>3.4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Sheet1!$A$2:$A$4</c:f>
              <c:strCache>
                <c:ptCount val="3"/>
                <c:pt idx="0">
                  <c:v>4週</c:v>
                </c:pt>
                <c:pt idx="1">
                  <c:v>8週</c:v>
                </c:pt>
                <c:pt idx="2">
                  <c:v>12週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19.8</c:v>
                </c:pt>
                <c:pt idx="1">
                  <c:v>26.5</c:v>
                </c:pt>
                <c:pt idx="2">
                  <c:v>33.1</c:v>
                </c:pt>
              </c:numCache>
            </c:numRef>
          </c:val>
        </c:ser>
        <c:gapWidth val="9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26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2600" b="0"/>
                  <a:t>肝臓TG（mg/g）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600"/>
            </a:pPr>
          </a:p>
        </c:txPr>
        <c:crossAx val="-2068027336"/>
        <c:crosses val="autoZero"/>
      </c:valAx>
    </c:plotArea>
    <c:legend>
      <c:legendPos val="t"/>
      <c:overlay val="0"/>
      <c:txPr>
        <a:bodyPr/>
        <a:lstStyle/>
        <a:p>
          <a:pPr>
            <a:defRPr sz="2600"/>
          </a:pPr>
        </a:p>
      </c:txPr>
    </c:legend>
    <c:dispBlanksAs val="gap"/>
  </c:chart>
  <c:txPr>
    <a:bodyPr/>
    <a:lstStyle/>
    <a:p>
      <a:pPr>
        <a:defRPr sz="2600">
          <a:solidFill>
            <a:srgbClr val="1F2329"/>
          </a:solidFill>
          <a:latin typeface="Yu Gothic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percentStacked"/>
        <c:ser>
          <c:idx val="0"/>
          <c:order val="0"/>
          <c:tx>
            <c:strRef>
              <c:f>Sheet1!$B$1</c:f>
              <c:strCache>
                <c:ptCount val="1"/>
                <c:pt idx="0">
                  <c:v>Firmicutes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対照群</c:v>
                </c:pt>
                <c:pt idx="1">
                  <c:v>高脂肪食群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48</c:v>
                </c:pt>
                <c:pt idx="1">
                  <c:v>63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Bacteroidetes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対照群</c:v>
                </c:pt>
                <c:pt idx="1">
                  <c:v>高脂肪食群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40</c:v>
                </c:pt>
                <c:pt idx="1">
                  <c:v>22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Proteobacteria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対照群</c:v>
                </c:pt>
                <c:pt idx="1">
                  <c:v>高脂肪食群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5</c:v>
                </c:pt>
                <c:pt idx="1">
                  <c:v>9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その他</c:v>
                </c:pt>
              </c:strCache>
            </c:strRef>
          </c:tx>
          <c:spPr>
            <a:solidFill>
              <a:srgbClr val="C5CCD4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対照群</c:v>
                </c:pt>
                <c:pt idx="1">
                  <c:v>高脂肪食群</c:v>
                </c:pt>
              </c:strCache>
            </c:strRef>
          </c:cat>
          <c:val>
            <c:numRef>
              <c:f>Sheet1!$E$2:$E$3</c:f>
              <c:numCache>
                <c:formatCode>General</c:formatCode>
                <c:ptCount val="2"/>
                <c:pt idx="0">
                  <c:v>7</c:v>
                </c:pt>
                <c:pt idx="1">
                  <c:v>6</c:v>
                </c:pt>
              </c:numCache>
            </c:numRef>
          </c:val>
        </c:ser>
        <c:gapWidth val="60"/>
        <c:overlap val="10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26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2600" b="0"/>
                  <a:t>相対存在比</a:t>
                </a:r>
              </a:p>
            </c:rich>
          </c:tx>
          <c:layout/>
          <c:overlay val="0"/>
        </c:title>
        <c:numFmt formatCode="0%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600"/>
            </a:pPr>
          </a:p>
        </c:txPr>
        <c:crossAx val="-2068027336"/>
        <c:crosses val="autoZero"/>
      </c:valAx>
    </c:plotArea>
    <c:legend>
      <c:legendPos val="t"/>
      <c:overlay val="0"/>
      <c:txPr>
        <a:bodyPr/>
        <a:lstStyle/>
        <a:p>
          <a:pPr>
            <a:defRPr sz="2600"/>
          </a:pPr>
        </a:p>
      </c:txPr>
    </c:legend>
    <c:dispBlanksAs val="gap"/>
  </c:chart>
  <c:txPr>
    <a:bodyPr/>
    <a:lstStyle/>
    <a:p>
      <a:pPr>
        <a:defRPr sz="2600">
          <a:solidFill>
            <a:srgbClr val="1F2329"/>
          </a:solidFill>
          <a:latin typeface="Yu Gothic"/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SciDraw AI 研究ポスターテンプレート · 標準 · A0 縦（841 × 1189 mm） · 配色：ネイビー</a:t>
            </a:r>
          </a:p>
          <a:p>
            <a:r>
              <a:t>記入例版：研究内容とデータはすべて架空です。2ページ目は使い方で、印刷は1ページ目のみ行います。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de Band"/>
          <p:cNvSpPr/>
          <p:nvPr userDrawn="1"/>
        </p:nvSpPr>
        <p:spPr>
          <a:xfrm>
            <a:off x="0" y="0"/>
            <a:ext cx="2926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ja-JP"/>
          </a:p>
        </p:txBody>
      </p:sp>
      <p:sp>
        <p:nvSpPr>
          <p:cNvPr id="3" name="Logo"/>
          <p:cNvSpPr>
            <a:spLocks noGrp="1"/>
          </p:cNvSpPr>
          <p:nvPr>
            <p:ph type="pic" idx="10" hasCustomPrompt="1"/>
          </p:nvPr>
        </p:nvSpPr>
        <p:spPr>
          <a:xfrm>
            <a:off x="960120" y="685800"/>
            <a:ext cx="1005840" cy="10058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校章</a:t>
            </a:r>
          </a:p>
        </p:txBody>
      </p:sp>
      <p:sp>
        <p:nvSpPr>
          <p:cNvPr id="4" name="Degree"/>
          <p:cNvSpPr>
            <a:spLocks noGrp="1"/>
          </p:cNvSpPr>
          <p:nvPr>
            <p:ph type="body" idx="13" hasCustomPrompt="1"/>
          </p:nvPr>
        </p:nvSpPr>
        <p:spPr>
          <a:xfrm>
            <a:off x="960120" y="2103120"/>
            <a:ext cx="10058400" cy="41148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6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学位论文答辩</a:t>
            </a:r>
          </a:p>
        </p:txBody>
      </p:sp>
      <p:sp>
        <p:nvSpPr>
          <p:cNvPr id="5" name="Title"/>
          <p:cNvSpPr>
            <a:spLocks noGrp="1"/>
          </p:cNvSpPr>
          <p:nvPr>
            <p:ph type="ctrTitle" hasCustomPrompt="1"/>
          </p:nvPr>
        </p:nvSpPr>
        <p:spPr>
          <a:xfrm>
            <a:off x="960120" y="2606040"/>
            <a:ext cx="10332720" cy="173736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lnSpc>
                <a:spcPct val="110000"/>
              </a:lnSpc>
              <a:defRPr sz="3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/>
              <a:t>论文题目</a:t>
            </a:r>
          </a:p>
        </p:txBody>
      </p:sp>
      <p:sp>
        <p:nvSpPr>
          <p:cNvPr id="6" name="Rule"/>
          <p:cNvSpPr/>
          <p:nvPr userDrawn="1"/>
        </p:nvSpPr>
        <p:spPr>
          <a:xfrm>
            <a:off x="960120" y="4572000"/>
            <a:ext cx="1033272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ja-JP"/>
          </a:p>
        </p:txBody>
      </p:sp>
      <p:sp>
        <p:nvSpPr>
          <p:cNvPr id="7" name="Meta"/>
          <p:cNvSpPr>
            <a:spLocks noGrp="1"/>
          </p:cNvSpPr>
          <p:nvPr>
            <p:ph type="body" idx="1" hasCustomPrompt="1"/>
          </p:nvPr>
        </p:nvSpPr>
        <p:spPr>
          <a:xfrm>
            <a:off x="960120" y="4754880"/>
            <a:ext cx="10332720" cy="1463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クリックしてテキストを入力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umber"/>
          <p:cNvSpPr>
            <a:spLocks noGrp="1"/>
          </p:cNvSpPr>
          <p:nvPr>
            <p:ph type="body" idx="13" hasCustomPrompt="1"/>
          </p:nvPr>
        </p:nvSpPr>
        <p:spPr>
          <a:xfrm>
            <a:off x="914400" y="1737360"/>
            <a:ext cx="3657600" cy="137160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8000" b="1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/>
              <a:t>01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914400" y="3246120"/>
            <a:ext cx="10058400" cy="91440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 sz="36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/>
              <a:t>章节标题</a:t>
            </a:r>
          </a:p>
        </p:txBody>
      </p:sp>
      <p:sp>
        <p:nvSpPr>
          <p:cNvPr id="4" name="Rule"/>
          <p:cNvSpPr/>
          <p:nvPr userDrawn="1"/>
        </p:nvSpPr>
        <p:spPr>
          <a:xfrm>
            <a:off x="960120" y="4297680"/>
            <a:ext cx="73152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ja-JP"/>
          </a:p>
        </p:txBody>
      </p:sp>
      <p:sp>
        <p:nvSpPr>
          <p:cNvPr id="5" name="Subtitle"/>
          <p:cNvSpPr>
            <a:spLocks noGrp="1"/>
          </p:cNvSpPr>
          <p:nvPr>
            <p:ph type="body" idx="1" hasCustomPrompt="1"/>
          </p:nvPr>
        </p:nvSpPr>
        <p:spPr>
          <a:xfrm>
            <a:off x="914400" y="4526280"/>
            <a:ext cx="10058400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クリックしてテキストを入力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/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章节 · 小标题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单击此处添加标题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ja-JP"/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548640" y="1691640"/>
            <a:ext cx="4160520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クリックしてテキストを入力</a:t>
            </a:r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074920" y="1691640"/>
            <a:ext cx="6565392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アイコンをクリックして図を挿入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074920" y="5760720"/>
            <a:ext cx="6565392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図の説明：図が示す内容を一文で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/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gur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章节 · 小标题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单击此处添加标题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ja-JP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6400800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アイコンをクリックして図を挿入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760720"/>
            <a:ext cx="6400800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図の説明：図が示す内容を一文で</a:t>
            </a:r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7315200" y="1691640"/>
            <a:ext cx="4325112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クリックしてテキストを入力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/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-width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章节 · 小标题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单击此处添加标题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ja-JP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11094415" cy="406908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アイコンをクリックして図を挿入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833872"/>
            <a:ext cx="11094415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図の説明：図が示す内容を一文で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/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章节 · 小标题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单击此处添加标题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ja-JP"/>
          </a:p>
        </p:txBody>
      </p:sp>
      <p:sp>
        <p:nvSpPr>
          <p:cNvPr id="6" name="Column Band 1"/>
          <p:cNvSpPr/>
          <p:nvPr userDrawn="1"/>
        </p:nvSpPr>
        <p:spPr>
          <a:xfrm>
            <a:off x="548640" y="1737360"/>
            <a:ext cx="3484778" cy="548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ja-JP"/>
          </a:p>
        </p:txBody>
      </p:sp>
      <p:sp>
        <p:nvSpPr>
          <p:cNvPr id="7" name="Column Band 2"/>
          <p:cNvSpPr/>
          <p:nvPr userDrawn="1"/>
        </p:nvSpPr>
        <p:spPr>
          <a:xfrm>
            <a:off x="4353458" y="1737360"/>
            <a:ext cx="3484778" cy="548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ja-JP"/>
          </a:p>
        </p:txBody>
      </p:sp>
      <p:sp>
        <p:nvSpPr>
          <p:cNvPr id="8" name="Column Band 3"/>
          <p:cNvSpPr/>
          <p:nvPr userDrawn="1"/>
        </p:nvSpPr>
        <p:spPr>
          <a:xfrm>
            <a:off x="8158277" y="1737360"/>
            <a:ext cx="3484778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ja-JP"/>
          </a:p>
        </p:txBody>
      </p:sp>
      <p:sp>
        <p:nvSpPr>
          <p:cNvPr id="10" name="Column 1"/>
          <p:cNvSpPr>
            <a:spLocks noGrp="1"/>
          </p:cNvSpPr>
          <p:nvPr>
            <p:ph type="body" idx="1" hasCustomPrompt="1"/>
          </p:nvPr>
        </p:nvSpPr>
        <p:spPr>
          <a:xfrm>
            <a:off x="548640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クリックしてテキストを入力</a:t>
            </a:r>
          </a:p>
        </p:txBody>
      </p:sp>
      <p:sp>
        <p:nvSpPr>
          <p:cNvPr id="11" name="Column 2"/>
          <p:cNvSpPr>
            <a:spLocks noGrp="1"/>
          </p:cNvSpPr>
          <p:nvPr>
            <p:ph type="body" idx="2" hasCustomPrompt="1"/>
          </p:nvPr>
        </p:nvSpPr>
        <p:spPr>
          <a:xfrm>
            <a:off x="4353458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クリックしてテキストを入力</a:t>
            </a:r>
          </a:p>
        </p:txBody>
      </p:sp>
      <p:sp>
        <p:nvSpPr>
          <p:cNvPr id="12" name="Column 3"/>
          <p:cNvSpPr>
            <a:spLocks noGrp="1"/>
          </p:cNvSpPr>
          <p:nvPr>
            <p:ph type="body" idx="3" hasCustomPrompt="1"/>
          </p:nvPr>
        </p:nvSpPr>
        <p:spPr>
          <a:xfrm>
            <a:off x="8158277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クリックしてテキストを入力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/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章节 · 小标题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单击此处添加标题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ja-JP"/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/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548640" y="2377440"/>
            <a:ext cx="11094415" cy="1097280"/>
          </a:xfrm>
          <a:prstGeom prst="rect">
            <a:avLst/>
          </a:prstGeom>
        </p:spPr>
        <p:txBody>
          <a:bodyPr lIns="0" tIns="0" rIns="0" bIns="0" anchor="ctr" wrap="square">
            <a:normAutofit/>
          </a:bodyPr>
          <a:lstStyle>
            <a:lvl1pPr algn="ctr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/>
              <a:t>谢谢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5638648" y="3611880"/>
            <a:ext cx="91440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ja-JP"/>
          </a:p>
        </p:txBody>
      </p:sp>
      <p:sp>
        <p:nvSpPr>
          <p:cNvPr id="4" name="Subtitle"/>
          <p:cNvSpPr>
            <a:spLocks noGrp="1"/>
          </p:cNvSpPr>
          <p:nvPr>
            <p:ph type="body" idx="1" hasCustomPrompt="1"/>
          </p:nvPr>
        </p:nvSpPr>
        <p:spPr>
          <a:xfrm>
            <a:off x="548640" y="3840480"/>
            <a:ext cx="11094415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ctr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クリックしてテキストを入力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+ Contac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914400" y="2011680"/>
            <a:ext cx="7498080" cy="1097280"/>
          </a:xfrm>
          <a:prstGeom prst="rect">
            <a:avLst/>
          </a:prstGeom>
        </p:spPr>
        <p:txBody>
          <a:bodyPr lIns="0" tIns="0" rIns="0" bIns="0" anchor="b" wrap="square">
            <a:normAutofit/>
          </a:bodyPr>
          <a:lstStyle>
            <a:lvl1pPr algn="l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/>
              <a:t>谢谢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960120" y="3291840"/>
            <a:ext cx="82296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ja-JP"/>
          </a:p>
        </p:txBody>
      </p:sp>
      <p:sp>
        <p:nvSpPr>
          <p:cNvPr id="4" name="Contact"/>
          <p:cNvSpPr>
            <a:spLocks noGrp="1"/>
          </p:cNvSpPr>
          <p:nvPr>
            <p:ph type="body" idx="1" hasCustomPrompt="1"/>
          </p:nvPr>
        </p:nvSpPr>
        <p:spPr>
          <a:xfrm>
            <a:off x="914400" y="3520440"/>
            <a:ext cx="7498080" cy="164592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クリックしてテキストを入力</a:t>
            </a:r>
          </a:p>
        </p:txBody>
      </p:sp>
      <p:sp>
        <p:nvSpPr>
          <p:cNvPr id="5" name="QR Panel"/>
          <p:cNvSpPr/>
          <p:nvPr userDrawn="1"/>
        </p:nvSpPr>
        <p:spPr>
          <a:xfrm>
            <a:off x="8732520" y="1874520"/>
            <a:ext cx="2743200" cy="3108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ja-JP"/>
          </a:p>
        </p:txBody>
      </p:sp>
      <p:sp>
        <p:nvSpPr>
          <p:cNvPr id="6" name="QR Code"/>
          <p:cNvSpPr>
            <a:spLocks noGrp="1"/>
          </p:cNvSpPr>
          <p:nvPr>
            <p:ph type="pic" idx="10" hasCustomPrompt="1"/>
          </p:nvPr>
        </p:nvSpPr>
        <p:spPr>
          <a:xfrm>
            <a:off x="8961120" y="2057400"/>
            <a:ext cx="2286000" cy="228600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QRコード</a:t>
            </a:r>
          </a:p>
        </p:txBody>
      </p:sp>
      <p:sp>
        <p:nvSpPr>
          <p:cNvPr id="7" name="QR Caption"/>
          <p:cNvSpPr>
            <a:spLocks noGrp="1"/>
          </p:cNvSpPr>
          <p:nvPr>
            <p:ph type="body" idx="16" hasCustomPrompt="1"/>
          </p:nvPr>
        </p:nvSpPr>
        <p:spPr>
          <a:xfrm>
            <a:off x="8732520" y="4434840"/>
            <a:ext cx="2743200" cy="41148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ctr" eaLnBrk="1" hangingPunct="1">
              <a:defRPr sz="13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論文・研究室ページ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/>
          <p:cNvSpPr>
            <a:spLocks noGrp="1"/>
          </p:cNvSpPr>
          <p:nvPr>
            <p:ph type="title"/>
          </p:nvPr>
        </p:nvSpPr>
        <p:spPr>
          <a:xfrm>
            <a:off x="548640" y="640080"/>
            <a:ext cx="11094415" cy="658368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单击此处编辑母版标题样式</a:t>
            </a:r>
          </a:p>
        </p:txBody>
      </p:sp>
      <p:sp>
        <p:nvSpPr>
          <p:cNvPr id="3" name="Text Placeholder"/>
          <p:cNvSpPr>
            <a:spLocks noGrp="1"/>
          </p:cNvSpPr>
          <p:nvPr>
            <p:ph type="body" idx="1"/>
          </p:nvPr>
        </p:nvSpPr>
        <p:spPr>
          <a:xfrm>
            <a:off x="548640" y="1691640"/>
            <a:ext cx="11094415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单击此处编辑母版文本样式</a:t>
            </a:r>
          </a:p>
        </p:txBody>
      </p:sp>
      <p:sp>
        <p:nvSpPr>
          <p:cNvPr id="1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/>
            </a:r>
          </a:p>
        </p:txBody>
      </p:sp>
      <p:sp>
        <p:nvSpPr>
          <p:cNvPr id="1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/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xStyles>
    <p:titleStyle>
      <a:lvl1pPr algn="l" eaLnBrk="1" hangingPunct="1">
        <a:lnSpc>
          <a:spcPct val="105000"/>
        </a:lnSpc>
        <a:defRPr sz="28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eaLnBrk="1" hangingPunct="1">
        <a:lnSpc>
          <a:spcPct val="125000"/>
        </a:lnSpc>
        <a:spcBef>
          <a:spcPts val="800"/>
        </a:spcBef>
        <a:buNone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285750" indent="-285750" algn="l" eaLnBrk="1" hangingPunct="1">
        <a:lnSpc>
          <a:spcPct val="125000"/>
        </a:lnSpc>
        <a:spcBef>
          <a:spcPts val="400"/>
        </a:spcBef>
        <a:buClr>
          <a:schemeClr val="accent1"/>
        </a:buClr>
        <a:buFont typeface="Arial"/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2pPr>
      <a:lvl3pPr marL="571500" indent="-285750" algn="l" eaLnBrk="1" hangingPunct="1">
        <a:lnSpc>
          <a:spcPct val="125000"/>
        </a:lnSpc>
        <a:spcBef>
          <a:spcPts val="300"/>
        </a:spcBef>
        <a:buClr>
          <a:schemeClr val="accent4"/>
        </a:buClr>
        <a:buFont typeface="Arial"/>
        <a:buChar char="–"/>
        <a:defRPr sz="1400">
          <a:solidFill>
            <a:schemeClr val="tx1"/>
          </a:solidFill>
          <a:latin typeface="+mn-lt"/>
          <a:ea typeface="+mn-ea"/>
          <a:cs typeface="+mn-cs"/>
        </a:defRPr>
      </a:lvl3pPr>
    </p:bodyStyle>
    <p:otherStyle>
      <a:defPPr eaLnBrk="1" hangingPunct="1">
        <a:defRPr lang="ja-JP"/>
      </a:def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jpg"/><Relationship Id="rId3" Type="http://schemas.openxmlformats.org/officeDocument/2006/relationships/chart" Target="../charts/chart1.xml"/><Relationship Id="rId4" Type="http://schemas.openxmlformats.org/officeDocument/2006/relationships/chart" Target="../charts/chart2.xml"/><Relationship Id="rId5" Type="http://schemas.openxmlformats.org/officeDocument/2006/relationships/image" Target="../media/image2.jpg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hyperlink" Target="https://sci-draw.com/ja/ai-drawing?prompt=poster-background&amp;utm_source=template&amp;utm_medium=pptx&amp;utm_campaign=poster-classic-ja&amp;utm_content=classic-background" TargetMode="External"/><Relationship Id="rId3" Type="http://schemas.openxmlformats.org/officeDocument/2006/relationships/hyperlink" Target="https://sci-draw.com/ja/ai-drawing?prompt=poster-mechanism&amp;utm_source=template&amp;utm_medium=pptx&amp;utm_campaign=poster-classic-ja&amp;utm_content=classic-mechanism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0275784" cy="658368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" name="Rectangle 2"/>
          <p:cNvSpPr/>
          <p:nvPr/>
        </p:nvSpPr>
        <p:spPr>
          <a:xfrm>
            <a:off x="0" y="6583680"/>
            <a:ext cx="30275784" cy="164592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" name="Rectangle 3"/>
          <p:cNvSpPr/>
          <p:nvPr/>
        </p:nvSpPr>
        <p:spPr>
          <a:xfrm>
            <a:off x="914400" y="1645920"/>
            <a:ext cx="3291840" cy="32918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r>
              <a:rPr sz="2200" lang="ja-JP" altLang="en-US">
                <a:solidFill>
                  <a:schemeClr val="accent4"/>
                </a:solidFill>
              </a:rPr>
              <a:t>校章</a:t>
            </a:r>
          </a:p>
        </p:txBody>
      </p:sp>
      <p:sp>
        <p:nvSpPr>
          <p:cNvPr id="5" name="Rectangle 4"/>
          <p:cNvSpPr/>
          <p:nvPr/>
        </p:nvSpPr>
        <p:spPr>
          <a:xfrm>
            <a:off x="26069544" y="1645920"/>
            <a:ext cx="3291840" cy="32918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r>
              <a:rPr sz="2200" lang="ja-JP" altLang="en-US">
                <a:solidFill>
                  <a:schemeClr val="accent4"/>
                </a:solidFill>
              </a:rPr>
              <a:t>校章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37759" y="320040"/>
            <a:ext cx="20400264" cy="39502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08000"/>
              </a:lnSpc>
            </a:pPr>
            <a:r>
              <a:rPr lang="ja-JP" altLang="en-US" sz="8800" b="1">
                <a:solidFill>
                  <a:srgbClr val="FFFFFF"/>
                </a:solidFill>
              </a:rPr>
              <a:t>高脂肪食による腸内細菌叢の乱れは胆汁酸–FXR軸を介して脂肪肝を促す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37759" y="4345228"/>
            <a:ext cx="20400264" cy="921715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ja-JP" altLang="en-US" sz="4000">
                <a:solidFill>
                  <a:srgbClr val="FFFFFF"/>
                </a:solidFill>
              </a:rPr>
              <a:t>○山田 XX¹、佐藤 XX¹、鈴木 XX²*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37759" y="5332780"/>
            <a:ext cx="20400264" cy="921715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ja-JP" altLang="en-US" sz="3000">
                <a:solidFill>
                  <a:srgbClr val="C9D6E8"/>
                </a:solidFill>
              </a:rPr>
              <a:t>¹ ○○大学大学院 農学研究科　² ○○大学医学部附属病院 消化器内科　* 責任著者：name@university.ac.jp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41614344"/>
            <a:ext cx="30275784" cy="118872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10" name="TextBox 9"/>
          <p:cNvSpPr txBox="1"/>
          <p:nvPr/>
        </p:nvSpPr>
        <p:spPr>
          <a:xfrm>
            <a:off x="914400" y="41614344"/>
            <a:ext cx="28446984" cy="11887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ja-JP" altLang="en-US" sz="2200">
                <a:solidFill>
                  <a:srgbClr val="5F6B78"/>
                </a:solidFill>
              </a:rPr>
              <a:t>SciDraw AI 研究ポスターテンプレート · sci-draw.com　｜　記入例版：研究内容とデータはすべて架空で、レイアウトを示すためのものです</a:t>
            </a:r>
          </a:p>
        </p:txBody>
      </p:sp>
      <p:sp>
        <p:nvSpPr>
          <p:cNvPr id="11" name="Rectangle 10"/>
          <p:cNvSpPr/>
          <p:nvPr/>
        </p:nvSpPr>
        <p:spPr>
          <a:xfrm>
            <a:off x="914400" y="7479792"/>
            <a:ext cx="9025128" cy="8956046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12" name="Rectangle 11"/>
          <p:cNvSpPr/>
          <p:nvPr/>
        </p:nvSpPr>
        <p:spPr>
          <a:xfrm>
            <a:off x="914400" y="7479792"/>
            <a:ext cx="9025128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13" name="TextBox 12"/>
          <p:cNvSpPr txBox="1"/>
          <p:nvPr/>
        </p:nvSpPr>
        <p:spPr>
          <a:xfrm>
            <a:off x="1463040" y="7479792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ja-JP" altLang="en-US" sz="4000" b="1">
                <a:solidFill>
                  <a:srgbClr val="FFFFFF"/>
                </a:solidFill>
              </a:rPr>
              <a:t>研究背景</a:t>
            </a:r>
          </a:p>
        </p:txBody>
      </p:sp>
      <p:pic>
        <p:nvPicPr>
          <p:cNvPr id="14" name="Picture 13" descr="backgroun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3040" y="9069832"/>
            <a:ext cx="7927848" cy="3520446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463040" y="12864598"/>
            <a:ext cx="7927848" cy="792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ja-JP" altLang="en-US" sz="2400">
                <a:solidFill>
                  <a:srgbClr val="5F6B78"/>
                </a:solidFill>
              </a:rPr>
              <a:t>図1　高脂肪食が「腸–肝軸」を介して肝臓の脂肪蓄積を促す仮説（模式図）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63040" y="13977118"/>
            <a:ext cx="7927848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ja-JP" altLang="en-US" sz="3200"/>
              <a:t>脂肪性肝疾患は高脂肪食と深く関わる。腸内細菌叢は胆汁酸を介して肝臓の代謝に影響するが、因果の流れは不明である。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914400" y="17121638"/>
            <a:ext cx="9025128" cy="3647439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18" name="Rectangle 17"/>
          <p:cNvSpPr/>
          <p:nvPr/>
        </p:nvSpPr>
        <p:spPr>
          <a:xfrm>
            <a:off x="914400" y="17121638"/>
            <a:ext cx="9025128" cy="1041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19" name="TextBox 18"/>
          <p:cNvSpPr txBox="1"/>
          <p:nvPr/>
        </p:nvSpPr>
        <p:spPr>
          <a:xfrm>
            <a:off x="1463040" y="17121638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ja-JP" altLang="en-US" sz="4000" b="1">
                <a:solidFill>
                  <a:srgbClr val="FFFFFF"/>
                </a:solidFill>
              </a:rPr>
              <a:t>目的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63040" y="18711678"/>
            <a:ext cx="7927848" cy="1508759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ja-JP" altLang="en-US" sz="3600"/>
              <a:t>検証：細菌叢の乱れは胆汁酸–FXR経路を介して肝臓の脂肪蓄積を促すか？</a:t>
            </a:r>
          </a:p>
        </p:txBody>
      </p:sp>
      <p:sp>
        <p:nvSpPr>
          <p:cNvPr id="21" name="Rectangle 20"/>
          <p:cNvSpPr/>
          <p:nvPr/>
        </p:nvSpPr>
        <p:spPr>
          <a:xfrm>
            <a:off x="914400" y="21454878"/>
            <a:ext cx="9025128" cy="7279639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2" name="Rectangle 21"/>
          <p:cNvSpPr/>
          <p:nvPr/>
        </p:nvSpPr>
        <p:spPr>
          <a:xfrm>
            <a:off x="914400" y="21454878"/>
            <a:ext cx="9025128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TextBox 22"/>
          <p:cNvSpPr txBox="1"/>
          <p:nvPr/>
        </p:nvSpPr>
        <p:spPr>
          <a:xfrm>
            <a:off x="1463040" y="21454878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ja-JP" altLang="en-US" sz="4000" b="1">
                <a:solidFill>
                  <a:srgbClr val="FFFFFF"/>
                </a:solidFill>
              </a:rPr>
              <a:t>方法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463040" y="23044918"/>
            <a:ext cx="7927848" cy="5140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ja-JP" altLang="en-US" sz="3200" b="1">
                <a:solidFill>
                  <a:schemeClr val="accent1"/>
                </a:solidFill>
              </a:rPr>
              <a:t>動物モデル　</a:t>
            </a:r>
            <a:r>
              <a:rPr lang="ja-JP" altLang="en-US" sz="3200"/>
              <a:t>C57BL/6Jマウスを対照・高脂肪食・高脂肪食＋FXRアゴニストの3群に分けた（各群n = 10、12週間）。</a:t>
            </a:r>
          </a:p>
          <a:p>
            <a:pPr eaLnBrk="1" hangingPunct="1">
              <a:lnSpc>
                <a:spcPct val="145000"/>
              </a:lnSpc>
              <a:spcBef>
                <a:spcPts val="1120"/>
              </a:spcBef>
            </a:pPr>
            <a:r>
              <a:rPr lang="ja-JP" altLang="en-US" sz="3200" b="1">
                <a:solidFill>
                  <a:schemeClr val="accent1"/>
                </a:solidFill>
              </a:rPr>
              <a:t>測定項目　</a:t>
            </a:r>
            <a:r>
              <a:rPr lang="ja-JP" altLang="en-US" sz="3200"/>
              <a:t>16S rRNA遺伝子解析、胆汁酸のターゲット解析、肝臓TG、Oil Red O染色、FXR・SHP・SREBP-1cの発現。</a:t>
            </a:r>
          </a:p>
          <a:p>
            <a:pPr eaLnBrk="1" hangingPunct="1">
              <a:lnSpc>
                <a:spcPct val="145000"/>
              </a:lnSpc>
              <a:spcBef>
                <a:spcPts val="1120"/>
              </a:spcBef>
            </a:pPr>
            <a:r>
              <a:rPr lang="ja-JP" altLang="en-US" sz="3200" b="1">
                <a:solidFill>
                  <a:schemeClr val="accent1"/>
                </a:solidFill>
              </a:rPr>
              <a:t>検証実験　</a:t>
            </a:r>
            <a:r>
              <a:rPr lang="ja-JP" altLang="en-US" sz="3200"/>
              <a:t>FXRアゴニスト投与と糞便移植。</a:t>
            </a:r>
          </a:p>
        </p:txBody>
      </p:sp>
      <p:sp>
        <p:nvSpPr>
          <p:cNvPr id="25" name="Rectangle 24"/>
          <p:cNvSpPr/>
          <p:nvPr/>
        </p:nvSpPr>
        <p:spPr>
          <a:xfrm>
            <a:off x="914400" y="29420318"/>
            <a:ext cx="9025128" cy="11553945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6" name="Rectangle 25"/>
          <p:cNvSpPr/>
          <p:nvPr/>
        </p:nvSpPr>
        <p:spPr>
          <a:xfrm>
            <a:off x="914400" y="29420318"/>
            <a:ext cx="9025128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TextBox 26"/>
          <p:cNvSpPr txBox="1"/>
          <p:nvPr/>
        </p:nvSpPr>
        <p:spPr>
          <a:xfrm>
            <a:off x="1463040" y="29420318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ja-JP" altLang="en-US" sz="4000" b="1">
                <a:solidFill>
                  <a:srgbClr val="FFFFFF"/>
                </a:solidFill>
              </a:rPr>
              <a:t>実験デザイン</a:t>
            </a:r>
          </a:p>
        </p:txBody>
      </p:sp>
      <p:sp>
        <p:nvSpPr>
          <p:cNvPr id="28" name="Rectangle 27"/>
          <p:cNvSpPr/>
          <p:nvPr/>
        </p:nvSpPr>
        <p:spPr>
          <a:xfrm>
            <a:off x="1463040" y="31010358"/>
            <a:ext cx="7927848" cy="8348465"/>
          </a:xfrm>
          <a:prstGeom prst="rect">
            <a:avLst/>
          </a:prstGeom>
          <a:solidFill>
            <a:srgbClr val="FFFFFF"/>
          </a:solidFill>
          <a:ln w="25400">
            <a:solidFill>
              <a:srgbClr val="B8C1C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9" name="TextBox 28"/>
          <p:cNvSpPr txBox="1"/>
          <p:nvPr/>
        </p:nvSpPr>
        <p:spPr>
          <a:xfrm>
            <a:off x="1463040" y="31010358"/>
            <a:ext cx="7927848" cy="8348465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ja-JP" altLang="en-US" sz="2400">
                <a:solidFill>
                  <a:schemeClr val="accent4"/>
                </a:solidFill>
              </a:rPr>
              <a:t>実験の流れの図を挿入（挿入 → 画像）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463040" y="39633143"/>
            <a:ext cx="7927848" cy="792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ja-JP" altLang="en-US" sz="2400">
                <a:solidFill>
                  <a:srgbClr val="5F6B78"/>
                </a:solidFill>
              </a:rPr>
              <a:t>図2　実験デザインと群構成（フロー図はSciDraw AIでも作成できます）</a:t>
            </a:r>
          </a:p>
        </p:txBody>
      </p:sp>
      <p:sp>
        <p:nvSpPr>
          <p:cNvPr id="31" name="Rectangle 30"/>
          <p:cNvSpPr/>
          <p:nvPr/>
        </p:nvSpPr>
        <p:spPr>
          <a:xfrm>
            <a:off x="10625328" y="7479792"/>
            <a:ext cx="9025128" cy="11308876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Rectangle 31"/>
          <p:cNvSpPr/>
          <p:nvPr/>
        </p:nvSpPr>
        <p:spPr>
          <a:xfrm>
            <a:off x="10625328" y="7479792"/>
            <a:ext cx="9025128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3" name="TextBox 32"/>
          <p:cNvSpPr txBox="1"/>
          <p:nvPr/>
        </p:nvSpPr>
        <p:spPr>
          <a:xfrm>
            <a:off x="11173967" y="7479792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ja-JP" altLang="en-US" sz="4000" b="1">
                <a:solidFill>
                  <a:srgbClr val="FFFFFF"/>
                </a:solidFill>
              </a:rPr>
              <a:t>結果1：肝臓の脂肪が増え続ける</a:t>
            </a:r>
          </a:p>
        </p:txBody>
      </p:sp>
      <p:graphicFrame>
        <p:nvGraphicFramePr>
          <p:cNvPr id="34" name="Chart 33"/>
          <p:cNvGraphicFramePr>
            <a:graphicFrameLocks noGrp="1"/>
          </p:cNvGraphicFramePr>
          <p:nvPr/>
        </p:nvGraphicFramePr>
        <p:xfrm>
          <a:off x="11173967" y="9069832"/>
          <a:ext cx="7927848" cy="6462556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11173967" y="15806708"/>
            <a:ext cx="7927848" cy="792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ja-JP" altLang="en-US" sz="2400">
                <a:solidFill>
                  <a:srgbClr val="5F6B78"/>
                </a:solidFill>
              </a:rPr>
              <a:t>図3　肝臓トリグリセリド（例示データ、平均 ± 標準偏差、n = 10）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1173967" y="16919228"/>
            <a:ext cx="7927848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ja-JP" altLang="en-US" sz="3200"/>
              <a:t>12週で高脂肪食群は対照群の約1.8倍（P &lt; 0.001）。</a:t>
            </a:r>
          </a:p>
        </p:txBody>
      </p:sp>
      <p:sp>
        <p:nvSpPr>
          <p:cNvPr id="37" name="Rectangle 36"/>
          <p:cNvSpPr/>
          <p:nvPr/>
        </p:nvSpPr>
        <p:spPr>
          <a:xfrm>
            <a:off x="10625328" y="19474468"/>
            <a:ext cx="9025128" cy="10912636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8" name="Rectangle 37"/>
          <p:cNvSpPr/>
          <p:nvPr/>
        </p:nvSpPr>
        <p:spPr>
          <a:xfrm>
            <a:off x="10625328" y="19474468"/>
            <a:ext cx="9025128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9" name="TextBox 38"/>
          <p:cNvSpPr txBox="1"/>
          <p:nvPr/>
        </p:nvSpPr>
        <p:spPr>
          <a:xfrm>
            <a:off x="11173967" y="19474468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ja-JP" altLang="en-US" sz="4000" b="1">
                <a:solidFill>
                  <a:srgbClr val="FFFFFF"/>
                </a:solidFill>
              </a:rPr>
              <a:t>結果2：細菌叢組成の変化</a:t>
            </a:r>
          </a:p>
        </p:txBody>
      </p:sp>
      <p:graphicFrame>
        <p:nvGraphicFramePr>
          <p:cNvPr id="40" name="Chart 39"/>
          <p:cNvGraphicFramePr>
            <a:graphicFrameLocks noGrp="1"/>
          </p:cNvGraphicFramePr>
          <p:nvPr/>
        </p:nvGraphicFramePr>
        <p:xfrm>
          <a:off x="11173967" y="21064508"/>
          <a:ext cx="7927848" cy="6462556"/>
        </p:xfrm>
        <a:graphic>
          <a:graphicData uri="http://schemas.openxmlformats.org/drawingml/2006/chart">
            <c:chart xmlns:c="http://schemas.openxmlformats.org/drawingml/2006/chart" r:id="rId4"/>
          </a:graphicData>
        </a:graphic>
      </p:graphicFrame>
      <p:sp>
        <p:nvSpPr>
          <p:cNvPr id="41" name="TextBox 40"/>
          <p:cNvSpPr txBox="1"/>
          <p:nvPr/>
        </p:nvSpPr>
        <p:spPr>
          <a:xfrm>
            <a:off x="11173967" y="27801385"/>
            <a:ext cx="7927848" cy="39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ja-JP" altLang="en-US" sz="2400">
                <a:solidFill>
                  <a:srgbClr val="5F6B78"/>
                </a:solidFill>
              </a:rPr>
              <a:t>図4　門レベルの細菌叢組成（例示データ）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1173967" y="28517665"/>
            <a:ext cx="7927848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ja-JP" altLang="en-US" sz="3200"/>
              <a:t>Firmicutes門が増加し、Bacteroidetes門が減少した。</a:t>
            </a:r>
          </a:p>
        </p:txBody>
      </p:sp>
      <p:sp>
        <p:nvSpPr>
          <p:cNvPr id="43" name="Rectangle 42"/>
          <p:cNvSpPr/>
          <p:nvPr/>
        </p:nvSpPr>
        <p:spPr>
          <a:xfrm>
            <a:off x="10625328" y="31072905"/>
            <a:ext cx="9025128" cy="9901358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4" name="Rectangle 43"/>
          <p:cNvSpPr/>
          <p:nvPr/>
        </p:nvSpPr>
        <p:spPr>
          <a:xfrm>
            <a:off x="10625328" y="31072905"/>
            <a:ext cx="9025128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5" name="TextBox 44"/>
          <p:cNvSpPr txBox="1"/>
          <p:nvPr/>
        </p:nvSpPr>
        <p:spPr>
          <a:xfrm>
            <a:off x="11173967" y="31072905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ja-JP" altLang="en-US" sz="4000" b="1">
                <a:solidFill>
                  <a:srgbClr val="FFFFFF"/>
                </a:solidFill>
              </a:rPr>
              <a:t>結果4：作用機序</a:t>
            </a:r>
          </a:p>
        </p:txBody>
      </p:sp>
      <p:pic>
        <p:nvPicPr>
          <p:cNvPr id="46" name="Picture 45" descr="mechanism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73967" y="32662945"/>
            <a:ext cx="7927848" cy="5055039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11173967" y="37992304"/>
            <a:ext cx="7927848" cy="792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ja-JP" altLang="en-US" sz="2400">
                <a:solidFill>
                  <a:srgbClr val="5F6B78"/>
                </a:solidFill>
              </a:rPr>
              <a:t>図6　細菌叢–胆汁酸–FXR軸による肝臓脂質代謝の制御モデル（模式図）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1173967" y="39104824"/>
            <a:ext cx="7927848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ja-JP" altLang="en-US" sz="3200"/>
              <a:t>FXRアゴニストでSHPが回復しSREBP-1cが低下、肝臓TGは約32%減少。</a:t>
            </a:r>
          </a:p>
        </p:txBody>
      </p:sp>
      <p:sp>
        <p:nvSpPr>
          <p:cNvPr id="49" name="Rectangle 48"/>
          <p:cNvSpPr/>
          <p:nvPr/>
        </p:nvSpPr>
        <p:spPr>
          <a:xfrm>
            <a:off x="20336256" y="7479792"/>
            <a:ext cx="9025128" cy="7697343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0" name="Rectangle 49"/>
          <p:cNvSpPr/>
          <p:nvPr/>
        </p:nvSpPr>
        <p:spPr>
          <a:xfrm>
            <a:off x="20336256" y="7479792"/>
            <a:ext cx="9025128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1" name="TextBox 50"/>
          <p:cNvSpPr txBox="1"/>
          <p:nvPr/>
        </p:nvSpPr>
        <p:spPr>
          <a:xfrm>
            <a:off x="20884896" y="7479792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ja-JP" altLang="en-US" sz="4000" b="1">
                <a:solidFill>
                  <a:srgbClr val="FFFFFF"/>
                </a:solidFill>
              </a:rPr>
              <a:t>考察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20884896" y="9069832"/>
            <a:ext cx="7927848" cy="323087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ja-JP" altLang="en-US" sz="3200"/>
              <a:t>糞便移植で胆汁酸の変化と脂肪蓄積が再現され、細菌叢の変化は上流の原因と考えられる。</a:t>
            </a:r>
          </a:p>
          <a:p>
            <a:pPr eaLnBrk="1" hangingPunct="1">
              <a:lnSpc>
                <a:spcPct val="145000"/>
              </a:lnSpc>
              <a:spcBef>
                <a:spcPts val="1120"/>
              </a:spcBef>
            </a:pPr>
            <a:r>
              <a:rPr lang="ja-JP" altLang="en-US" sz="3200"/>
              <a:t>FXRアゴニストの効果は部分的で、TGR5など他の経路の関与も示唆される。</a:t>
            </a:r>
          </a:p>
        </p:txBody>
      </p:sp>
      <p:sp>
        <p:nvSpPr>
          <p:cNvPr id="53" name="Rectangle 52"/>
          <p:cNvSpPr/>
          <p:nvPr/>
        </p:nvSpPr>
        <p:spPr>
          <a:xfrm>
            <a:off x="20336256" y="15862935"/>
            <a:ext cx="9025128" cy="8992743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4" name="Rectangle 53"/>
          <p:cNvSpPr/>
          <p:nvPr/>
        </p:nvSpPr>
        <p:spPr>
          <a:xfrm>
            <a:off x="20336256" y="15862935"/>
            <a:ext cx="9025128" cy="1041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5" name="TextBox 54"/>
          <p:cNvSpPr txBox="1"/>
          <p:nvPr/>
        </p:nvSpPr>
        <p:spPr>
          <a:xfrm>
            <a:off x="20884896" y="15862935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ja-JP" altLang="en-US" sz="4000" b="1">
                <a:solidFill>
                  <a:srgbClr val="FFFFFF"/>
                </a:solidFill>
              </a:rPr>
              <a:t>結論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20884896" y="17452975"/>
            <a:ext cx="7927848" cy="685406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ja-JP" altLang="en-US" sz="3600"/>
              <a:t>1．高脂肪食は細菌叢を乱し、胆汁酸組成を変える。</a:t>
            </a:r>
          </a:p>
          <a:p>
            <a:pPr eaLnBrk="1" hangingPunct="1">
              <a:lnSpc>
                <a:spcPct val="145000"/>
              </a:lnSpc>
              <a:spcBef>
                <a:spcPts val="1440"/>
              </a:spcBef>
            </a:pPr>
            <a:r>
              <a:rPr lang="ja-JP" altLang="en-US" sz="3600"/>
              <a:t>2．抱合型胆汁酸の増加は肝臓のFXRシグナルを弱める。</a:t>
            </a:r>
          </a:p>
          <a:p>
            <a:pPr eaLnBrk="1" hangingPunct="1">
              <a:lnSpc>
                <a:spcPct val="145000"/>
              </a:lnSpc>
              <a:spcBef>
                <a:spcPts val="1440"/>
              </a:spcBef>
            </a:pPr>
            <a:r>
              <a:rPr lang="ja-JP" altLang="en-US" sz="3600"/>
              <a:t>3．FXRシグナルの回復で脂肪蓄積は一部改善する。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0336256" y="25541477"/>
            <a:ext cx="9025128" cy="6882003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8" name="Rectangle 57"/>
          <p:cNvSpPr/>
          <p:nvPr/>
        </p:nvSpPr>
        <p:spPr>
          <a:xfrm>
            <a:off x="20336256" y="25541477"/>
            <a:ext cx="9025128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9" name="TextBox 58"/>
          <p:cNvSpPr txBox="1"/>
          <p:nvPr/>
        </p:nvSpPr>
        <p:spPr>
          <a:xfrm>
            <a:off x="20884896" y="25541477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ja-JP" altLang="en-US" sz="4000" b="1">
                <a:solidFill>
                  <a:srgbClr val="FFFFFF"/>
                </a:solidFill>
              </a:rPr>
              <a:t>参考文献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20884896" y="27131518"/>
            <a:ext cx="7927848" cy="24155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  <a:spcBef>
                <a:spcPts val="0"/>
              </a:spcBef>
            </a:pPr>
            <a:r>
              <a:rPr lang="ja-JP" altLang="en-US" sz="2200">
                <a:solidFill>
                  <a:srgbClr val="5F6B78"/>
                </a:solidFill>
              </a:rPr>
              <a:t>[1] 著者A，著者B：論文題目，誌名，Vol.X，pp.XX–XX，20XX．</a:t>
            </a:r>
          </a:p>
          <a:p>
            <a:pPr eaLnBrk="1" hangingPunct="1">
              <a:lnSpc>
                <a:spcPct val="135000"/>
              </a:lnSpc>
              <a:spcBef>
                <a:spcPts val="400"/>
              </a:spcBef>
            </a:pPr>
            <a:r>
              <a:rPr lang="ja-JP" altLang="en-US" sz="2200">
                <a:solidFill>
                  <a:srgbClr val="5F6B78"/>
                </a:solidFill>
              </a:rPr>
              <a:t>[2] 著者A，著者B：論文題目，誌名，Vol.X，pp.XX–XX，20XX．</a:t>
            </a:r>
          </a:p>
          <a:p>
            <a:pPr eaLnBrk="1" hangingPunct="1">
              <a:lnSpc>
                <a:spcPct val="135000"/>
              </a:lnSpc>
              <a:spcBef>
                <a:spcPts val="400"/>
              </a:spcBef>
            </a:pPr>
            <a:r>
              <a:rPr lang="ja-JP" altLang="en-US" sz="2200">
                <a:solidFill>
                  <a:srgbClr val="5F6B78"/>
                </a:solidFill>
              </a:rPr>
              <a:t>[3] 著者A，著者B：論文題目，誌名，Vol.X，pp.XX–XX，20XX．</a:t>
            </a:r>
          </a:p>
        </p:txBody>
      </p:sp>
      <p:sp>
        <p:nvSpPr>
          <p:cNvPr id="61" name="Rectangle 60"/>
          <p:cNvSpPr/>
          <p:nvPr/>
        </p:nvSpPr>
        <p:spPr>
          <a:xfrm>
            <a:off x="20336256" y="33109280"/>
            <a:ext cx="9025128" cy="7864983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62" name="Rectangle 61"/>
          <p:cNvSpPr/>
          <p:nvPr/>
        </p:nvSpPr>
        <p:spPr>
          <a:xfrm>
            <a:off x="20336256" y="33109280"/>
            <a:ext cx="9025128" cy="1041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63" name="TextBox 62"/>
          <p:cNvSpPr txBox="1"/>
          <p:nvPr/>
        </p:nvSpPr>
        <p:spPr>
          <a:xfrm>
            <a:off x="20884896" y="33109280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ja-JP" altLang="en-US" sz="4000" b="1">
                <a:solidFill>
                  <a:srgbClr val="FFFFFF"/>
                </a:solidFill>
              </a:rPr>
              <a:t>謝辞・連絡先</a:t>
            </a:r>
          </a:p>
        </p:txBody>
      </p:sp>
      <p:sp>
        <p:nvSpPr>
          <p:cNvPr id="64" name="Rectangle 63"/>
          <p:cNvSpPr/>
          <p:nvPr/>
        </p:nvSpPr>
        <p:spPr>
          <a:xfrm>
            <a:off x="20884896" y="34699320"/>
            <a:ext cx="7927848" cy="2331720"/>
          </a:xfrm>
          <a:prstGeom prst="rect">
            <a:avLst/>
          </a:prstGeom>
          <a:solidFill>
            <a:srgbClr val="FFFFFF"/>
          </a:solidFill>
          <a:ln w="25400">
            <a:solidFill>
              <a:srgbClr val="B8C1C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65" name="TextBox 64"/>
          <p:cNvSpPr txBox="1"/>
          <p:nvPr/>
        </p:nvSpPr>
        <p:spPr>
          <a:xfrm>
            <a:off x="20884896" y="34699320"/>
            <a:ext cx="7927848" cy="23317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ja-JP" altLang="en-US" sz="2400">
                <a:solidFill>
                  <a:schemeClr val="accent4"/>
                </a:solidFill>
              </a:rPr>
              <a:t>QRコードを挿入：論文・研究室ページ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20884896" y="37305360"/>
            <a:ext cx="7927848" cy="792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ja-JP" altLang="en-US" sz="2400">
                <a:solidFill>
                  <a:srgbClr val="5F6B78"/>
                </a:solidFill>
              </a:rPr>
              <a:t>本研究はJSPS科研費（JPXXXXXXXX）の助成を受けた。連絡先：name@university.ac.jp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0275784" cy="384048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" name="TextBox 2"/>
          <p:cNvSpPr txBox="1"/>
          <p:nvPr/>
        </p:nvSpPr>
        <p:spPr>
          <a:xfrm>
            <a:off x="914400" y="548640"/>
            <a:ext cx="28446984" cy="2743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ja-JP" altLang="en-US" sz="7040" b="1">
                <a:solidFill>
                  <a:srgbClr val="FFFFFF"/>
                </a:solidFill>
              </a:rPr>
              <a:t>使い方（このページは印刷しません）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4754880"/>
            <a:ext cx="28446984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ja-JP" altLang="en-US" sz="3200" b="1">
                <a:solidFill>
                  <a:schemeClr val="accent1"/>
                </a:solidFill>
              </a:rPr>
              <a:t>サイズ</a:t>
            </a:r>
          </a:p>
          <a:p>
            <a:pPr eaLnBrk="1" hangingPunct="1">
              <a:lnSpc>
                <a:spcPct val="140000"/>
              </a:lnSpc>
              <a:spcBef>
                <a:spcPts val="600"/>
              </a:spcBef>
            </a:pPr>
            <a:r>
              <a:rPr lang="ja-JP" altLang="en-US" sz="3200"/>
              <a:t>A0 縦（841 × 1189 mm）。ほかのサイズが必要な場合は該当するファイルをダウンロードしてください。ページを拡大・縮小すると文字の比率が崩れます。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7498079"/>
            <a:ext cx="28446984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ja-JP" altLang="en-US" sz="3200" b="1">
                <a:solidFill>
                  <a:schemeClr val="accent1"/>
                </a:solidFill>
              </a:rPr>
              <a:t>文字サイズ</a:t>
            </a:r>
          </a:p>
          <a:p>
            <a:pPr eaLnBrk="1" hangingPunct="1">
              <a:lnSpc>
                <a:spcPct val="140000"/>
              </a:lnSpc>
              <a:spcBef>
                <a:spcPts val="600"/>
              </a:spcBef>
            </a:pPr>
            <a:r>
              <a:rPr lang="ja-JP" altLang="en-US" sz="3200"/>
              <a:t>タイトル約88 pt、見出し約40 pt、本文約32 pt、図の説明約24 pt。1–2 m離れても本文が読めます。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10241280"/>
            <a:ext cx="28446984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ja-JP" altLang="en-US" sz="3200" b="1">
                <a:solidFill>
                  <a:schemeClr val="accent1"/>
                </a:solidFill>
              </a:rPr>
              <a:t>配色の変更</a:t>
            </a:r>
          </a:p>
          <a:p>
            <a:pPr eaLnBrk="1" hangingPunct="1">
              <a:lnSpc>
                <a:spcPct val="140000"/>
              </a:lnSpc>
              <a:spcBef>
                <a:spcPts val="600"/>
              </a:spcBef>
            </a:pPr>
            <a:r>
              <a:rPr lang="ja-JP" altLang="en-US" sz="3200"/>
              <a:t>色はすべてテーマの配色に結び付けてあります。デザイン → バリエーション → 配色 で一括変更できます。ほかのプリセット配色のファイルもダウンロードできます。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12984480"/>
            <a:ext cx="28446984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ja-JP" altLang="en-US" sz="3200" b="1">
                <a:solidFill>
                  <a:schemeClr val="accent1"/>
                </a:solidFill>
              </a:rPr>
              <a:t>内容の差し替え</a:t>
            </a:r>
          </a:p>
          <a:p>
            <a:pPr eaLnBrk="1" hangingPunct="1">
              <a:lnSpc>
                <a:spcPct val="140000"/>
              </a:lnSpc>
              <a:spcBef>
                <a:spcPts val="600"/>
              </a:spcBef>
            </a:pPr>
            <a:r>
              <a:rPr lang="ja-JP" altLang="en-US" sz="3200"/>
              <a:t>研究内容とデータは架空の例です。グラフと表はPowerPointのネイティブオブジェクトで、グラフは右クリック →「データの編集」で数値を変更できます。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15727680"/>
            <a:ext cx="28446984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ja-JP" altLang="en-US" sz="3200" b="1">
                <a:solidFill>
                  <a:schemeClr val="accent1"/>
                </a:solidFill>
              </a:rPr>
              <a:t>図の挿入</a:t>
            </a:r>
          </a:p>
          <a:p>
            <a:pPr eaLnBrk="1" hangingPunct="1">
              <a:lnSpc>
                <a:spcPct val="140000"/>
              </a:lnSpc>
              <a:spcBef>
                <a:spcPts val="600"/>
              </a:spcBef>
            </a:pPr>
            <a:r>
              <a:rPr lang="ja-JP" altLang="en-US" sz="3200"/>
              <a:t>記入例の図は右クリック →「図の変更」で差し替えます。点線の枠は枠を削除してから、フロー図やQRコードを挿入します。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18470880"/>
            <a:ext cx="28446984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ja-JP" altLang="en-US" sz="3200" b="1">
                <a:solidFill>
                  <a:schemeClr val="accent1"/>
                </a:solidFill>
              </a:rPr>
              <a:t>印刷</a:t>
            </a:r>
          </a:p>
          <a:p>
            <a:pPr eaLnBrk="1" hangingPunct="1">
              <a:lnSpc>
                <a:spcPct val="140000"/>
              </a:lnSpc>
              <a:spcBef>
                <a:spcPts val="600"/>
              </a:spcBef>
            </a:pPr>
            <a:r>
              <a:rPr lang="ja-JP" altLang="en-US" sz="3200"/>
              <a:t>ファイル → エクスポート → PDFで書き出し、印刷は1ページ目のみ指定します。印刷業者には仕上がりサイズを伝えてください。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21579839"/>
            <a:ext cx="28446984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ja-JP" altLang="en-US" sz="3200" b="1">
                <a:solidFill>
                  <a:schemeClr val="accent2"/>
                </a:solidFill>
              </a:rPr>
              <a:t>記入例の図のプロンプト（リンクを開くとSciDraw AIに入力済みで表示されます）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23042880"/>
            <a:ext cx="28446984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ja-JP" altLang="en-US" sz="2400" b="1"/>
              <a:t>研究背景の模式図　</a:t>
            </a:r>
            <a:r>
              <a:rPr lang="ja-JP" altLang="en-US" sz="2400" b="1">
                <a:solidFill>
                  <a:schemeClr val="accent1"/>
                </a:solidFill>
                <a:hlinkClick r:id="rId2"/>
              </a:rPr>
              <a:t>SciDraw AIで開く →</a:t>
            </a:r>
          </a:p>
          <a:p>
            <a:pPr eaLnBrk="1" hangingPunct="1">
              <a:lnSpc>
                <a:spcPct val="135000"/>
              </a:lnSpc>
              <a:spcBef>
                <a:spcPts val="600"/>
              </a:spcBef>
            </a:pPr>
            <a:r>
              <a:rPr lang="ja-JP" altLang="en-US" sz="2400">
                <a:solidFill>
                  <a:srgbClr val="5F6B78"/>
                </a:solidFill>
              </a:rPr>
              <a:t>「腸–肝軸」の研究背景を示す模式図を描いてください。フラットなベクタースタイル、白背景、濃紺と青緑を基調に、琥珀色を少しだけアクセントに使います。左から右へ4つの段階を矢印でつなぎます：①「高脂肪食」；②「腸内細菌叢の乱れ」（有用菌の減少と日和見菌の増加を小さなアイコンで表す）；③「胆汁酸組成の変化」；④「門脈」を通って肝臓へ運ばれ、「肝細胞の脂肪蓄積」が起こる。左側に腸と腸内細菌、右側に肝臓と拡大した肝細胞（内部に脂肪滴）を描きます。ラベルはこの5つの日本語だけにし、各ラベルは一度だけ、短く大きくはっきりと。図中にタイトルは入れないでください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27614880"/>
            <a:ext cx="28446984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ja-JP" altLang="en-US" sz="2400" b="1"/>
              <a:t>機序モデル図　</a:t>
            </a:r>
            <a:r>
              <a:rPr lang="ja-JP" altLang="en-US" sz="2400" b="1">
                <a:solidFill>
                  <a:schemeClr val="accent1"/>
                </a:solidFill>
                <a:hlinkClick r:id="rId3"/>
              </a:rPr>
              <a:t>SciDraw AIで開く →</a:t>
            </a:r>
          </a:p>
          <a:p>
            <a:pPr eaLnBrk="1" hangingPunct="1">
              <a:lnSpc>
                <a:spcPct val="135000"/>
              </a:lnSpc>
              <a:spcBef>
                <a:spcPts val="600"/>
              </a:spcBef>
            </a:pPr>
            <a:r>
              <a:rPr lang="ja-JP" altLang="en-US" sz="2400">
                <a:solidFill>
                  <a:srgbClr val="5F6B78"/>
                </a:solidFill>
              </a:rPr>
              <a:t>機序モデル図を描いてください。フラットなベクタースタイル、白背景、濃紺・青緑・琥珀色の配色。画面は上下2段です。上段「腸」：「高脂肪食」→「腸内細菌叢の乱れ」→「BSH活性の低下」→「抱合型胆汁酸の増加」。下段「肝細胞」：「FXR活性化の低下」→「SHP発現の低下」→「SREBP-1cの上昇」→「脂肪酸合成の増加」→「脂肪滴の蓄積」。上段と下段は下向きの矢印1本でつなぎ、「門脈」と表示します。矢印はすべて濃紺で「促進・誘導」を表し、抑制記号や凡例は描かないでください。ラベルは日本語で各1回だけ、図中にタイトルは入れないでください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ciDraw AI Academic">
  <a:themeElements>
    <a:clrScheme name="SciDraw AI Academic">
      <a:dk1>
        <a:srgbClr val="1F2329"/>
      </a:dk1>
      <a:lt1>
        <a:srgbClr val="FFFFFF"/>
      </a:lt1>
      <a:dk2>
        <a:srgbClr val="1B3A5C"/>
      </a:dk2>
      <a:lt2>
        <a:srgbClr val="F2F4F7"/>
      </a:lt2>
      <a:accent1>
        <a:srgbClr val="1F4E8C"/>
      </a:accent1>
      <a:accent2>
        <a:srgbClr val="1A8C7E"/>
      </a:accent2>
      <a:accent3>
        <a:srgbClr val="D99A2B"/>
      </a:accent3>
      <a:accent4>
        <a:srgbClr val="8A96A3"/>
      </a:accent4>
      <a:accent5>
        <a:srgbClr val="C0443A"/>
      </a:accent5>
      <a:accent6>
        <a:srgbClr val="5B4B8A"/>
      </a:accent6>
      <a:hlink>
        <a:srgbClr val="1F4E8C"/>
      </a:hlink>
      <a:folHlink>
        <a:srgbClr val="5B4B8A"/>
      </a:folHlink>
    </a:clrScheme>
    <a:fontScheme name="SciDraw AI Academic">
      <a:majorFont>
        <a:latin typeface="Arial"/>
        <a:ea typeface="Yu Gothic"/>
        <a:cs typeface=""/>
        <a:font script="Jpan" typeface="Yu Gothic"/>
      </a:majorFont>
      <a:minorFont>
        <a:latin typeface="Arial"/>
        <a:ea typeface="Yu Gothic"/>
        <a:cs typeface=""/>
        <a:font script="Jpan" typeface="Yu Gothic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研究ポスターテンプレート（標準、A0 縦（841 × 1189 mm））· SciDraw AI</dc:title>
  <dc:subject/>
  <dc:creator>SciDraw AI</dc:creator>
  <cp:keywords>SciDraw AI; 研究ポスター; 学会ポスター; ポスター発表; poster; PPTテンプレート</cp:keywords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