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遊走細胞数（/視野）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18</c:v>
                </c:pt>
                <c:pt idx="1">
                  <c:v>14</c:v>
                </c:pt>
                <c:pt idx="2">
                  <c:v>16</c:v>
                </c:pt>
              </c:numLit>
            </c:plus>
            <c:minus>
              <c:numLit>
                <c:formatCode>General</c:formatCode>
                <c:ptCount val="3"/>
                <c:pt idx="0">
                  <c:v>18</c:v>
                </c:pt>
                <c:pt idx="1">
                  <c:v>14</c:v>
                </c:pt>
                <c:pt idx="2">
                  <c:v>16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sh-NC</c:v>
                </c:pt>
                <c:pt idx="1">
                  <c:v>sh-METTL3 #1</c:v>
                </c:pt>
                <c:pt idx="2">
                  <c:v>sh-METTL3 #2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212</c:v>
                </c:pt>
                <c:pt idx="1">
                  <c:v>118</c:v>
                </c:pt>
                <c:pt idx="2">
                  <c:v>124</c:v>
                </c:pt>
              </c:numCache>
            </c:numRef>
          </c:val>
        </c:ser>
        <c:gapWidth val="1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遊走細胞数（/視野）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400">
          <a:solidFill>
            <a:srgbClr val="1F2329"/>
          </a:solidFill>
          <a:latin typeface="Yu Gothic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【このスライド】10秒：テーマと報告期間を述べるだけで十分です。研究室の皆さんは顔なじみなので自己紹介は不要です。</a:t>
            </a:r>
          </a:p>
          <a:p>
            <a:r>
              <a:t>【ヒント】タイトルのテーマ名は毎回同じにし、「第X回」と日付だけを変えると、先生が過去の報告と比べやすくなります。</a:t>
            </a:r>
          </a:p>
          <a:p/>
          <a:p>
            <a:r>
              <a:t>SciDraw AI 研究テンプレート · sci-draw.com · 記入例版：テーマとデータはすべて架空で、各ページの書き方を示すためのものです。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このページは使い方の説明で、非表示スライドに設定されています。読み終えたら削除してかまいません。</a:t>
            </a:r>
          </a:p>
          <a:p/>
          <a:p>
            <a:r>
              <a:t>SciDraw AI 研究テンプレート · sci-draw.com · 記入例版：テーマとデータはすべて架空で、各ページの書き方を示すためのものです。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【このスライド】1分：3つの数字と一文で今回の進捗を伝え、最後に今日いちばん相談したいことを示します。</a:t>
            </a:r>
          </a:p>
          <a:p/>
          <a:p>
            <a:r>
              <a:t>SciDraw AI 研究テンプレート · sci-draw.com · 記入例版：テーマとデータはすべて架空で、各ページの書き方を示すためのものです。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【このスライド】1分：前回のミーティングで決めた予定を一つずつ確認します。できなかったものは理由をそのまま伝えます。</a:t>
            </a:r>
          </a:p>
          <a:p>
            <a:r>
              <a:t>【ヒント】ステータスのラベルは編集できる図形です。緑（完了）・琥珀（進行中）・灰（未着手）をコピーして使います。</a:t>
            </a:r>
          </a:p>
          <a:p/>
          <a:p>
            <a:r>
              <a:t>SciDraw AI 研究テンプレート · sci-draw.com · 記入例版：テーマとデータはすべて架空で、各ページの書き方を示すためのものです。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【このスライド】2分：タイトルに結論を書き、右側は「結果 → 解釈 → 要確認」の順に話します。</a:t>
            </a:r>
          </a:p>
          <a:p>
            <a:r>
              <a:t>【ヒント】顕微鏡像は元画像を挿入して倍率を明記します。AIで作成・加工しないでください。</a:t>
            </a:r>
          </a:p>
          <a:p/>
          <a:p>
            <a:r>
              <a:t>SciDraw AI 研究テンプレート · sci-draw.com · 記入例版：テーマとデータはすべて架空で、各ページの書き方を示すためのものです。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【このスライド】30秒：画像はあくまで補足で、定量結果は前のスライドにあります。3枚は同じ倍率・同じ露光条件にそろえます。</a:t>
            </a:r>
          </a:p>
          <a:p/>
          <a:p>
            <a:r>
              <a:t>SciDraw AI 研究テンプレート · sci-draw.com · 記入例版：テーマとデータはすべて架空で、各ページの書き方を示すためのものです。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【このスライド】2分：「現象 → 試したこと → 次の案」をはっきり伝えると、どの段階に問題があるかを一緒に判断してもらえます。</a:t>
            </a:r>
          </a:p>
          <a:p/>
          <a:p>
            <a:r>
              <a:t>SciDraw AI 研究テンプレート · sci-draw.com · 記入例版：テーマとデータはすべて架空で、各ページの書き方を示すためのものです。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【このスライド】1分。ミーティングで最も価値のあるページです。どれも「誰に・何を・いつまでに」が分かるように書きます。</a:t>
            </a:r>
          </a:p>
          <a:p/>
          <a:p>
            <a:r>
              <a:t>SciDraw AI 研究テンプレート · sci-draw.com · 記入例版：テーマとデータはすべて架空で、各ページの書き方を示すためのものです。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【このスライド】45秒：次回のミーティングまでに終えられる範囲で書きます。次回の4枚目はこの表と照らし合わせます。</a:t>
            </a:r>
          </a:p>
          <a:p/>
          <a:p>
            <a:r>
              <a:t>SciDraw AI 研究テンプレート · sci-draw.com · 記入例版：テーマとデータはすべて架空で、各ページの書き方を示すためのものです。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【このスライド】今日いちばん相談したいことを画面に残し、議論につなげます。</a:t>
            </a:r>
          </a:p>
          <a:p/>
          <a:p>
            <a:r>
              <a:t>SciDraw AI 研究テンプレート · sci-draw.com · 記入例版：テーマとデータはすべて架空で、各ページの書き方を示すためのものです。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【このスライド】非表示スライドです。先生に全体の進み具合を聞かれたときに呼び出します。</a:t>
            </a:r>
          </a:p>
          <a:p/>
          <a:p>
            <a:r>
              <a:t>SciDraw AI 研究テンプレート · sci-draw.com · 記入例版：テーマとデータはすべて架空で、各ページの書き方を示すためのものです。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ロゴ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進捗報告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/>
              <a:t>研究テーマ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クリックしてテキストを入力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页 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/>
              <a:t>章タイトル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クリックしてテキストを入力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文右图 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章 · 小見出し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クリックしてタイトルを入力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クリックしてテキストを入力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アイコンをクリックして図を挿入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図の説明：図が示す内容を一文で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图右文 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章 · 小見出し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クリックしてタイトルを入力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アイコンをクリックして図を挿入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図の説明：図が示す内容を一文で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クリックしてテキストを入力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栏图 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章 · 小見出し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クリックしてタイトルを入力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アイコンをクリックして図を挿入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図の説明：図が示す内容を一文で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栏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章 · 小見出し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クリックしてタイトルを入力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クリックしてテキストを入力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クリックしてテキストを入力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クリックしてテキストを入力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与内容区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章 · 小見出し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クリックしてタイトルを入力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 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/>
              <a:t>ご意見をお願いします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クリックしてテキストを入力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（联系方式）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/>
              <a:t>ご意見をお願いします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クリックしてテキストを入力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QRコード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研究室ページ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マスター タイトルの書式設定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マスター テキストの書式設定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ja-JP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hyperlink" Target="https://sci-draw.com/ja/sci-vis?utm_source=template&amp;utm_medium=pptx&amp;utm_campaign=lab-meeting-ja&amp;utm_content=result-1" TargetMode="External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研究室ミーティング · 進捗報告（第X回）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METTL3による肝がん細胞の遊走制御機構の解析：今回の進捗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tabLst>
                <a:tab pos="1234440" algn="l"/>
                <a:tab pos="5394960" algn="l"/>
                <a:tab pos="6720840" algn="l"/>
              </a:tabLst>
            </a:pPr>
            <a:r>
              <a:rPr lang="ja-JP" altLang="en-US">
                <a:solidFill>
                  <a:srgbClr val="5F6B78"/>
                </a:solidFill>
              </a:rPr>
              <a:t>報告者</a:t>
            </a:r>
            <a:r>
              <a:rPr lang="ja-JP" altLang="en-US"/>
              <a:t>	XXX（博士後期課程2年）	</a:t>
            </a:r>
            <a:r>
              <a:rPr lang="ja-JP" altLang="en-US">
                <a:solidFill>
                  <a:srgbClr val="5F6B78"/>
                </a:solidFill>
              </a:rPr>
              <a:t>指導教員</a:t>
            </a:r>
            <a:r>
              <a:rPr lang="ja-JP" altLang="en-US"/>
              <a:t>	XXX教授</a:t>
            </a:r>
          </a:p>
          <a:p>
            <a:pPr eaLnBrk="1" hangingPunct="1">
              <a:tabLst>
                <a:tab pos="1234440" algn="l"/>
                <a:tab pos="5394960" algn="l"/>
                <a:tab pos="6720840" algn="l"/>
              </a:tabLst>
            </a:pPr>
            <a:r>
              <a:rPr lang="ja-JP" altLang="en-US">
                <a:solidFill>
                  <a:srgbClr val="5F6B78"/>
                </a:solidFill>
              </a:rPr>
              <a:t>報告期間</a:t>
            </a:r>
            <a:r>
              <a:rPr lang="ja-JP" altLang="en-US"/>
              <a:t>	2026年X月X日 – X月X日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使い方 · このスライドはスライドショーで表示されません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進捗報告でのテンプレートの使い方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ja-JP" altLang="en-US"/>
              <a:t>○○研究室 · 研究室ミーティング（進捗報告）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ja-JP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1800" b="1">
                <a:solidFill>
                  <a:schemeClr val="accent1"/>
                </a:solidFill>
              </a:rPr>
              <a:t>1  10分で話し切る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1600">
                <a:solidFill>
                  <a:schemeClr val="dk1"/>
                </a:solidFill>
              </a:rPr>
              <a:t>進捗報告は10–15分、8–10枚が目安です。結果ページには今回新しく得たデータだけを載せ、過去のデータは予備スライドへ。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1800" b="1">
                <a:solidFill>
                  <a:schemeClr val="accent2"/>
                </a:solidFill>
              </a:rPr>
              <a:t>2  まず前回の予定と照合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1600">
                <a:solidFill>
                  <a:schemeClr val="dk1"/>
                </a:solidFill>
              </a:rPr>
              <a:t>4枚目で前回決めた予定を一つずつ確認します：何ができて、何ができなかったか、その理由。先生が最初に見るページです。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88620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1800" b="1">
                <a:solidFill>
                  <a:schemeClr val="accent3"/>
                </a:solidFill>
              </a:rPr>
              <a:t>3  問題は具体的に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1600">
                <a:solidFill>
                  <a:schemeClr val="dk1"/>
                </a:solidFill>
              </a:rPr>
              <a:t>「どこがおかしいか、何を試したか、次に何を試すか」を書くと、「実験がうまくいかない」だけより的確な助言がもらえます。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886200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1800" b="1">
                <a:solidFill>
                  <a:schemeClr val="accent6"/>
                </a:solidFill>
              </a:rPr>
              <a:t>4  相談内容を明確に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1600">
                <a:solidFill>
                  <a:schemeClr val="dk1"/>
                </a:solidFill>
              </a:rPr>
              <a:t>「相談したいこと」には具体的に：試薬、装置の予約、先輩の経験、先生に決めてほしい方針など。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今回の概要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今回の概要：予定3件中2件完了、相談したい問題が1件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ja-JP" altLang="en-US"/>
              <a:t>○○研究室 · 研究室ミーティング（進捗報告）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ja-JP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15544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3484778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68680" y="1874519"/>
            <a:ext cx="284469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4000" b="1">
                <a:solidFill>
                  <a:schemeClr val="accent2"/>
                </a:solidFill>
              </a:rPr>
              <a:t>2 / 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2697480"/>
            <a:ext cx="284469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1600">
                <a:solidFill>
                  <a:srgbClr val="5F6B78"/>
                </a:solidFill>
              </a:rPr>
              <a:t>前回の予定の達成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353458" y="1737360"/>
            <a:ext cx="3484778" cy="15544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4353458" y="1737360"/>
            <a:ext cx="3484778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4673498" y="1874519"/>
            <a:ext cx="284469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4000" b="1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73498" y="2697480"/>
            <a:ext cx="284469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1600">
                <a:solidFill>
                  <a:srgbClr val="5F6B78"/>
                </a:solidFill>
              </a:rPr>
              <a:t>主な新しい結果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158276" y="1737360"/>
            <a:ext cx="3484778" cy="15544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8158276" y="1737360"/>
            <a:ext cx="3484778" cy="64008"/>
          </a:xfrm>
          <a:prstGeom prst="rect">
            <a:avLst/>
          </a:prstGeom>
          <a:solidFill>
            <a:srgbClr val="A86F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478316" y="1874519"/>
            <a:ext cx="284469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4000" b="1">
                <a:solidFill>
                  <a:srgbClr val="A86F10"/>
                </a:solidFill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78316" y="2697480"/>
            <a:ext cx="284469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1600">
                <a:solidFill>
                  <a:srgbClr val="5F6B78"/>
                </a:solidFill>
              </a:rPr>
              <a:t>相談したい問題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36118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548640" y="3611880"/>
            <a:ext cx="82296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914400" y="3611880"/>
            <a:ext cx="1054577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1800" b="1">
                <a:solidFill>
                  <a:schemeClr val="accent1"/>
                </a:solidFill>
              </a:rPr>
              <a:t>進捗を一言で  </a:t>
            </a:r>
            <a:r>
              <a:rPr lang="ja-JP" altLang="en-US" sz="1800"/>
              <a:t>METTL3のノックダウンで肝がん細胞の遊走能が約45%低下。ただしウェスタンブロットの内部標準が不安定で、先に解決が必要。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983480"/>
            <a:ext cx="11094415" cy="105156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8" name="Rectangle 37"/>
          <p:cNvSpPr/>
          <p:nvPr/>
        </p:nvSpPr>
        <p:spPr>
          <a:xfrm>
            <a:off x="548640" y="4983480"/>
            <a:ext cx="82296" cy="105156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914400" y="4983480"/>
            <a:ext cx="10545775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1800" b="1">
                <a:solidFill>
                  <a:srgbClr val="A86F10"/>
                </a:solidFill>
              </a:rPr>
              <a:t>今日の相談  </a:t>
            </a:r>
            <a:r>
              <a:rPr lang="ja-JP" altLang="en-US" sz="1800"/>
              <a:t>次はレスキュー実験を先に行うべきか、2つ目の細胞株での再現を先にすべきか。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前回の予定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前回の予定の達成状況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ja-JP" altLang="en-US"/>
              <a:t>○○研究室 · 研究室ミーティング（進捗報告）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ja-JP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11094415" cy="111556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822959" y="2148840"/>
            <a:ext cx="1051560" cy="38404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2148840"/>
            <a:ext cx="105156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ja-JP" altLang="en-US" sz="1300" b="1">
                <a:solidFill>
                  <a:srgbClr val="FFFFFF"/>
                </a:solidFill>
              </a:rPr>
              <a:t>完了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48840" y="1892807"/>
            <a:ext cx="9052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1900" b="1"/>
              <a:t>METTL3安定ノックダウン株の作製（HepG2）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148840" y="2368296"/>
            <a:ext cx="90525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1600">
                <a:solidFill>
                  <a:srgbClr val="5F6B78"/>
                </a:solidFill>
              </a:rPr>
              <a:t>qPCRでノックダウン効率約78%を確認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108960"/>
            <a:ext cx="11094415" cy="111556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822959" y="3474720"/>
            <a:ext cx="1051560" cy="38404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822959" y="3474720"/>
            <a:ext cx="105156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ja-JP" altLang="en-US" sz="1300" b="1">
                <a:solidFill>
                  <a:srgbClr val="FFFFFF"/>
                </a:solidFill>
              </a:rPr>
              <a:t>完了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148840" y="3218688"/>
            <a:ext cx="9052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1900" b="1"/>
              <a:t>Transwell遊走アッセイ（生物学的反復3回）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148840" y="3694176"/>
            <a:ext cx="90525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1600">
                <a:solidFill>
                  <a:srgbClr val="5F6B78"/>
                </a:solidFill>
              </a:rPr>
              <a:t>完了。結果はスライド5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4434840"/>
            <a:ext cx="11094415" cy="111556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822959" y="4800600"/>
            <a:ext cx="1051560" cy="38404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822959" y="4800600"/>
            <a:ext cx="105156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ja-JP" altLang="en-US" sz="1300" b="1">
                <a:solidFill>
                  <a:srgbClr val="FFFFFF"/>
                </a:solidFill>
              </a:rPr>
              <a:t>進行中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148840" y="4544568"/>
            <a:ext cx="9052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1900" b="1"/>
              <a:t>ウェスタンブロットによる下流タンパク質の検出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148840" y="5020055"/>
            <a:ext cx="90525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1600">
                <a:solidFill>
                  <a:srgbClr val="5F6B78"/>
                </a:solidFill>
              </a:rPr>
              <a:t>内部標準のバンドが不安定で、結果は未確定（スライド7）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今回の結果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METTL3のノックダウンで、HepG2細胞の遊走数が約45%減少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ja-JP" altLang="en-US"/>
              <a:t>○○研究室 · 研究室ミーティング（進捗報告）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ja-JP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667512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742432"/>
            <a:ext cx="6675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1200">
                <a:solidFill>
                  <a:srgbClr val="5F6B78"/>
                </a:solidFill>
              </a:rPr>
              <a:t>図1　Transwell遊走アッセイ、24 h（例示データ、平均 ± 標準偏差、生物学的反復3回）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071616"/>
            <a:ext cx="66751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1200" b="1">
                <a:solidFill>
                  <a:schemeClr val="accent2"/>
                </a:solidFill>
              </a:rPr>
              <a:t>✦ </a:t>
            </a:r>
            <a:r>
              <a:rPr lang="ja-JP" altLang="en-US" sz="1200">
                <a:solidFill>
                  <a:srgbClr val="5F6B78"/>
                </a:solidFill>
              </a:rPr>
              <a:t>右クリック →「データの編集」で数値を変更。SciVisでも描けます。</a:t>
            </a:r>
            <a:r>
              <a:rPr lang="ja-JP" altLang="en-US" sz="1200" b="1">
                <a:solidFill>
                  <a:schemeClr val="accent1"/>
                </a:solidFill>
                <a:hlinkClick r:id="rId3"/>
              </a:rPr>
              <a:t>  SciVisで開く 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543800" y="1691640"/>
            <a:ext cx="4096512" cy="4343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7818120" y="1874519"/>
            <a:ext cx="3566160" cy="4023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ja-JP" altLang="en-US" sz="1600" b="1">
                <a:solidFill>
                  <a:schemeClr val="accent1"/>
                </a:solidFill>
              </a:rPr>
              <a:t>結果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ja-JP" altLang="en-US" sz="1600"/>
              <a:t>独立した2種のshRNAで遊走細胞数が42–45%減少（P &lt; 0.01）。</a:t>
            </a:r>
          </a:p>
          <a:p>
            <a:pPr eaLnBrk="1" hangingPunct="1">
              <a:lnSpc>
                <a:spcPct val="135000"/>
              </a:lnSpc>
              <a:spcBef>
                <a:spcPts val="1600"/>
              </a:spcBef>
            </a:pPr>
            <a:r>
              <a:rPr lang="ja-JP" altLang="en-US" sz="1600" b="1">
                <a:solidFill>
                  <a:schemeClr val="accent1"/>
                </a:solidFill>
              </a:rPr>
              <a:t>解釈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ja-JP" altLang="en-US" sz="1600"/>
              <a:t>METTL3は遊走を促進する可能性。2種のshRNAで一致し、オフターゲットの可能性は低い。</a:t>
            </a:r>
          </a:p>
          <a:p>
            <a:pPr eaLnBrk="1" hangingPunct="1">
              <a:lnSpc>
                <a:spcPct val="135000"/>
              </a:lnSpc>
              <a:spcBef>
                <a:spcPts val="1600"/>
              </a:spcBef>
            </a:pPr>
            <a:r>
              <a:rPr lang="ja-JP" altLang="en-US" sz="1600" b="1">
                <a:solidFill>
                  <a:srgbClr val="A86F10"/>
                </a:solidFill>
              </a:rPr>
              <a:t>要確認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ja-JP" altLang="en-US" sz="1600"/>
              <a:t>増殖の変化が遊走数に影響していないか（CCK-8で確認）。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今回の結果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代表的な画像：Transwellのクリスタルバイオレット染色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ja-JP" altLang="en-US"/>
              <a:t>○○研究室 · 研究室ミーティング（進捗報告）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ja-JP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548640" y="1737360"/>
            <a:ext cx="3484778" cy="3291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ja-JP" altLang="en-US" sz="1400">
                <a:solidFill>
                  <a:srgbClr val="5F6B78"/>
                </a:solidFill>
              </a:rPr>
              <a:t>顕微鏡の元画像を挿入
（挿入 → 画像）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5120640"/>
            <a:ext cx="348477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ja-JP" altLang="en-US" sz="1700" b="1"/>
              <a:t>sh-NC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353458" y="1737360"/>
            <a:ext cx="3484778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4353458" y="1737360"/>
            <a:ext cx="3484778" cy="3291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ja-JP" altLang="en-US" sz="1400">
                <a:solidFill>
                  <a:srgbClr val="5F6B78"/>
                </a:solidFill>
              </a:rPr>
              <a:t>顕微鏡の元画像を挿入
（挿入 → 画像）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353458" y="5120640"/>
            <a:ext cx="348477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ja-JP" altLang="en-US" sz="1700" b="1"/>
              <a:t>sh-METTL3 #1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158276" y="1737360"/>
            <a:ext cx="3484778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8158276" y="1737360"/>
            <a:ext cx="3484778" cy="3291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ja-JP" altLang="en-US" sz="1400">
                <a:solidFill>
                  <a:srgbClr val="5F6B78"/>
                </a:solidFill>
              </a:rPr>
              <a:t>顕微鏡の元画像を挿入
（挿入 → 画像）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158276" y="5120640"/>
            <a:ext cx="348477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ja-JP" altLang="en-US" sz="1700" b="1"/>
              <a:t>sh-METTL3 #2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48640" y="5669280"/>
            <a:ext cx="1109441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1400">
                <a:solidFill>
                  <a:srgbClr val="5F6B78"/>
                </a:solidFill>
              </a:rPr>
              <a:t>倍率とスケールバーを明記します。例：×100、スケールバー 100 μm。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問題点と相談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困っていること：ウェスタンブロットの内部標準が不安定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ja-JP" altLang="en-US"/>
              <a:t>○○研究室 · 研究室ミーティング（進捗報告）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ja-JP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622316"/>
                <a:gridCol w="5446349"/>
                <a:gridCol w="3025749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 b="1">
                          <a:solidFill>
                            <a:srgbClr val="FFFFFF"/>
                          </a:solidFill>
                        </a:rPr>
                        <a:t/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 b="1">
                          <a:solidFill>
                            <a:srgbClr val="FFFFFF"/>
                          </a:solidFill>
                        </a:rPr>
                        <a:t>内容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 b="1">
                          <a:solidFill>
                            <a:srgbClr val="FFFFFF"/>
                          </a:solidFill>
                        </a:rPr>
                        <a:t>結果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 b="1">
                          <a:solidFill>
                            <a:schemeClr val="dk1"/>
                          </a:solidFill>
                        </a:rPr>
                        <a:t>現象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>
                          <a:solidFill>
                            <a:schemeClr val="dk1"/>
                          </a:solidFill>
                        </a:rPr>
                        <a:t>同じメンブレン上でGAPDHのバンドの濃さがばらつき、レーン間で約2倍の差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>
                          <a:solidFill>
                            <a:schemeClr val="dk1"/>
                          </a:solidFill>
                        </a:rPr>
                        <a:t>定量できない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 b="1">
                          <a:solidFill>
                            <a:schemeClr val="dk1"/>
                          </a:solidFill>
                        </a:rPr>
                        <a:t>試したこと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>
                          <a:solidFill>
                            <a:schemeClr val="dk1"/>
                          </a:solidFill>
                        </a:rPr>
                        <a:t>BCA法で濃度を測り直し、各レーン20 μgに統一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>
                          <a:solidFill>
                            <a:schemeClr val="dk1"/>
                          </a:solidFill>
                        </a:rPr>
                        <a:t>差は残った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 b="1">
                          <a:solidFill>
                            <a:schemeClr val="dk1"/>
                          </a:solidFill>
                        </a:rPr>
                        <a:t>試したこと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>
                          <a:solidFill>
                            <a:schemeClr val="dk1"/>
                          </a:solidFill>
                        </a:rPr>
                        <a:t>転写バッファーを新しく調製し、転写時間を90 minに延長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>
                          <a:solidFill>
                            <a:schemeClr val="dk1"/>
                          </a:solidFill>
                        </a:rPr>
                        <a:t>やや改善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 b="1">
                          <a:solidFill>
                            <a:schemeClr val="dk1"/>
                          </a:solidFill>
                        </a:rPr>
                        <a:t>次の案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>
                          <a:solidFill>
                            <a:schemeClr val="dk1"/>
                          </a:solidFill>
                        </a:rPr>
                        <a:t>総タンパク質染色かβ-actin抗体に切り替える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>
                          <a:solidFill>
                            <a:schemeClr val="dk1"/>
                          </a:solidFill>
                        </a:rPr>
                        <a:t>ご意見をください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問題点と相談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相談したいこと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ja-JP" altLang="en-US"/>
              <a:t>○○研究室 · 研究室ミーティング（進捗報告）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ja-JP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83080"/>
            <a:ext cx="1828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548640" y="1783080"/>
            <a:ext cx="18288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ja-JP" altLang="en-US" sz="1900" b="1">
                <a:solidFill>
                  <a:srgbClr val="FFFFFF"/>
                </a:solidFill>
              </a:rPr>
              <a:t>方針の相談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697480" y="1783080"/>
            <a:ext cx="871697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1900"/>
              <a:t>次はレスキュー実験（METTL3の過剰発現）を先に行うか、Huh7細胞での再現を先にするか。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31546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548640" y="3154680"/>
            <a:ext cx="1828800" cy="1143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548640" y="3154680"/>
            <a:ext cx="18288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ja-JP" altLang="en-US" sz="1900" b="1">
                <a:solidFill>
                  <a:srgbClr val="FFFFFF"/>
                </a:solidFill>
              </a:rPr>
              <a:t>経験の共有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697480" y="3154680"/>
            <a:ext cx="871697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1900"/>
              <a:t>総タンパク質染色を内部標準に使った経験のある方に、手順を伺いたいです。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45262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4526280"/>
            <a:ext cx="1828800" cy="1143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548640" y="4526280"/>
            <a:ext cx="18288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ja-JP" altLang="en-US" sz="1900" b="1">
                <a:solidFill>
                  <a:srgbClr val="FFFFFF"/>
                </a:solidFill>
              </a:rPr>
              <a:t>装置の予約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697480" y="4526280"/>
            <a:ext cx="871697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1900"/>
              <a:t>共焦点顕微鏡を来週火曜・木曜に各2時間ほど使いたいです。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今後の予定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次回までの予定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ja-JP" altLang="en-US"/>
              <a:t>○○研究室 · 研究室ミーティング（進捗報告）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ja-JP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3" cy="31181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648065"/>
                <a:gridCol w="2622316"/>
                <a:gridCol w="2824032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 b="1">
                          <a:solidFill>
                            <a:srgbClr val="FFFFFF"/>
                          </a:solidFill>
                        </a:rPr>
                        <a:t>タスク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 b="1">
                          <a:solidFill>
                            <a:srgbClr val="FFFFFF"/>
                          </a:solidFill>
                        </a:rPr>
                        <a:t>完了予定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 b="1">
                          <a:solidFill>
                            <a:srgbClr val="FFFFFF"/>
                          </a:solidFill>
                        </a:rPr>
                        <a:t>成果物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 b="1">
                          <a:solidFill>
                            <a:schemeClr val="dk1"/>
                          </a:solidFill>
                        </a:rPr>
                        <a:t>内部標準の問題を解決し、ウェスタンブロットをやり直す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>
                          <a:solidFill>
                            <a:schemeClr val="dk1"/>
                          </a:solidFill>
                        </a:rPr>
                        <a:t>第X+1週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>
                          <a:solidFill>
                            <a:schemeClr val="dk1"/>
                          </a:solidFill>
                        </a:rPr>
                        <a:t>下流タンパク質の定量結果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 b="1">
                          <a:solidFill>
                            <a:schemeClr val="dk1"/>
                          </a:solidFill>
                        </a:rPr>
                        <a:t>CCK-8増殖アッセイで増殖の影響を除外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>
                          <a:solidFill>
                            <a:schemeClr val="dk1"/>
                          </a:solidFill>
                        </a:rPr>
                        <a:t>第X+1週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>
                          <a:solidFill>
                            <a:schemeClr val="dk1"/>
                          </a:solidFill>
                        </a:rPr>
                        <a:t>増殖曲線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 b="1">
                          <a:solidFill>
                            <a:schemeClr val="dk1"/>
                          </a:solidFill>
                        </a:rPr>
                        <a:t>今日の議論に基づき、レスキュー実験またはHuh7での再現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>
                          <a:solidFill>
                            <a:schemeClr val="dk1"/>
                          </a:solidFill>
                        </a:rPr>
                        <a:t>第X+2週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>
                          <a:solidFill>
                            <a:schemeClr val="dk1"/>
                          </a:solidFill>
                        </a:rPr>
                        <a:t>遊走アッセイの結果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5074920"/>
            <a:ext cx="11094415" cy="914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5074920"/>
            <a:ext cx="82296" cy="914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5074920"/>
            <a:ext cx="10545775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1800" b="1">
                <a:solidFill>
                  <a:srgbClr val="5F6B78"/>
                </a:solidFill>
              </a:rPr>
              <a:t>中期の節目  </a:t>
            </a:r>
            <a:r>
              <a:rPr lang="ja-JP" altLang="en-US" sz="1800"/>
              <a:t>第X+6週までに機序解析の実験をすべて終え、論文の初稿に着手。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ご意見・ご助言をお願いします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今日の相談：レスキュー実験と2つ目の細胞株、どちらを先に行うべきか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予備スライド · スライドショーでは非表示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研究全体の進捗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ja-JP" altLang="en-US"/>
              <a:t>○○研究室 · 研究室ミーティング（進捗報告）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ja-JP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236049"/>
                <a:gridCol w="2319741"/>
                <a:gridCol w="4538624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 b="1">
                          <a:solidFill>
                            <a:srgbClr val="FFFFFF"/>
                          </a:solidFill>
                        </a:rPr>
                        <a:t>研究内容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 b="1">
                          <a:solidFill>
                            <a:srgbClr val="FFFFFF"/>
                          </a:solidFill>
                        </a:rPr>
                        <a:t>状況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 b="1">
                          <a:solidFill>
                            <a:srgbClr val="FFFFFF"/>
                          </a:solidFill>
                        </a:rPr>
                        <a:t>備考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 b="1">
                          <a:solidFill>
                            <a:schemeClr val="dk1"/>
                          </a:solidFill>
                        </a:rPr>
                        <a:t>肝がん組織におけるMETTL3の発現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>
                          <a:solidFill>
                            <a:schemeClr val="dk1"/>
                          </a:solidFill>
                        </a:rPr>
                        <a:t>完了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>
                          <a:solidFill>
                            <a:schemeClr val="dk1"/>
                          </a:solidFill>
                        </a:rPr>
                        <a:t>第X−8週のミーティング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 b="1">
                          <a:solidFill>
                            <a:schemeClr val="dk1"/>
                          </a:solidFill>
                        </a:rPr>
                        <a:t>ノックダウンによる遊走・浸潤への影響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>
                          <a:solidFill>
                            <a:schemeClr val="dk1"/>
                          </a:solidFill>
                        </a:rPr>
                        <a:t>進行中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>
                          <a:solidFill>
                            <a:schemeClr val="dk1"/>
                          </a:solidFill>
                        </a:rPr>
                        <a:t>遊走は完了、浸潤は未実施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 b="1">
                          <a:solidFill>
                            <a:schemeClr val="dk1"/>
                          </a:solidFill>
                        </a:rPr>
                        <a:t>下流標的遺伝子の探索（MeRIP-seq）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>
                          <a:solidFill>
                            <a:schemeClr val="dk1"/>
                          </a:solidFill>
                        </a:rPr>
                        <a:t>未着手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>
                          <a:solidFill>
                            <a:schemeClr val="dk1"/>
                          </a:solidFill>
                        </a:rPr>
                        <a:t>サンプルは凍結保存済み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 b="1">
                          <a:solidFill>
                            <a:schemeClr val="dk1"/>
                          </a:solidFill>
                        </a:rPr>
                        <a:t>動物実験による検証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>
                          <a:solidFill>
                            <a:schemeClr val="dk1"/>
                          </a:solidFill>
                        </a:rPr>
                        <a:t>未着手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>
                          <a:solidFill>
                            <a:schemeClr val="dk1"/>
                          </a:solidFill>
                        </a:rPr>
                        <a:t>第X+10週に開始予定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Yu Gothic"/>
        <a:cs typeface=""/>
        <a:font script="Jpan" typeface="Yu Gothic"/>
      </a:majorFont>
      <a:minorFont>
        <a:latin typeface="Arial"/>
        <a:ea typeface="Yu Gothic"/>
        <a:cs typeface=""/>
        <a:font script="Jpan" typeface="Yu Gothic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研究室ミーティング（進捗報告）PPTテンプレート · SciDraw AI</dc:title>
  <dc:subject>研究室ミーティング・進捗報告テンプレート（記入例版）</dc:subject>
  <dc:creator>SciDraw AI</dc:creator>
  <cp:keywords>SciDraw AI; 進捗報告; 研究室ミーティング; ラボミーティング; ゼミ; PPTテンプレート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