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対照</c:v>
                </c:pt>
              </c:strCache>
            </c:strRef>
          </c:tx>
          <c:spPr>
            <a:solidFill>
              <a:srgbClr val="9AA4AF"/>
            </a:solidFill>
            <a:ln>
              <a:noFill/>
            </a:ln>
          </c:spPr>
          <c:errBars>
            <c:errBarType val="both"/>
            <c:errValType val="cust"/>
            <c:noEndCap val="0"/>
            <c:plus>
              <c:numLit>
                <c:formatCode>General</c:formatCode>
                <c:ptCount val="2"/>
                <c:pt idx="0">
                  <c:v>6</c:v>
                </c:pt>
                <c:pt idx="1">
                  <c:v>12</c:v>
                </c:pt>
              </c:numLit>
            </c:plus>
            <c:minus>
              <c:numLit>
                <c:formatCode>General</c:formatCode>
                <c:ptCount val="2"/>
                <c:pt idx="0">
                  <c:v>6</c:v>
                </c:pt>
                <c:pt idx="1">
                  <c:v>12</c:v>
                </c:pt>
              </c:numLit>
            </c:minus>
            <c:spPr>
              <a:ln w="12700">
                <a:solidFill>
                  <a:srgbClr val="333A42"/>
                </a:solidFill>
              </a:ln>
            </c:spPr>
          </c:errBars>
          <c:cat>
            <c:strRef>
              <c:f>Sheet1!$A$2:$A$3</c:f>
              <c:strCache>
                <c:ptCount val="2"/>
                <c:pt idx="0">
                  <c:v>シナプス密度</c:v>
                </c:pt>
                <c:pt idx="1">
                  <c:v>ミクログリア内のシナプスタンパク質</c:v>
                </c:pt>
              </c:strCache>
            </c:strRef>
          </c:cat>
          <c:val>
            <c:numRef>
              <c:f>Sheet1!$B$2:$B$3</c:f>
              <c:numCache>
                <c:formatCode>General</c:formatCode>
                <c:ptCount val="2"/>
                <c:pt idx="0">
                  <c:v>100</c:v>
                </c:pt>
                <c:pt idx="1">
                  <c:v>100</c:v>
                </c:pt>
              </c:numCache>
            </c:numRef>
          </c:val>
        </c:ser>
        <c:ser>
          <c:idx val="1"/>
          <c:order val="1"/>
          <c:tx>
            <c:strRef>
              <c:f>Sheet1!$C$1</c:f>
              <c:strCache>
                <c:ptCount val="1"/>
                <c:pt idx="0">
                  <c:v>睡眠剥奪</c:v>
                </c:pt>
              </c:strCache>
            </c:strRef>
          </c:tx>
          <c:spPr>
            <a:solidFill>
              <a:schemeClr val="accent1"/>
            </a:solidFill>
            <a:ln>
              <a:noFill/>
            </a:ln>
          </c:spPr>
          <c:errBars>
            <c:errBarType val="both"/>
            <c:errValType val="cust"/>
            <c:noEndCap val="0"/>
            <c:plus>
              <c:numLit>
                <c:formatCode>General</c:formatCode>
                <c:ptCount val="2"/>
                <c:pt idx="0">
                  <c:v>7</c:v>
                </c:pt>
                <c:pt idx="1">
                  <c:v>18</c:v>
                </c:pt>
              </c:numLit>
            </c:plus>
            <c:minus>
              <c:numLit>
                <c:formatCode>General</c:formatCode>
                <c:ptCount val="2"/>
                <c:pt idx="0">
                  <c:v>7</c:v>
                </c:pt>
                <c:pt idx="1">
                  <c:v>18</c:v>
                </c:pt>
              </c:numLit>
            </c:minus>
            <c:spPr>
              <a:ln w="12700">
                <a:solidFill>
                  <a:srgbClr val="333A42"/>
                </a:solidFill>
              </a:ln>
            </c:spPr>
          </c:errBars>
          <c:cat>
            <c:strRef>
              <c:f>Sheet1!$A$2:$A$3</c:f>
              <c:strCache>
                <c:ptCount val="2"/>
                <c:pt idx="0">
                  <c:v>シナプス密度</c:v>
                </c:pt>
                <c:pt idx="1">
                  <c:v>ミクログリア内のシナプスタンパク質</c:v>
                </c:pt>
              </c:strCache>
            </c:strRef>
          </c:cat>
          <c:val>
            <c:numRef>
              <c:f>Sheet1!$C$2:$C$3</c:f>
              <c:numCache>
                <c:formatCode>General</c:formatCode>
                <c:ptCount val="2"/>
                <c:pt idx="0">
                  <c:v>78</c:v>
                </c:pt>
                <c:pt idx="1">
                  <c:v>162</c:v>
                </c:pt>
              </c:numCache>
            </c:numRef>
          </c:val>
        </c:ser>
        <c:gapWidth val="90"/>
        <c:overlap val="-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14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1300" b="0"/>
                  <a:t>対照群比（%）</a:t>
                </a:r>
              </a:p>
            </c:rich>
          </c:tx>
          <c:layout/>
          <c:overlay val="0"/>
        </c:title>
        <c:numFmt formatCode="0" sourceLinked="0"/>
        <c:majorTickMark val="out"/>
        <c:minorTickMark val="none"/>
        <c:tickLblPos val="nextTo"/>
        <c:spPr>
          <a:ln>
            <a:noFill/>
          </a:ln>
        </c:spPr>
        <c:txPr>
          <a:bodyPr/>
          <a:lstStyle/>
          <a:p>
            <a:pPr>
              <a:defRPr sz="1300"/>
            </a:pPr>
          </a:p>
        </c:txPr>
        <c:crossAx val="-2068027336"/>
        <c:crosses val="autoZero"/>
      </c:valAx>
    </c:plotArea>
    <c:legend>
      <c:legendPos val="t"/>
      <c:overlay val="0"/>
      <c:txPr>
        <a:bodyPr/>
        <a:lstStyle/>
        <a:p>
          <a:pPr>
            <a:defRPr sz="1400"/>
          </a:pPr>
        </a:p>
      </c:txPr>
    </c:legend>
    <c:dispBlanksAs val="gap"/>
  </c:chart>
  <c:txPr>
    <a:bodyPr/>
    <a:lstStyle/>
    <a:p>
      <a:pPr>
        <a:defRPr sz="1400">
          <a:solidFill>
            <a:srgbClr val="1F2329"/>
          </a:solidFill>
          <a:latin typeface="Yu Gothic"/>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対照</c:v>
                </c:pt>
              </c:strCache>
            </c:strRef>
          </c:tx>
          <c:spPr>
            <a:ln w="28575">
              <a:solidFill>
                <a:srgbClr val="9AA4AF"/>
              </a:solidFill>
            </a:ln>
          </c:spPr>
          <c:marker>
            <c:symbol val="circle"/>
            <c:size val="7"/>
            <c:spPr>
              <a:solidFill>
                <a:srgbClr val="9AA4AF"/>
              </a:solidFill>
              <a:ln>
                <a:solidFill>
                  <a:srgbClr val="9AA4AF"/>
                </a:solidFill>
              </a:ln>
            </c:spPr>
          </c:marker>
          <c:cat>
            <c:strRef>
              <c:f>Sheet1!$A$2:$A$6</c:f>
              <c:strCache>
                <c:ptCount val="5"/>
                <c:pt idx="0">
                  <c:v>1日目</c:v>
                </c:pt>
                <c:pt idx="1">
                  <c:v>2日目</c:v>
                </c:pt>
                <c:pt idx="2">
                  <c:v>3日目</c:v>
                </c:pt>
                <c:pt idx="3">
                  <c:v>4日目</c:v>
                </c:pt>
                <c:pt idx="4">
                  <c:v>5日目</c:v>
                </c:pt>
              </c:strCache>
            </c:strRef>
          </c:cat>
          <c:val>
            <c:numRef>
              <c:f>Sheet1!$B$2:$B$6</c:f>
              <c:numCache>
                <c:formatCode>General</c:formatCode>
                <c:ptCount val="5"/>
                <c:pt idx="0">
                  <c:v>35</c:v>
                </c:pt>
                <c:pt idx="1">
                  <c:v>52</c:v>
                </c:pt>
                <c:pt idx="2">
                  <c:v>66</c:v>
                </c:pt>
                <c:pt idx="3">
                  <c:v>78</c:v>
                </c:pt>
                <c:pt idx="4">
                  <c:v>85</c:v>
                </c:pt>
              </c:numCache>
            </c:numRef>
          </c:val>
          <c:smooth val="0"/>
        </c:ser>
        <c:ser>
          <c:idx val="1"/>
          <c:order val="1"/>
          <c:tx>
            <c:strRef>
              <c:f>Sheet1!$C$1</c:f>
              <c:strCache>
                <c:ptCount val="1"/>
                <c:pt idx="0">
                  <c:v>睡眠剥奪</c:v>
                </c:pt>
              </c:strCache>
            </c:strRef>
          </c:tx>
          <c:spPr>
            <a:ln w="28575">
              <a:solidFill>
                <a:schemeClr val="accent5"/>
              </a:solidFill>
            </a:ln>
          </c:spPr>
          <c:marker>
            <c:symbol val="circle"/>
            <c:size val="7"/>
            <c:spPr>
              <a:solidFill>
                <a:schemeClr val="accent5"/>
              </a:solidFill>
              <a:ln>
                <a:solidFill>
                  <a:schemeClr val="accent5"/>
                </a:solidFill>
              </a:ln>
            </c:spPr>
          </c:marker>
          <c:cat>
            <c:strRef>
              <c:f>Sheet1!$A$2:$A$6</c:f>
              <c:strCache>
                <c:ptCount val="5"/>
                <c:pt idx="0">
                  <c:v>1日目</c:v>
                </c:pt>
                <c:pt idx="1">
                  <c:v>2日目</c:v>
                </c:pt>
                <c:pt idx="2">
                  <c:v>3日目</c:v>
                </c:pt>
                <c:pt idx="3">
                  <c:v>4日目</c:v>
                </c:pt>
                <c:pt idx="4">
                  <c:v>5日目</c:v>
                </c:pt>
              </c:strCache>
            </c:strRef>
          </c:cat>
          <c:val>
            <c:numRef>
              <c:f>Sheet1!$C$2:$C$6</c:f>
              <c:numCache>
                <c:formatCode>General</c:formatCode>
                <c:ptCount val="5"/>
                <c:pt idx="0">
                  <c:v>34</c:v>
                </c:pt>
                <c:pt idx="1">
                  <c:v>41</c:v>
                </c:pt>
                <c:pt idx="2">
                  <c:v>48</c:v>
                </c:pt>
                <c:pt idx="3">
                  <c:v>55</c:v>
                </c:pt>
                <c:pt idx="4">
                  <c:v>60</c:v>
                </c:pt>
              </c:numCache>
            </c:numRef>
          </c:val>
          <c:smooth val="0"/>
        </c:ser>
        <c:ser>
          <c:idx val="2"/>
          <c:order val="2"/>
          <c:tx>
            <c:strRef>
              <c:f>Sheet1!$D$1</c:f>
              <c:strCache>
                <c:ptCount val="1"/>
                <c:pt idx="0">
                  <c:v>睡眠剥奪＋貪食抑制</c:v>
                </c:pt>
              </c:strCache>
            </c:strRef>
          </c:tx>
          <c:spPr>
            <a:ln w="28575">
              <a:solidFill>
                <a:schemeClr val="accent1"/>
              </a:solidFill>
            </a:ln>
          </c:spPr>
          <c:marker>
            <c:symbol val="circle"/>
            <c:size val="7"/>
            <c:spPr>
              <a:solidFill>
                <a:schemeClr val="accent1"/>
              </a:solidFill>
              <a:ln>
                <a:solidFill>
                  <a:schemeClr val="accent1"/>
                </a:solidFill>
              </a:ln>
            </c:spPr>
          </c:marker>
          <c:cat>
            <c:strRef>
              <c:f>Sheet1!$A$2:$A$6</c:f>
              <c:strCache>
                <c:ptCount val="5"/>
                <c:pt idx="0">
                  <c:v>1日目</c:v>
                </c:pt>
                <c:pt idx="1">
                  <c:v>2日目</c:v>
                </c:pt>
                <c:pt idx="2">
                  <c:v>3日目</c:v>
                </c:pt>
                <c:pt idx="3">
                  <c:v>4日目</c:v>
                </c:pt>
                <c:pt idx="4">
                  <c:v>5日目</c:v>
                </c:pt>
              </c:strCache>
            </c:strRef>
          </c:cat>
          <c:val>
            <c:numRef>
              <c:f>Sheet1!$D$2:$D$6</c:f>
              <c:numCache>
                <c:formatCode>General</c:formatCode>
                <c:ptCount val="5"/>
                <c:pt idx="0">
                  <c:v>35</c:v>
                </c:pt>
                <c:pt idx="1">
                  <c:v>48</c:v>
                </c:pt>
                <c:pt idx="2">
                  <c:v>60</c:v>
                </c:pt>
                <c:pt idx="3">
                  <c:v>70</c:v>
                </c:pt>
                <c:pt idx="4">
                  <c:v>78</c:v>
                </c:pt>
              </c:numCache>
            </c:numRef>
          </c:val>
          <c:smooth val="0"/>
        </c:ser>
        <c:marker val="1"/>
        <c:smooth val="0"/>
        <c:axId val="2118791784"/>
        <c:axId val="2140495176"/>
      </c:lineChart>
      <c:catAx>
        <c:axId val="2118791784"/>
        <c:scaling>
          <c:orientation val="minMax"/>
        </c:scaling>
        <c:delete val="0"/>
        <c:axPos val="b"/>
        <c:title>
          <c:tx>
            <c:rich>
              <a:bodyPr/>
              <a:lstStyle/>
              <a:p>
                <a:r>
                  <a:rPr sz="1300" b="0"/>
                  <a:t>訓練日数</a:t>
                </a:r>
              </a:p>
            </c:rich>
          </c:tx>
          <c:layout/>
          <c:overlay val="0"/>
        </c:title>
        <c:majorTickMark val="out"/>
        <c:minorTickMark val="none"/>
        <c:tickLblPos val="nextTo"/>
        <c:spPr>
          <a:ln>
            <a:solidFill>
              <a:srgbClr val="9AA4AF"/>
            </a:solidFill>
          </a:ln>
        </c:spPr>
        <c:txPr>
          <a:bodyPr/>
          <a:lstStyle/>
          <a:p>
            <a:pPr>
              <a:defRPr sz="1300"/>
            </a:pPr>
          </a:p>
        </c:txPr>
        <c:crossAx val="2140495176"/>
        <c:crosses val="autoZero"/>
        <c:auto val="1"/>
        <c:lblAlgn val="ctr"/>
        <c:lblOffset val="100"/>
        <c:noMultiLvlLbl val="0"/>
      </c:catAx>
      <c:valAx>
        <c:axId val="2140495176"/>
        <c:scaling>
          <c:max val="100.0"/>
          <c:min val="20.0"/>
        </c:scaling>
        <c:delete val="0"/>
        <c:axPos val="l"/>
        <c:majorGridlines>
          <c:spPr>
            <a:ln>
              <a:solidFill>
                <a:srgbClr val="E3E7EC"/>
              </a:solidFill>
            </a:ln>
          </c:spPr>
        </c:majorGridlines>
        <c:title>
          <c:tx>
            <c:rich>
              <a:bodyPr/>
              <a:lstStyle/>
              <a:p>
                <a:r>
                  <a:rPr sz="1300" b="0"/>
                  <a:t>正答率（%）</a:t>
                </a:r>
              </a:p>
            </c:rich>
          </c:tx>
          <c:layout/>
          <c:overlay val="0"/>
        </c:title>
        <c:numFmt formatCode="0" sourceLinked="0"/>
        <c:majorTickMark val="out"/>
        <c:minorTickMark val="none"/>
        <c:tickLblPos val="nextTo"/>
        <c:spPr>
          <a:ln>
            <a:noFill/>
          </a:ln>
        </c:spPr>
        <c:txPr>
          <a:bodyPr/>
          <a:lstStyle/>
          <a:p>
            <a:pPr>
              <a:defRPr sz="1300"/>
            </a:pPr>
          </a:p>
        </c:txPr>
        <c:crossAx val="2118791784"/>
        <c:crosses val="autoZero"/>
      </c:valAx>
    </c:plotArea>
    <c:legend>
      <c:legendPos val="t"/>
      <c:layout/>
      <c:overlay val="0"/>
      <c:txPr>
        <a:bodyPr/>
        <a:lstStyle/>
        <a:p>
          <a:pPr>
            <a:defRPr sz="1400"/>
          </a:pPr>
        </a:p>
      </c:txPr>
    </c:legend>
    <c:plotVisOnly val="1"/>
    <c:dispBlanksAs val="gap"/>
    <c:showDLblsOverMax val="0"/>
  </c:chart>
  <c:txPr>
    <a:bodyPr/>
    <a:lstStyle/>
    <a:p>
      <a:pPr>
        <a:defRPr sz="1400">
          <a:solidFill>
            <a:srgbClr val="1F2329"/>
          </a:solidFill>
          <a:latin typeface="Yu Gothic"/>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対照</c:v>
                </c:pt>
              </c:strCache>
            </c:strRef>
          </c:tx>
          <c:spPr>
            <a:solidFill>
              <a:srgbClr val="9AA4AF"/>
            </a:solidFill>
            <a:ln>
              <a:noFill/>
            </a:ln>
          </c:spPr>
          <c:errBars>
            <c:errBarType val="both"/>
            <c:errValType val="cust"/>
            <c:noEndCap val="0"/>
            <c:plus>
              <c:numLit>
                <c:formatCode>General</c:formatCode>
                <c:ptCount val="2"/>
                <c:pt idx="0">
                  <c:v>6</c:v>
                </c:pt>
                <c:pt idx="1">
                  <c:v>5</c:v>
                </c:pt>
              </c:numLit>
            </c:plus>
            <c:minus>
              <c:numLit>
                <c:formatCode>General</c:formatCode>
                <c:ptCount val="2"/>
                <c:pt idx="0">
                  <c:v>6</c:v>
                </c:pt>
                <c:pt idx="1">
                  <c:v>5</c:v>
                </c:pt>
              </c:numLit>
            </c:minus>
            <c:spPr>
              <a:ln w="12700">
                <a:solidFill>
                  <a:srgbClr val="333A42"/>
                </a:solidFill>
              </a:ln>
            </c:spPr>
          </c:errBars>
          <c:cat>
            <c:strRef>
              <c:f>Sheet1!$A$2:$A$3</c:f>
              <c:strCache>
                <c:ptCount val="2"/>
                <c:pt idx="0">
                  <c:v>シナプス密度</c:v>
                </c:pt>
                <c:pt idx="1">
                  <c:v>記憶テストの正答率</c:v>
                </c:pt>
              </c:strCache>
            </c:strRef>
          </c:cat>
          <c:val>
            <c:numRef>
              <c:f>Sheet1!$B$2:$B$3</c:f>
              <c:numCache>
                <c:formatCode>General</c:formatCode>
                <c:ptCount val="2"/>
                <c:pt idx="0">
                  <c:v>100</c:v>
                </c:pt>
                <c:pt idx="1">
                  <c:v>84</c:v>
                </c:pt>
              </c:numCache>
            </c:numRef>
          </c:val>
        </c:ser>
        <c:ser>
          <c:idx val="1"/>
          <c:order val="1"/>
          <c:tx>
            <c:strRef>
              <c:f>Sheet1!$C$1</c:f>
              <c:strCache>
                <c:ptCount val="1"/>
                <c:pt idx="0">
                  <c:v>貪食の活性化のみ</c:v>
                </c:pt>
              </c:strCache>
            </c:strRef>
          </c:tx>
          <c:spPr>
            <a:solidFill>
              <a:schemeClr val="accent2"/>
            </a:solidFill>
            <a:ln>
              <a:noFill/>
            </a:ln>
          </c:spPr>
          <c:errBars>
            <c:errBarType val="both"/>
            <c:errValType val="cust"/>
            <c:noEndCap val="0"/>
            <c:plus>
              <c:numLit>
                <c:formatCode>General</c:formatCode>
                <c:ptCount val="2"/>
                <c:pt idx="0">
                  <c:v>7</c:v>
                </c:pt>
                <c:pt idx="1">
                  <c:v>6</c:v>
                </c:pt>
              </c:numLit>
            </c:plus>
            <c:minus>
              <c:numLit>
                <c:formatCode>General</c:formatCode>
                <c:ptCount val="2"/>
                <c:pt idx="0">
                  <c:v>7</c:v>
                </c:pt>
                <c:pt idx="1">
                  <c:v>6</c:v>
                </c:pt>
              </c:numLit>
            </c:minus>
            <c:spPr>
              <a:ln w="12700">
                <a:solidFill>
                  <a:srgbClr val="333A42"/>
                </a:solidFill>
              </a:ln>
            </c:spPr>
          </c:errBars>
          <c:cat>
            <c:strRef>
              <c:f>Sheet1!$A$2:$A$3</c:f>
              <c:strCache>
                <c:ptCount val="2"/>
                <c:pt idx="0">
                  <c:v>シナプス密度</c:v>
                </c:pt>
                <c:pt idx="1">
                  <c:v>記憶テストの正答率</c:v>
                </c:pt>
              </c:strCache>
            </c:strRef>
          </c:cat>
          <c:val>
            <c:numRef>
              <c:f>Sheet1!$C$2:$C$3</c:f>
              <c:numCache>
                <c:formatCode>General</c:formatCode>
                <c:ptCount val="2"/>
                <c:pt idx="0">
                  <c:v>81</c:v>
                </c:pt>
                <c:pt idx="1">
                  <c:v>63</c:v>
                </c:pt>
              </c:numCache>
            </c:numRef>
          </c:val>
        </c:ser>
        <c:gapWidth val="90"/>
        <c:overlap val="-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14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1300" b="0"/>
                  <a:t>値（模式）</a:t>
                </a:r>
              </a:p>
            </c:rich>
          </c:tx>
          <c:layout/>
          <c:overlay val="0"/>
        </c:title>
        <c:numFmt formatCode="0" sourceLinked="0"/>
        <c:majorTickMark val="out"/>
        <c:minorTickMark val="none"/>
        <c:tickLblPos val="nextTo"/>
        <c:spPr>
          <a:ln>
            <a:noFill/>
          </a:ln>
        </c:spPr>
        <c:txPr>
          <a:bodyPr/>
          <a:lstStyle/>
          <a:p>
            <a:pPr>
              <a:defRPr sz="1300"/>
            </a:pPr>
          </a:p>
        </c:txPr>
        <c:crossAx val="-2068027336"/>
        <c:crosses val="autoZero"/>
      </c:valAx>
    </c:plotArea>
    <c:legend>
      <c:legendPos val="t"/>
      <c:overlay val="0"/>
      <c:txPr>
        <a:bodyPr/>
        <a:lstStyle/>
        <a:p>
          <a:pPr>
            <a:defRPr sz="1400"/>
          </a:pPr>
        </a:p>
      </c:txPr>
    </c:legend>
    <c:dispBlanksAs val="gap"/>
  </c:chart>
  <c:txPr>
    <a:bodyPr/>
    <a:lstStyle/>
    <a:p>
      <a:pPr>
        <a:defRPr sz="1400">
          <a:solidFill>
            <a:srgbClr val="1F2329"/>
          </a:solidFill>
          <a:latin typeface="Yu Gothic"/>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【このスライド】20秒：論文タイトル・雑誌名・発行年を紹介します。日本語訳のタイトルで内容をつかんでもらい、原題は下に残します。</a:t>
            </a:r>
          </a:p>
          <a:p/>
          <a:p>
            <a:r>
              <a:t>SciDraw AI 研究テンプレート · sci-draw.com · 記入例版：紹介論文は架空のもので、各ページの書き方を示すためのものです。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このページは使い方の説明で、非表示スライドに設定されています。読み終えたら削除してかまいません。</a:t>
            </a:r>
          </a:p>
          <a:p/>
          <a:p>
            <a:r>
              <a:t>SciDraw AI 研究テンプレート · sci-draw.com · 記入例版：紹介論文は架空のもので、各ページの書き方を示すためのものです。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【このスライド】1分：右側の「選んだ理由」が最も大事です。聞き手がどの視点で聞けばよいかが決まります。</a:t>
            </a:r>
          </a:p>
          <a:p/>
          <a:p>
            <a:r>
              <a:t>SciDraw AI 研究テンプレート · sci-draw.com · 記入例版：紹介論文は架空のもので、各ページの書き方を示すためのものです。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【このスライド】1.5分：「既知 → 未解明 → 本論文の問い」の3段階で、聞き手を論文の世界に案内します。</a:t>
            </a:r>
          </a:p>
          <a:p>
            <a:r>
              <a:t>【ヒント】自作の模式図には「紹介者作成」と明記し、原著の図と区別します。</a:t>
            </a:r>
          </a:p>
          <a:p>
            <a:r>
              <a:t>【図のプロンプト】記入例の図は下のプロンプトで作成しました。図の下のリンクを開くと入力済みになります：</a:t>
            </a:r>
          </a:p>
          <a:p>
            <a:r>
              <a:t>「睡眠不足がミクログリアによるシナプス貪食を介して記憶の固定化を妨げる」という仮説を示す研究背景の模式図を描いてください。フラットなベクタースタイル、白背景、濃紺と青緑を基調に、琥珀色を少しアクセントに使います。左から右へ4段階を濃紺の矢印でつなぎます：①「睡眠剥奪」：時計と目を開けたマウス；②「ミクログリアの活性化」：突起を伸ばしたミクログリア；③「シナプスの貪食」：ミクログリアがシナプスを包み込む；④「記憶固定の障害」：海馬の輪郭と下向きの矢印。ラベルはこの4つの日本語だけにし、各1回だけ、図中にタイトルは入れないでください。</a:t>
            </a:r>
          </a:p>
          <a:p/>
          <a:p>
            <a:r>
              <a:t>SciDraw AI 研究テンプレート · sci-draw.com · 記入例版：紹介論文は架空のもので、各ページの書き方を示すためのものです。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【このスライド】1分：論文全体の実験の論理を示します。このあとの図の読み解きは、この表を埋めていく作業です。</a:t>
            </a:r>
          </a:p>
          <a:p/>
          <a:p>
            <a:r>
              <a:t>SciDraw AI 研究テンプレート · sci-draw.com · 記入例版：紹介論文は架空のもので、各ページの書き方を示すためのものです。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【このスライド】2分：右側の「何を見るか → 比較のポイント → 何が言えるか」の順に図を読み、最後に根拠の強さを示します。</a:t>
            </a:r>
          </a:p>
          <a:p>
            <a:r>
              <a:t>【ヒント】左の模式グラフはレイアウト見本です。原著Figure 2に差し替え、出典を明記してください。</a:t>
            </a:r>
          </a:p>
          <a:p/>
          <a:p>
            <a:r>
              <a:t>SciDraw AI 研究テンプレート · sci-draw.com · 記入例版：紹介論文は架空のもので、各ページの書き方を示すためのものです。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【このスライド】2分。論文で最も重要な図です。「部分的に」回復した点に注目します。ほかの機序も関わっている可能性を示しています。</a:t>
            </a:r>
          </a:p>
          <a:p/>
          <a:p>
            <a:r>
              <a:t>SciDraw AI 研究テンプレート · sci-draw.com · 記入例版：紹介論文は架空のもので、各ページの書き方を示すためのものです。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【このスライド】1.5分：結論を述べたあと、薬剤のオフターゲット効果の可能性を自分から挙げます。議論のよい材料になります。</a:t>
            </a:r>
          </a:p>
          <a:p/>
          <a:p>
            <a:r>
              <a:t>SciDraw AI 研究テンプレート · sci-draw.com · 記入例版：紹介論文は架空のもので、各ページの書き方を示すためのものです。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【このスライド】1.5分：「論文が主張していること」と「データが示していること」を分けて示します。文献紹介で最も価値のある部分です。</a:t>
            </a:r>
          </a:p>
          <a:p/>
          <a:p>
            <a:r>
              <a:t>SciDraw AI 研究テンプレート · sci-draw.com · 記入例版：紹介論文は架空のもので、各ページの書き方を示すためのものです。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【このスライド】1.5分：限界はあら探しではなく、「自分たちならこの一歩をどう補うか」を示すためのものです。</a:t>
            </a:r>
          </a:p>
          <a:p/>
          <a:p>
            <a:r>
              <a:t>SciDraw AI 研究テンプレート · sci-draw.com · 記入例版：紹介論文は架空のもので、各ページの書き方を示すためのものです。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【このスライド】1.5分：このページがあることで、文献紹介が「他人の研究の紹介」から「自分たちの研究を進める材料」に変わります。</a:t>
            </a:r>
          </a:p>
          <a:p/>
          <a:p>
            <a:r>
              <a:t>SciDraw AI 研究テンプレート · sci-draw.com · 記入例版：紹介論文は架空のもので、各ページの書き方を示すためのものです。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【このスライド】このページで議論を始めます。問いは具体的で答えられるものにし、できれば研究室のテーマに関係づけます。</a:t>
            </a:r>
          </a:p>
          <a:p/>
          <a:p>
            <a:r>
              <a:t>SciDraw AI 研究テンプレート · sci-draw.com · 記入例版：紹介論文は架空のもので、各ページの書き方を示すためのものです。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【このスライド】紹介を終えたら、論文の書誌情報を画面に残し、あとで参照できるようにします。</a:t>
            </a:r>
          </a:p>
          <a:p/>
          <a:p>
            <a:r>
              <a:t>SciDraw AI 研究テンプレート · sci-draw.com · 記入例版：紹介論文は架空のもので、各ページの書き方を示すためのものです。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【このスライド】非表示スライドです。手法の詳細を聞かれたら、番号を入力して呼び出します。</a:t>
            </a:r>
          </a:p>
          <a:p/>
          <a:p>
            <a:r>
              <a:t>SciDraw AI 研究テンプレート · sci-draw.com · 記入例版：紹介論文は架空のもので、各ページの書き方を示すためのものです。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 Cover">
    <p:spTree>
      <p:nvGrpSpPr>
        <p:cNvPr id="1" name=""/>
        <p:cNvGrpSpPr/>
        <p:nvPr/>
      </p:nvGrpSpPr>
      <p:grpSpPr>
        <a:xfrm>
          <a:off x="0" y="0"/>
          <a:ext cx="0" cy="0"/>
          <a:chOff x="0" y="0"/>
          <a:chExt cx="0" cy="0"/>
        </a:xfrm>
      </p:grpSpPr>
      <p:sp>
        <p:nvSpPr>
          <p:cNvPr id="2" name="Side Band"/>
          <p:cNvSpPr/>
          <p:nvPr userDrawn="1"/>
        </p:nvSpPr>
        <p:spPr>
          <a:xfrm>
            <a:off x="0" y="0"/>
            <a:ext cx="292608" cy="6858000"/>
          </a:xfrm>
          <a:prstGeom prst="rect">
            <a:avLst/>
          </a:prstGeom>
          <a:solidFill>
            <a:schemeClr val="accent1"/>
          </a:solidFill>
          <a:ln>
            <a:noFill/>
          </a:ln>
        </p:spPr>
        <p:txBody>
          <a:bodyPr/>
          <a:lstStyle/>
          <a:p>
            <a:endParaRPr lang="ja-JP"/>
          </a:p>
        </p:txBody>
      </p:sp>
      <p:sp>
        <p:nvSpPr>
          <p:cNvPr id="3" name="Logo"/>
          <p:cNvSpPr>
            <a:spLocks noGrp="1"/>
          </p:cNvSpPr>
          <p:nvPr>
            <p:ph type="pic" idx="10" hasCustomPrompt="1"/>
          </p:nvPr>
        </p:nvSpPr>
        <p:spPr>
          <a:xfrm>
            <a:off x="960120" y="685800"/>
            <a:ext cx="1005840" cy="1005840"/>
          </a:xfrm>
          <a:prstGeom prst="rect">
            <a:avLst/>
          </a:prstGeom>
        </p:spPr>
        <p:txBody>
          <a:bodyPr anchor="ctr"/>
          <a:lstStyle>
            <a:lvl1pPr algn="ctr">
              <a:defRPr sz="1200" b="0">
                <a:solidFill>
                  <a:schemeClr val="tx2"/>
                </a:solidFill>
                <a:latin typeface="+mn-lt"/>
                <a:ea typeface="+mn-ea"/>
                <a:cs typeface="+mn-cs"/>
              </a:defRPr>
            </a:lvl1pPr>
          </a:lstStyle>
          <a:p>
            <a:r>
              <a:rPr lang="ja-JP"/>
              <a:t>ロゴ</a:t>
            </a:r>
          </a:p>
        </p:txBody>
      </p:sp>
      <p:sp>
        <p:nvSpPr>
          <p:cNvPr id="4" name="Degree"/>
          <p:cNvSpPr>
            <a:spLocks noGrp="1"/>
          </p:cNvSpPr>
          <p:nvPr>
            <p:ph type="body" idx="13" hasCustomPrompt="1"/>
          </p:nvPr>
        </p:nvSpPr>
        <p:spPr>
          <a:xfrm>
            <a:off x="960120" y="2103120"/>
            <a:ext cx="10058400" cy="411480"/>
          </a:xfrm>
          <a:prstGeom prst="rect">
            <a:avLst/>
          </a:prstGeom>
        </p:spPr>
        <p:txBody>
          <a:bodyPr lIns="0" tIns="0" rIns="0" bIns="0" anchor="b" wrap="square"/>
          <a:lstStyle>
            <a:lvl1pPr algn="l" eaLnBrk="1" hangingPunct="1">
              <a:defRPr sz="1600" b="1">
                <a:solidFill>
                  <a:schemeClr val="accent1"/>
                </a:solidFill>
                <a:latin typeface="+mn-lt"/>
                <a:ea typeface="+mn-ea"/>
                <a:cs typeface="+mn-cs"/>
              </a:defRPr>
            </a:lvl1pPr>
          </a:lstStyle>
          <a:p>
            <a:r>
              <a:rPr lang="ja-JP"/>
              <a:t>文献紹介</a:t>
            </a:r>
          </a:p>
        </p:txBody>
      </p:sp>
      <p:sp>
        <p:nvSpPr>
          <p:cNvPr id="5" name="Title"/>
          <p:cNvSpPr>
            <a:spLocks noGrp="1"/>
          </p:cNvSpPr>
          <p:nvPr>
            <p:ph type="ctrTitle" hasCustomPrompt="1"/>
          </p:nvPr>
        </p:nvSpPr>
        <p:spPr>
          <a:xfrm>
            <a:off x="960120" y="2606040"/>
            <a:ext cx="10332720" cy="1737360"/>
          </a:xfrm>
          <a:prstGeom prst="rect">
            <a:avLst/>
          </a:prstGeom>
        </p:spPr>
        <p:txBody>
          <a:bodyPr lIns="0" tIns="0" rIns="0" bIns="0" anchor="t" wrap="square">
            <a:normAutofit/>
          </a:bodyPr>
          <a:lstStyle>
            <a:lvl1pPr algn="l" eaLnBrk="1" hangingPunct="1">
              <a:lnSpc>
                <a:spcPct val="110000"/>
              </a:lnSpc>
              <a:defRPr sz="3400" b="1">
                <a:solidFill>
                  <a:schemeClr val="tx1"/>
                </a:solidFill>
                <a:latin typeface="+mj-lt"/>
                <a:ea typeface="+mj-ea"/>
                <a:cs typeface="+mj-cs"/>
              </a:defRPr>
            </a:lvl1pPr>
          </a:lstStyle>
          <a:p>
            <a:r>
              <a:rPr lang="ja-JP"/>
              <a:t>論文タイトル（訳）</a:t>
            </a:r>
          </a:p>
        </p:txBody>
      </p:sp>
      <p:sp>
        <p:nvSpPr>
          <p:cNvPr id="6" name="Rule"/>
          <p:cNvSpPr/>
          <p:nvPr userDrawn="1"/>
        </p:nvSpPr>
        <p:spPr>
          <a:xfrm>
            <a:off x="960120" y="4572000"/>
            <a:ext cx="10332720" cy="18288"/>
          </a:xfrm>
          <a:prstGeom prst="rect">
            <a:avLst/>
          </a:prstGeom>
          <a:solidFill>
            <a:schemeClr val="accent4"/>
          </a:solidFill>
          <a:ln>
            <a:noFill/>
          </a:ln>
        </p:spPr>
        <p:txBody>
          <a:bodyPr/>
          <a:lstStyle/>
          <a:p>
            <a:endParaRPr lang="ja-JP"/>
          </a:p>
        </p:txBody>
      </p:sp>
      <p:sp>
        <p:nvSpPr>
          <p:cNvPr id="7" name="Meta"/>
          <p:cNvSpPr>
            <a:spLocks noGrp="1"/>
          </p:cNvSpPr>
          <p:nvPr>
            <p:ph type="body" idx="1" hasCustomPrompt="1"/>
          </p:nvPr>
        </p:nvSpPr>
        <p:spPr>
          <a:xfrm>
            <a:off x="960120" y="4754880"/>
            <a:ext cx="10332720" cy="1463040"/>
          </a:xfrm>
          <a:prstGeom prst="rect">
            <a:avLst/>
          </a:prstGeom>
        </p:spPr>
        <p:txBody>
          <a:bodyPr lIns="0" tIns="0" rIns="0" bIns="0" anchor="t" wrap="square"/>
          <a:lstStyle>
            <a:lvl1pPr algn="l" eaLnBrk="1" hangingPunct="1">
              <a:lnSpc>
                <a:spcPct val="150000"/>
              </a:lnSpc>
              <a:defRPr sz="1700">
                <a:solidFill>
                  <a:schemeClr val="tx1"/>
                </a:solidFill>
                <a:latin typeface="+mn-lt"/>
                <a:ea typeface="+mn-ea"/>
                <a:cs typeface="+mn-cs"/>
              </a:defRPr>
            </a:lvl1pPr>
          </a:lstStyle>
          <a:p>
            <a:r>
              <a:rPr lang="ja-JP"/>
              <a:t>クリックしてテキストを入力</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章节页 Section">
    <p:bg>
      <p:bgPr>
        <a:solidFill>
          <a:schemeClr val="accent1"/>
        </a:solidFill>
        <a:effectLst/>
      </p:bgPr>
    </p:bg>
    <p:spTree>
      <p:nvGrpSpPr>
        <p:cNvPr id="1" name=""/>
        <p:cNvGrpSpPr/>
        <p:nvPr/>
      </p:nvGrpSpPr>
      <p:grpSpPr>
        <a:xfrm>
          <a:off x="0" y="0"/>
          <a:ext cx="0" cy="0"/>
          <a:chOff x="0" y="0"/>
          <a:chExt cx="0" cy="0"/>
        </a:xfrm>
      </p:grpSpPr>
      <p:sp>
        <p:nvSpPr>
          <p:cNvPr id="2" name="Number"/>
          <p:cNvSpPr>
            <a:spLocks noGrp="1"/>
          </p:cNvSpPr>
          <p:nvPr>
            <p:ph type="body" idx="13" hasCustomPrompt="1"/>
          </p:nvPr>
        </p:nvSpPr>
        <p:spPr>
          <a:xfrm>
            <a:off x="914400" y="1737360"/>
            <a:ext cx="3657600" cy="1371600"/>
          </a:xfrm>
          <a:prstGeom prst="rect">
            <a:avLst/>
          </a:prstGeom>
        </p:spPr>
        <p:txBody>
          <a:bodyPr lIns="0" tIns="0" rIns="0" bIns="0" anchor="b" wrap="square"/>
          <a:lstStyle>
            <a:lvl1pPr algn="l" eaLnBrk="1" hangingPunct="1">
              <a:defRPr sz="8000" b="1">
                <a:solidFill>
                  <a:schemeClr val="accent3"/>
                </a:solidFill>
                <a:latin typeface="+mj-lt"/>
                <a:ea typeface="+mj-ea"/>
                <a:cs typeface="+mj-cs"/>
              </a:defRPr>
            </a:lvl1pPr>
          </a:lstStyle>
          <a:p>
            <a:r>
              <a:rPr lang="ja-JP"/>
              <a:t>01</a:t>
            </a:r>
          </a:p>
        </p:txBody>
      </p:sp>
      <p:sp>
        <p:nvSpPr>
          <p:cNvPr id="3" name="Title"/>
          <p:cNvSpPr>
            <a:spLocks noGrp="1"/>
          </p:cNvSpPr>
          <p:nvPr>
            <p:ph type="title" hasCustomPrompt="1"/>
          </p:nvPr>
        </p:nvSpPr>
        <p:spPr>
          <a:xfrm>
            <a:off x="914400" y="3246120"/>
            <a:ext cx="10058400" cy="914400"/>
          </a:xfrm>
          <a:prstGeom prst="rect">
            <a:avLst/>
          </a:prstGeom>
        </p:spPr>
        <p:txBody>
          <a:bodyPr lIns="0" tIns="0" rIns="0" bIns="0" anchor="t" wrap="square">
            <a:normAutofit/>
          </a:bodyPr>
          <a:lstStyle>
            <a:lvl1pPr algn="l" eaLnBrk="1" hangingPunct="1">
              <a:defRPr sz="3600" b="1">
                <a:solidFill>
                  <a:schemeClr val="bg1"/>
                </a:solidFill>
                <a:latin typeface="+mj-lt"/>
                <a:ea typeface="+mj-ea"/>
                <a:cs typeface="+mj-cs"/>
              </a:defRPr>
            </a:lvl1pPr>
          </a:lstStyle>
          <a:p>
            <a:r>
              <a:rPr lang="ja-JP"/>
              <a:t>章タイトル</a:t>
            </a:r>
          </a:p>
        </p:txBody>
      </p:sp>
      <p:sp>
        <p:nvSpPr>
          <p:cNvPr id="4" name="Rule"/>
          <p:cNvSpPr/>
          <p:nvPr userDrawn="1"/>
        </p:nvSpPr>
        <p:spPr>
          <a:xfrm>
            <a:off x="960120" y="4297680"/>
            <a:ext cx="731520" cy="54864"/>
          </a:xfrm>
          <a:prstGeom prst="rect">
            <a:avLst/>
          </a:prstGeom>
          <a:solidFill>
            <a:schemeClr val="accent3"/>
          </a:solidFill>
          <a:ln>
            <a:noFill/>
          </a:ln>
        </p:spPr>
        <p:txBody>
          <a:bodyPr/>
          <a:lstStyle/>
          <a:p>
            <a:endParaRPr lang="ja-JP"/>
          </a:p>
        </p:txBody>
      </p:sp>
      <p:sp>
        <p:nvSpPr>
          <p:cNvPr id="5" name="Subtitle"/>
          <p:cNvSpPr>
            <a:spLocks noGrp="1"/>
          </p:cNvSpPr>
          <p:nvPr>
            <p:ph type="body" idx="1" hasCustomPrompt="1"/>
          </p:nvPr>
        </p:nvSpPr>
        <p:spPr>
          <a:xfrm>
            <a:off x="914400" y="4526280"/>
            <a:ext cx="10058400" cy="822960"/>
          </a:xfrm>
          <a:prstGeom prst="rect">
            <a:avLst/>
          </a:prstGeom>
        </p:spPr>
        <p:txBody>
          <a:bodyPr lIns="0" tIns="0" rIns="0" bIns="0" anchor="t" wrap="square"/>
          <a:lstStyle>
            <a:lvl1pPr algn="l" eaLnBrk="1" hangingPunct="1">
              <a:defRPr sz="1800">
                <a:solidFill>
                  <a:schemeClr val="bg2"/>
                </a:solidFill>
                <a:latin typeface="+mn-lt"/>
                <a:ea typeface="+mn-ea"/>
                <a:cs typeface="+mn-cs"/>
              </a:defRPr>
            </a:lvl1pPr>
          </a:lstStyle>
          <a:p>
            <a:r>
              <a:rPr lang="ja-JP"/>
              <a:t>クリックしてテキストを入力</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bg1"/>
                </a:solidFill>
                <a:latin typeface="+mn-lt"/>
                <a:ea typeface="+mn-ea"/>
                <a:cs typeface="+mn-cs"/>
              </a:defRPr>
            </a:lvl1pPr>
          </a:lstStyle>
          <a:p>
            <a:r>
              <a:rPr lang="ja-JP"/>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bg1"/>
                </a:solidFill>
                <a:latin typeface="+mn-lt"/>
                <a:ea typeface="+mn-ea"/>
                <a:cs typeface="+mn-cs"/>
              </a:defRPr>
            </a:lvl1pPr>
          </a:lstStyle>
          <a:p>
            <a:r>
              <a:rPr lang="ja-JP"/>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左文右图 Text +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ja-JP"/>
              <a:t>章 · 小見出し</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ja-JP"/>
              <a:t>クリックしてタイトルを入力</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ja-JP"/>
          </a:p>
        </p:txBody>
      </p:sp>
      <p:sp>
        <p:nvSpPr>
          <p:cNvPr id="6" name="Text"/>
          <p:cNvSpPr>
            <a:spLocks noGrp="1"/>
          </p:cNvSpPr>
          <p:nvPr>
            <p:ph type="body" idx="1" hasCustomPrompt="1"/>
          </p:nvPr>
        </p:nvSpPr>
        <p:spPr>
          <a:xfrm>
            <a:off x="548640" y="1691640"/>
            <a:ext cx="4160520"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ja-JP"/>
              <a:t>クリックしてテキストを入力</a:t>
            </a:r>
          </a:p>
        </p:txBody>
      </p:sp>
      <p:sp>
        <p:nvSpPr>
          <p:cNvPr id="7" name="Figure"/>
          <p:cNvSpPr>
            <a:spLocks noGrp="1"/>
          </p:cNvSpPr>
          <p:nvPr>
            <p:ph type="pic" idx="10" hasCustomPrompt="1"/>
          </p:nvPr>
        </p:nvSpPr>
        <p:spPr>
          <a:xfrm>
            <a:off x="5074920" y="1691640"/>
            <a:ext cx="6565392" cy="3977640"/>
          </a:xfrm>
          <a:prstGeom prst="rect">
            <a:avLst/>
          </a:prstGeom>
        </p:spPr>
        <p:txBody>
          <a:bodyPr anchor="ctr"/>
          <a:lstStyle>
            <a:lvl1pPr algn="ctr">
              <a:defRPr sz="1200" b="0">
                <a:solidFill>
                  <a:schemeClr val="tx2"/>
                </a:solidFill>
                <a:latin typeface="+mn-lt"/>
                <a:ea typeface="+mn-ea"/>
                <a:cs typeface="+mn-cs"/>
              </a:defRPr>
            </a:lvl1pPr>
          </a:lstStyle>
          <a:p>
            <a:r>
              <a:rPr lang="ja-JP"/>
              <a:t>アイコンをクリックして図を挿入</a:t>
            </a:r>
          </a:p>
        </p:txBody>
      </p:sp>
      <p:sp>
        <p:nvSpPr>
          <p:cNvPr id="8" name="Caption"/>
          <p:cNvSpPr>
            <a:spLocks noGrp="1"/>
          </p:cNvSpPr>
          <p:nvPr>
            <p:ph type="body" idx="16" hasCustomPrompt="1"/>
          </p:nvPr>
        </p:nvSpPr>
        <p:spPr>
          <a:xfrm>
            <a:off x="5074920" y="5760720"/>
            <a:ext cx="6565392"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ja-JP"/>
              <a:t>図の説明：図が示す内容を一文で</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ja-JP"/>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ja-JP"/>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左图右文 Figure + Text">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ja-JP"/>
              <a:t>章 · 小見出し</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ja-JP"/>
              <a:t>クリックしてタイトルを入力</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ja-JP"/>
          </a:p>
        </p:txBody>
      </p:sp>
      <p:sp>
        <p:nvSpPr>
          <p:cNvPr id="7" name="Figure"/>
          <p:cNvSpPr>
            <a:spLocks noGrp="1"/>
          </p:cNvSpPr>
          <p:nvPr>
            <p:ph type="pic" idx="10" hasCustomPrompt="1"/>
          </p:nvPr>
        </p:nvSpPr>
        <p:spPr>
          <a:xfrm>
            <a:off x="548640" y="1691640"/>
            <a:ext cx="6400800" cy="3977640"/>
          </a:xfrm>
          <a:prstGeom prst="rect">
            <a:avLst/>
          </a:prstGeom>
        </p:spPr>
        <p:txBody>
          <a:bodyPr anchor="ctr"/>
          <a:lstStyle>
            <a:lvl1pPr algn="ctr">
              <a:defRPr sz="1200" b="0">
                <a:solidFill>
                  <a:schemeClr val="tx2"/>
                </a:solidFill>
                <a:latin typeface="+mn-lt"/>
                <a:ea typeface="+mn-ea"/>
                <a:cs typeface="+mn-cs"/>
              </a:defRPr>
            </a:lvl1pPr>
          </a:lstStyle>
          <a:p>
            <a:r>
              <a:rPr lang="ja-JP"/>
              <a:t>アイコンをクリックして図を挿入</a:t>
            </a:r>
          </a:p>
        </p:txBody>
      </p:sp>
      <p:sp>
        <p:nvSpPr>
          <p:cNvPr id="8" name="Caption"/>
          <p:cNvSpPr>
            <a:spLocks noGrp="1"/>
          </p:cNvSpPr>
          <p:nvPr>
            <p:ph type="body" idx="16" hasCustomPrompt="1"/>
          </p:nvPr>
        </p:nvSpPr>
        <p:spPr>
          <a:xfrm>
            <a:off x="548640" y="5760720"/>
            <a:ext cx="6400800"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ja-JP"/>
              <a:t>図の説明：図が示す内容を一文で</a:t>
            </a:r>
          </a:p>
        </p:txBody>
      </p:sp>
      <p:sp>
        <p:nvSpPr>
          <p:cNvPr id="6" name="Text"/>
          <p:cNvSpPr>
            <a:spLocks noGrp="1"/>
          </p:cNvSpPr>
          <p:nvPr>
            <p:ph type="body" idx="1" hasCustomPrompt="1"/>
          </p:nvPr>
        </p:nvSpPr>
        <p:spPr>
          <a:xfrm>
            <a:off x="7315200" y="1691640"/>
            <a:ext cx="4325112"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ja-JP"/>
              <a:t>クリックしてテキストを入力</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ja-JP"/>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ja-JP"/>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通栏图 Full-width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ja-JP"/>
              <a:t>章 · 小見出し</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ja-JP"/>
              <a:t>クリックしてタイトルを入力</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ja-JP"/>
          </a:p>
        </p:txBody>
      </p:sp>
      <p:sp>
        <p:nvSpPr>
          <p:cNvPr id="7" name="Figure"/>
          <p:cNvSpPr>
            <a:spLocks noGrp="1"/>
          </p:cNvSpPr>
          <p:nvPr>
            <p:ph type="pic" idx="10" hasCustomPrompt="1"/>
          </p:nvPr>
        </p:nvSpPr>
        <p:spPr>
          <a:xfrm>
            <a:off x="548640" y="1691640"/>
            <a:ext cx="11094415" cy="4069080"/>
          </a:xfrm>
          <a:prstGeom prst="rect">
            <a:avLst/>
          </a:prstGeom>
        </p:spPr>
        <p:txBody>
          <a:bodyPr anchor="ctr"/>
          <a:lstStyle>
            <a:lvl1pPr algn="ctr">
              <a:defRPr sz="1200" b="0">
                <a:solidFill>
                  <a:schemeClr val="tx2"/>
                </a:solidFill>
                <a:latin typeface="+mn-lt"/>
                <a:ea typeface="+mn-ea"/>
                <a:cs typeface="+mn-cs"/>
              </a:defRPr>
            </a:lvl1pPr>
          </a:lstStyle>
          <a:p>
            <a:r>
              <a:rPr lang="ja-JP"/>
              <a:t>アイコンをクリックして図を挿入</a:t>
            </a:r>
          </a:p>
        </p:txBody>
      </p:sp>
      <p:sp>
        <p:nvSpPr>
          <p:cNvPr id="8" name="Caption"/>
          <p:cNvSpPr>
            <a:spLocks noGrp="1"/>
          </p:cNvSpPr>
          <p:nvPr>
            <p:ph type="body" idx="16" hasCustomPrompt="1"/>
          </p:nvPr>
        </p:nvSpPr>
        <p:spPr>
          <a:xfrm>
            <a:off x="548640" y="5833872"/>
            <a:ext cx="11094415"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ja-JP"/>
              <a:t>図の説明：図が示す内容を一文で</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ja-JP"/>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ja-JP"/>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三栏 Three Columns">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ja-JP"/>
              <a:t>章 · 小見出し</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ja-JP"/>
              <a:t>クリックしてタイトルを入力</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ja-JP"/>
          </a:p>
        </p:txBody>
      </p:sp>
      <p:sp>
        <p:nvSpPr>
          <p:cNvPr id="6" name="Column Band 1"/>
          <p:cNvSpPr/>
          <p:nvPr userDrawn="1"/>
        </p:nvSpPr>
        <p:spPr>
          <a:xfrm>
            <a:off x="548640" y="1737360"/>
            <a:ext cx="3484778" cy="54864"/>
          </a:xfrm>
          <a:prstGeom prst="rect">
            <a:avLst/>
          </a:prstGeom>
          <a:solidFill>
            <a:schemeClr val="accent1"/>
          </a:solidFill>
          <a:ln>
            <a:noFill/>
          </a:ln>
        </p:spPr>
        <p:txBody>
          <a:bodyPr/>
          <a:lstStyle/>
          <a:p>
            <a:endParaRPr lang="ja-JP"/>
          </a:p>
        </p:txBody>
      </p:sp>
      <p:sp>
        <p:nvSpPr>
          <p:cNvPr id="7" name="Column Band 2"/>
          <p:cNvSpPr/>
          <p:nvPr userDrawn="1"/>
        </p:nvSpPr>
        <p:spPr>
          <a:xfrm>
            <a:off x="4353458" y="1737360"/>
            <a:ext cx="3484778" cy="54864"/>
          </a:xfrm>
          <a:prstGeom prst="rect">
            <a:avLst/>
          </a:prstGeom>
          <a:solidFill>
            <a:schemeClr val="accent2"/>
          </a:solidFill>
          <a:ln>
            <a:noFill/>
          </a:ln>
        </p:spPr>
        <p:txBody>
          <a:bodyPr/>
          <a:lstStyle/>
          <a:p>
            <a:endParaRPr lang="ja-JP"/>
          </a:p>
        </p:txBody>
      </p:sp>
      <p:sp>
        <p:nvSpPr>
          <p:cNvPr id="8" name="Column Band 3"/>
          <p:cNvSpPr/>
          <p:nvPr userDrawn="1"/>
        </p:nvSpPr>
        <p:spPr>
          <a:xfrm>
            <a:off x="8158277" y="1737360"/>
            <a:ext cx="3484778" cy="54864"/>
          </a:xfrm>
          <a:prstGeom prst="rect">
            <a:avLst/>
          </a:prstGeom>
          <a:solidFill>
            <a:schemeClr val="accent3"/>
          </a:solidFill>
          <a:ln>
            <a:noFill/>
          </a:ln>
        </p:spPr>
        <p:txBody>
          <a:bodyPr/>
          <a:lstStyle/>
          <a:p>
            <a:endParaRPr lang="ja-JP"/>
          </a:p>
        </p:txBody>
      </p:sp>
      <p:sp>
        <p:nvSpPr>
          <p:cNvPr id="10" name="Column 1"/>
          <p:cNvSpPr>
            <a:spLocks noGrp="1"/>
          </p:cNvSpPr>
          <p:nvPr>
            <p:ph type="body" idx="1" hasCustomPrompt="1"/>
          </p:nvPr>
        </p:nvSpPr>
        <p:spPr>
          <a:xfrm>
            <a:off x="548640"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ja-JP"/>
              <a:t>クリックしてテキストを入力</a:t>
            </a:r>
          </a:p>
        </p:txBody>
      </p:sp>
      <p:sp>
        <p:nvSpPr>
          <p:cNvPr id="11" name="Column 2"/>
          <p:cNvSpPr>
            <a:spLocks noGrp="1"/>
          </p:cNvSpPr>
          <p:nvPr>
            <p:ph type="body" idx="2" hasCustomPrompt="1"/>
          </p:nvPr>
        </p:nvSpPr>
        <p:spPr>
          <a:xfrm>
            <a:off x="4353458"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ja-JP"/>
              <a:t>クリックしてテキストを入力</a:t>
            </a:r>
          </a:p>
        </p:txBody>
      </p:sp>
      <p:sp>
        <p:nvSpPr>
          <p:cNvPr id="12" name="Column 3"/>
          <p:cNvSpPr>
            <a:spLocks noGrp="1"/>
          </p:cNvSpPr>
          <p:nvPr>
            <p:ph type="body" idx="3" hasCustomPrompt="1"/>
          </p:nvPr>
        </p:nvSpPr>
        <p:spPr>
          <a:xfrm>
            <a:off x="8158277"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ja-JP"/>
              <a:t>クリックしてテキストを入力</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ja-JP"/>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ja-JP"/>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与内容区 Title Only">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ja-JP"/>
              <a:t>章 · 小見出し</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ja-JP"/>
              <a:t>クリックしてタイトルを入力</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ja-JP"/>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ja-JP"/>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ja-JP"/>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空白 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结束页 Closing">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48640" y="2377440"/>
            <a:ext cx="11094415" cy="1097280"/>
          </a:xfrm>
          <a:prstGeom prst="rect">
            <a:avLst/>
          </a:prstGeom>
        </p:spPr>
        <p:txBody>
          <a:bodyPr lIns="0" tIns="0" rIns="0" bIns="0" anchor="ctr" wrap="square">
            <a:normAutofit/>
          </a:bodyPr>
          <a:lstStyle>
            <a:lvl1pPr algn="ctr" eaLnBrk="1" hangingPunct="1">
              <a:defRPr sz="4000" b="1">
                <a:solidFill>
                  <a:schemeClr val="bg1"/>
                </a:solidFill>
                <a:latin typeface="+mj-lt"/>
                <a:ea typeface="+mj-ea"/>
                <a:cs typeface="+mj-cs"/>
              </a:defRPr>
            </a:lvl1pPr>
          </a:lstStyle>
          <a:p>
            <a:r>
              <a:rPr lang="ja-JP"/>
              <a:t>ご清聴ありがとうございました</a:t>
            </a:r>
          </a:p>
        </p:txBody>
      </p:sp>
      <p:sp>
        <p:nvSpPr>
          <p:cNvPr id="3" name="Rule"/>
          <p:cNvSpPr/>
          <p:nvPr userDrawn="1"/>
        </p:nvSpPr>
        <p:spPr>
          <a:xfrm>
            <a:off x="5638648" y="3611880"/>
            <a:ext cx="914400" cy="54864"/>
          </a:xfrm>
          <a:prstGeom prst="rect">
            <a:avLst/>
          </a:prstGeom>
          <a:solidFill>
            <a:schemeClr val="accent3"/>
          </a:solidFill>
          <a:ln>
            <a:noFill/>
          </a:ln>
        </p:spPr>
        <p:txBody>
          <a:bodyPr/>
          <a:lstStyle/>
          <a:p>
            <a:endParaRPr lang="ja-JP"/>
          </a:p>
        </p:txBody>
      </p:sp>
      <p:sp>
        <p:nvSpPr>
          <p:cNvPr id="4" name="Subtitle"/>
          <p:cNvSpPr>
            <a:spLocks noGrp="1"/>
          </p:cNvSpPr>
          <p:nvPr>
            <p:ph type="body" idx="1" hasCustomPrompt="1"/>
          </p:nvPr>
        </p:nvSpPr>
        <p:spPr>
          <a:xfrm>
            <a:off x="548640" y="3840480"/>
            <a:ext cx="11094415" cy="822960"/>
          </a:xfrm>
          <a:prstGeom prst="rect">
            <a:avLst/>
          </a:prstGeom>
        </p:spPr>
        <p:txBody>
          <a:bodyPr lIns="0" tIns="0" rIns="0" bIns="0" anchor="t" wrap="square"/>
          <a:lstStyle>
            <a:lvl1pPr algn="ctr" eaLnBrk="1" hangingPunct="1">
              <a:defRPr sz="1800">
                <a:solidFill>
                  <a:schemeClr val="bg2"/>
                </a:solidFill>
                <a:latin typeface="+mn-lt"/>
                <a:ea typeface="+mn-ea"/>
                <a:cs typeface="+mn-cs"/>
              </a:defRPr>
            </a:lvl1pPr>
          </a:lstStyle>
          <a:p>
            <a:r>
              <a:rPr lang="ja-JP"/>
              <a:t>クリックしてテキストを入力</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结束页（联系方式）Closing + Contact">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914400" y="2011680"/>
            <a:ext cx="7498080" cy="1097280"/>
          </a:xfrm>
          <a:prstGeom prst="rect">
            <a:avLst/>
          </a:prstGeom>
        </p:spPr>
        <p:txBody>
          <a:bodyPr lIns="0" tIns="0" rIns="0" bIns="0" anchor="b" wrap="square">
            <a:normAutofit/>
          </a:bodyPr>
          <a:lstStyle>
            <a:lvl1pPr algn="l" eaLnBrk="1" hangingPunct="1">
              <a:defRPr sz="4000" b="1">
                <a:solidFill>
                  <a:schemeClr val="bg1"/>
                </a:solidFill>
                <a:latin typeface="+mj-lt"/>
                <a:ea typeface="+mj-ea"/>
                <a:cs typeface="+mj-cs"/>
              </a:defRPr>
            </a:lvl1pPr>
          </a:lstStyle>
          <a:p>
            <a:r>
              <a:rPr lang="ja-JP"/>
              <a:t>ご清聴ありがとうございました</a:t>
            </a:r>
          </a:p>
        </p:txBody>
      </p:sp>
      <p:sp>
        <p:nvSpPr>
          <p:cNvPr id="3" name="Rule"/>
          <p:cNvSpPr/>
          <p:nvPr userDrawn="1"/>
        </p:nvSpPr>
        <p:spPr>
          <a:xfrm>
            <a:off x="960120" y="3291840"/>
            <a:ext cx="822960" cy="54864"/>
          </a:xfrm>
          <a:prstGeom prst="rect">
            <a:avLst/>
          </a:prstGeom>
          <a:solidFill>
            <a:schemeClr val="accent3"/>
          </a:solidFill>
          <a:ln>
            <a:noFill/>
          </a:ln>
        </p:spPr>
        <p:txBody>
          <a:bodyPr/>
          <a:lstStyle/>
          <a:p>
            <a:endParaRPr lang="ja-JP"/>
          </a:p>
        </p:txBody>
      </p:sp>
      <p:sp>
        <p:nvSpPr>
          <p:cNvPr id="4" name="Contact"/>
          <p:cNvSpPr>
            <a:spLocks noGrp="1"/>
          </p:cNvSpPr>
          <p:nvPr>
            <p:ph type="body" idx="1" hasCustomPrompt="1"/>
          </p:nvPr>
        </p:nvSpPr>
        <p:spPr>
          <a:xfrm>
            <a:off x="914400" y="3520440"/>
            <a:ext cx="7498080" cy="1645920"/>
          </a:xfrm>
          <a:prstGeom prst="rect">
            <a:avLst/>
          </a:prstGeom>
        </p:spPr>
        <p:txBody>
          <a:bodyPr lIns="0" tIns="0" rIns="0" bIns="0" anchor="t" wrap="square"/>
          <a:lstStyle>
            <a:lvl1pPr algn="l" eaLnBrk="1" hangingPunct="1">
              <a:lnSpc>
                <a:spcPct val="150000"/>
              </a:lnSpc>
              <a:defRPr sz="1800">
                <a:solidFill>
                  <a:schemeClr val="bg2"/>
                </a:solidFill>
                <a:latin typeface="+mn-lt"/>
                <a:ea typeface="+mn-ea"/>
                <a:cs typeface="+mn-cs"/>
              </a:defRPr>
            </a:lvl1pPr>
          </a:lstStyle>
          <a:p>
            <a:r>
              <a:rPr lang="ja-JP"/>
              <a:t>クリックしてテキストを入力</a:t>
            </a:r>
          </a:p>
        </p:txBody>
      </p:sp>
      <p:sp>
        <p:nvSpPr>
          <p:cNvPr id="5" name="QR Panel"/>
          <p:cNvSpPr/>
          <p:nvPr userDrawn="1"/>
        </p:nvSpPr>
        <p:spPr>
          <a:xfrm>
            <a:off x="8732520" y="1874520"/>
            <a:ext cx="2743200" cy="3108960"/>
          </a:xfrm>
          <a:prstGeom prst="rect">
            <a:avLst/>
          </a:prstGeom>
          <a:solidFill>
            <a:schemeClr val="bg1"/>
          </a:solidFill>
          <a:ln>
            <a:noFill/>
          </a:ln>
        </p:spPr>
        <p:txBody>
          <a:bodyPr/>
          <a:lstStyle/>
          <a:p>
            <a:endParaRPr lang="ja-JP"/>
          </a:p>
        </p:txBody>
      </p:sp>
      <p:sp>
        <p:nvSpPr>
          <p:cNvPr id="6" name="QR Code"/>
          <p:cNvSpPr>
            <a:spLocks noGrp="1"/>
          </p:cNvSpPr>
          <p:nvPr>
            <p:ph type="pic" idx="10" hasCustomPrompt="1"/>
          </p:nvPr>
        </p:nvSpPr>
        <p:spPr>
          <a:xfrm>
            <a:off x="8961120" y="2057400"/>
            <a:ext cx="2286000" cy="2286000"/>
          </a:xfrm>
          <a:prstGeom prst="rect">
            <a:avLst/>
          </a:prstGeom>
        </p:spPr>
        <p:txBody>
          <a:bodyPr anchor="ctr"/>
          <a:lstStyle>
            <a:lvl1pPr algn="ctr">
              <a:defRPr sz="1200" b="0">
                <a:solidFill>
                  <a:schemeClr val="tx2"/>
                </a:solidFill>
                <a:latin typeface="+mn-lt"/>
                <a:ea typeface="+mn-ea"/>
                <a:cs typeface="+mn-cs"/>
              </a:defRPr>
            </a:lvl1pPr>
          </a:lstStyle>
          <a:p>
            <a:r>
              <a:rPr lang="ja-JP"/>
              <a:t>QRコード</a:t>
            </a:r>
          </a:p>
        </p:txBody>
      </p:sp>
      <p:sp>
        <p:nvSpPr>
          <p:cNvPr id="7" name="QR Caption"/>
          <p:cNvSpPr>
            <a:spLocks noGrp="1"/>
          </p:cNvSpPr>
          <p:nvPr>
            <p:ph type="body" idx="16" hasCustomPrompt="1"/>
          </p:nvPr>
        </p:nvSpPr>
        <p:spPr>
          <a:xfrm>
            <a:off x="8732520" y="4434840"/>
            <a:ext cx="2743200" cy="411480"/>
          </a:xfrm>
          <a:prstGeom prst="rect">
            <a:avLst/>
          </a:prstGeom>
        </p:spPr>
        <p:txBody>
          <a:bodyPr lIns="0" tIns="0" rIns="0" bIns="0" anchor="ctr" wrap="square"/>
          <a:lstStyle>
            <a:lvl1pPr algn="ctr" eaLnBrk="1" hangingPunct="1">
              <a:defRPr sz="1300">
                <a:solidFill>
                  <a:schemeClr val="tx2"/>
                </a:solidFill>
                <a:latin typeface="+mn-lt"/>
                <a:ea typeface="+mn-ea"/>
                <a:cs typeface="+mn-cs"/>
              </a:defRPr>
            </a:lvl1pPr>
          </a:lstStyle>
          <a:p>
            <a:r>
              <a:rPr lang="ja-JP"/>
              <a:t>論文ページ</a:t>
            </a: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548640" y="640080"/>
            <a:ext cx="11094415" cy="658368"/>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ja-JP"/>
              <a:t>マスター タイトルの書式設定</a:t>
            </a:r>
          </a:p>
        </p:txBody>
      </p:sp>
      <p:sp>
        <p:nvSpPr>
          <p:cNvPr id="3" name="Text Placeholder"/>
          <p:cNvSpPr>
            <a:spLocks noGrp="1"/>
          </p:cNvSpPr>
          <p:nvPr>
            <p:ph type="body" idx="1"/>
          </p:nvPr>
        </p:nvSpPr>
        <p:spPr>
          <a:xfrm>
            <a:off x="548640" y="1691640"/>
            <a:ext cx="11094415" cy="4480560"/>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ja-JP"/>
              <a:t>マスター テキストの書式設定</a:t>
            </a:r>
          </a:p>
        </p:txBody>
      </p:sp>
      <p:sp>
        <p:nvSpPr>
          <p:cNvPr id="1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ja-JP"/>
              <a:t/>
            </a:r>
          </a:p>
        </p:txBody>
      </p:sp>
      <p:sp>
        <p:nvSpPr>
          <p:cNvPr id="1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ja-JP"/>
              <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eaLnBrk="1" hangingPunct="1">
        <a:lnSpc>
          <a:spcPct val="105000"/>
        </a:lnSpc>
        <a:defRPr sz="2800" b="1">
          <a:solidFill>
            <a:schemeClr val="tx1"/>
          </a:solidFill>
          <a:latin typeface="+mj-lt"/>
          <a:ea typeface="+mj-ea"/>
          <a:cs typeface="+mj-cs"/>
        </a:defRPr>
      </a:lvl1pPr>
    </p:titleStyle>
    <p:bodyStyle>
      <a:lvl1pPr marL="0" indent="0" algn="l" eaLnBrk="1" hangingPunct="1">
        <a:lnSpc>
          <a:spcPct val="125000"/>
        </a:lnSpc>
        <a:spcBef>
          <a:spcPts val="800"/>
        </a:spcBef>
        <a:buNone/>
        <a:defRPr sz="1800">
          <a:solidFill>
            <a:schemeClr val="tx1"/>
          </a:solidFill>
          <a:latin typeface="+mn-lt"/>
          <a:ea typeface="+mn-ea"/>
          <a:cs typeface="+mn-cs"/>
        </a:defRPr>
      </a:lvl1pPr>
      <a:lvl2pPr marL="285750" indent="-285750" algn="l" eaLnBrk="1" hangingPunct="1">
        <a:lnSpc>
          <a:spcPct val="125000"/>
        </a:lnSpc>
        <a:spcBef>
          <a:spcPts val="400"/>
        </a:spcBef>
        <a:buClr>
          <a:schemeClr val="accent1"/>
        </a:buClr>
        <a:buFont typeface="Arial"/>
        <a:buChar char="•"/>
        <a:defRPr sz="1600">
          <a:solidFill>
            <a:schemeClr val="tx1"/>
          </a:solidFill>
          <a:latin typeface="+mn-lt"/>
          <a:ea typeface="+mn-ea"/>
          <a:cs typeface="+mn-cs"/>
        </a:defRPr>
      </a:lvl2pPr>
      <a:lvl3pPr marL="571500" indent="-285750" algn="l" eaLnBrk="1" hangingPunct="1">
        <a:lnSpc>
          <a:spcPct val="125000"/>
        </a:lnSpc>
        <a:spcBef>
          <a:spcPts val="300"/>
        </a:spcBef>
        <a:buClr>
          <a:schemeClr val="accent4"/>
        </a:buClr>
        <a:buFont typeface="Arial"/>
        <a:buChar char="–"/>
        <a:defRPr sz="1400">
          <a:solidFill>
            <a:schemeClr val="tx1"/>
          </a:solidFill>
          <a:latin typeface="+mn-lt"/>
          <a:ea typeface="+mn-ea"/>
          <a:cs typeface="+mn-cs"/>
        </a:defRPr>
      </a:lvl3pPr>
    </p:bodyStyle>
    <p:otherStyle>
      <a:defPPr eaLnBrk="1" hangingPunct="1">
        <a:defRPr lang="ja-JP"/>
      </a:def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g"/><Relationship Id="rId3" Type="http://schemas.openxmlformats.org/officeDocument/2006/relationships/hyperlink" Target="https://sci-draw.com/ja/ai-drawing?prompt=journal-club-background&amp;utm_source=template&amp;utm_medium=pptx&amp;utm_campaign=journal-club-ja&amp;utm_content=background" TargetMode="Externa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hyperlink" Target="https://sci-draw.com/ja/sci-vis?utm_source=template&amp;utm_medium=pptx&amp;utm_campaign=journal-club-ja&amp;utm_content=figure-2" TargetMode="Externa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 Id="rId3" Type="http://schemas.openxmlformats.org/officeDocument/2006/relationships/hyperlink" Target="https://sci-draw.com/ja/sci-vis?utm_source=template&amp;utm_medium=pptx&amp;utm_campaign=journal-club-ja&amp;utm_content=figure-3" TargetMode="Externa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3.xml"/><Relationship Id="rId3" Type="http://schemas.openxmlformats.org/officeDocument/2006/relationships/hyperlink" Target="https://sci-draw.com/ja/sci-vis?utm_source=template&amp;utm_medium=pptx&amp;utm_campaign=journal-club-ja&amp;utm_content=figure-4" TargetMode="Externa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Picture Placeholder 1"/>
          <p:cNvSpPr>
            <a:spLocks noGrp="1"/>
          </p:cNvSpPr>
          <p:nvPr>
            <p:ph type="pic" idx="10"/>
          </p:nvPr>
        </p:nvSpPr>
        <p:spPr/>
      </p:sp>
      <p:sp>
        <p:nvSpPr>
          <p:cNvPr id="3" name="Text Placeholder 2"/>
          <p:cNvSpPr>
            <a:spLocks noGrp="1"/>
          </p:cNvSpPr>
          <p:nvPr>
            <p:ph type="body" idx="13"/>
          </p:nvPr>
        </p:nvSpPr>
        <p:spPr/>
        <p:txBody>
          <a:bodyPr/>
          <a:lstStyle/>
          <a:p>
            <a:pPr eaLnBrk="1" hangingPunct="1"/>
            <a:r>
              <a:rPr lang="ja-JP" altLang="en-US"/>
              <a:t>文献紹介 · Journal Club</a:t>
            </a:r>
          </a:p>
        </p:txBody>
      </p:sp>
      <p:sp>
        <p:nvSpPr>
          <p:cNvPr id="4" name="Title 3"/>
          <p:cNvSpPr>
            <a:spLocks noGrp="1"/>
          </p:cNvSpPr>
          <p:nvPr>
            <p:ph type="ctrTitle"/>
          </p:nvPr>
        </p:nvSpPr>
        <p:spPr/>
        <p:txBody>
          <a:bodyPr/>
          <a:lstStyle/>
          <a:p>
            <a:pPr eaLnBrk="1" hangingPunct="1"/>
            <a:r>
              <a:rPr lang="ja-JP" altLang="en-US"/>
              <a:t>睡眠剥奪はミクログリアによるシナプス貪食を介して記憶の固定化を障害する</a:t>
            </a:r>
          </a:p>
        </p:txBody>
      </p:sp>
      <p:sp>
        <p:nvSpPr>
          <p:cNvPr id="5" name="Text Placeholder 4"/>
          <p:cNvSpPr>
            <a:spLocks noGrp="1"/>
          </p:cNvSpPr>
          <p:nvPr>
            <p:ph type="body" idx="1"/>
          </p:nvPr>
        </p:nvSpPr>
        <p:spPr/>
        <p:txBody>
          <a:bodyPr/>
          <a:lstStyle/>
          <a:p>
            <a:pPr eaLnBrk="1" hangingPunct="1">
              <a:tabLst>
                <a:tab pos="1234440" algn="l"/>
                <a:tab pos="5394960" algn="l"/>
                <a:tab pos="6492240" algn="l"/>
              </a:tabLst>
            </a:pPr>
            <a:r>
              <a:rPr lang="ja-JP" altLang="en-US">
                <a:solidFill>
                  <a:srgbClr val="5F6B78"/>
                </a:solidFill>
              </a:rPr>
              <a:t>原題</a:t>
            </a:r>
            <a:r>
              <a:rPr lang="ja-JP" altLang="en-US" sz="1500"/>
              <a:t>	Sleep deprivation impairs memory consolidation via microglial synapse engulfment</a:t>
            </a:r>
          </a:p>
          <a:p>
            <a:pPr eaLnBrk="1" hangingPunct="1">
              <a:tabLst>
                <a:tab pos="1234440" algn="l"/>
                <a:tab pos="5394960" algn="l"/>
                <a:tab pos="6492240" algn="l"/>
              </a:tabLst>
            </a:pPr>
            <a:r>
              <a:rPr lang="ja-JP" altLang="en-US">
                <a:solidFill>
                  <a:srgbClr val="5F6B78"/>
                </a:solidFill>
              </a:rPr>
              <a:t>出典</a:t>
            </a:r>
            <a:r>
              <a:rPr lang="ja-JP" altLang="en-US"/>
              <a:t>	Example A, et al. 誌名. 2026（架空の論文）</a:t>
            </a:r>
          </a:p>
          <a:p>
            <a:pPr eaLnBrk="1" hangingPunct="1">
              <a:tabLst>
                <a:tab pos="1234440" algn="l"/>
                <a:tab pos="5394960" algn="l"/>
                <a:tab pos="6492240" algn="l"/>
              </a:tabLst>
            </a:pPr>
            <a:r>
              <a:rPr lang="ja-JP" altLang="en-US">
                <a:solidFill>
                  <a:srgbClr val="5F6B78"/>
                </a:solidFill>
              </a:rPr>
              <a:t>紹介者</a:t>
            </a:r>
            <a:r>
              <a:rPr lang="ja-JP" altLang="en-US"/>
              <a:t>	XXX（M2）	</a:t>
            </a:r>
            <a:r>
              <a:rPr lang="ja-JP" altLang="en-US">
                <a:solidFill>
                  <a:srgbClr val="5F6B78"/>
                </a:solidFill>
              </a:rPr>
              <a:t>日付</a:t>
            </a:r>
            <a:r>
              <a:rPr lang="ja-JP" altLang="en-US"/>
              <a:t>	2026年X月X日</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使い方 · このスライドはスライドショーで表示されません</a:t>
            </a:r>
          </a:p>
        </p:txBody>
      </p:sp>
      <p:sp>
        <p:nvSpPr>
          <p:cNvPr id="3" name="Title 2"/>
          <p:cNvSpPr>
            <a:spLocks noGrp="1"/>
          </p:cNvSpPr>
          <p:nvPr>
            <p:ph type="title"/>
          </p:nvPr>
        </p:nvSpPr>
        <p:spPr/>
        <p:txBody>
          <a:bodyPr/>
          <a:lstStyle/>
          <a:p>
            <a:pPr eaLnBrk="1" hangingPunct="1"/>
            <a:r>
              <a:rPr lang="ja-JP" altLang="en-US"/>
              <a:t>文献紹介でのテンプレートの使い方</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○○研究室 · 文献紹介</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Rectangle 21"/>
          <p:cNvSpPr/>
          <p:nvPr/>
        </p:nvSpPr>
        <p:spPr>
          <a:xfrm>
            <a:off x="548640" y="173736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5364327"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4815687" cy="457200"/>
          </a:xfrm>
          <a:prstGeom prst="rect">
            <a:avLst/>
          </a:prstGeom>
          <a:noFill/>
        </p:spPr>
        <p:txBody>
          <a:bodyPr wrap="square" anchor="t" lIns="0" rIns="0" tIns="0" bIns="0">
            <a:spAutoFit/>
          </a:bodyPr>
          <a:lstStyle/>
          <a:p>
            <a:pPr eaLnBrk="1" hangingPunct="1">
              <a:lnSpc>
                <a:spcPct val="120000"/>
              </a:lnSpc>
            </a:pPr>
            <a:r>
              <a:rPr lang="ja-JP" altLang="en-US" sz="1800" b="1">
                <a:solidFill>
                  <a:schemeClr val="accent1"/>
                </a:solidFill>
              </a:rPr>
              <a:t>1  時間と枚数</a:t>
            </a:r>
          </a:p>
        </p:txBody>
      </p:sp>
      <p:sp>
        <p:nvSpPr>
          <p:cNvPr id="25" name="TextBox 24"/>
          <p:cNvSpPr txBox="1"/>
          <p:nvPr/>
        </p:nvSpPr>
        <p:spPr>
          <a:xfrm>
            <a:off x="822959" y="2514600"/>
            <a:ext cx="4815687" cy="1051560"/>
          </a:xfrm>
          <a:prstGeom prst="rect">
            <a:avLst/>
          </a:prstGeom>
          <a:noFill/>
        </p:spPr>
        <p:txBody>
          <a:bodyPr wrap="square" anchor="t" lIns="0" rIns="0" tIns="0" bIns="0">
            <a:spAutoFit/>
          </a:bodyPr>
          <a:lstStyle/>
          <a:p>
            <a:pPr eaLnBrk="1" hangingPunct="1">
              <a:lnSpc>
                <a:spcPct val="130000"/>
              </a:lnSpc>
            </a:pPr>
            <a:r>
              <a:rPr lang="ja-JP" altLang="en-US" sz="1600">
                <a:solidFill>
                  <a:schemeClr val="dk1"/>
                </a:solidFill>
              </a:rPr>
              <a:t>ゼミでの文献紹介は20–30分、12–16枚が目安です。時間の半分は図の読み解きに使い、Abstractを一文ずつ訳すのは避けます。</a:t>
            </a:r>
          </a:p>
        </p:txBody>
      </p:sp>
      <p:sp>
        <p:nvSpPr>
          <p:cNvPr id="26" name="Rectangle 25"/>
          <p:cNvSpPr/>
          <p:nvPr/>
        </p:nvSpPr>
        <p:spPr>
          <a:xfrm>
            <a:off x="6278727" y="173736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73736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65960"/>
            <a:ext cx="4815687" cy="457200"/>
          </a:xfrm>
          <a:prstGeom prst="rect">
            <a:avLst/>
          </a:prstGeom>
          <a:noFill/>
        </p:spPr>
        <p:txBody>
          <a:bodyPr wrap="square" anchor="t" lIns="0" rIns="0" tIns="0" bIns="0">
            <a:spAutoFit/>
          </a:bodyPr>
          <a:lstStyle/>
          <a:p>
            <a:pPr eaLnBrk="1" hangingPunct="1">
              <a:lnSpc>
                <a:spcPct val="120000"/>
              </a:lnSpc>
            </a:pPr>
            <a:r>
              <a:rPr lang="ja-JP" altLang="en-US" sz="1800" b="1">
                <a:solidFill>
                  <a:schemeClr val="accent2"/>
                </a:solidFill>
              </a:rPr>
              <a:t>2  原著の図</a:t>
            </a:r>
          </a:p>
        </p:txBody>
      </p:sp>
      <p:sp>
        <p:nvSpPr>
          <p:cNvPr id="29" name="TextBox 28"/>
          <p:cNvSpPr txBox="1"/>
          <p:nvPr/>
        </p:nvSpPr>
        <p:spPr>
          <a:xfrm>
            <a:off x="6553047" y="2514600"/>
            <a:ext cx="4815687" cy="1051560"/>
          </a:xfrm>
          <a:prstGeom prst="rect">
            <a:avLst/>
          </a:prstGeom>
          <a:noFill/>
        </p:spPr>
        <p:txBody>
          <a:bodyPr wrap="square" anchor="t" lIns="0" rIns="0" tIns="0" bIns="0">
            <a:spAutoFit/>
          </a:bodyPr>
          <a:lstStyle/>
          <a:p>
            <a:pPr eaLnBrk="1" hangingPunct="1">
              <a:lnSpc>
                <a:spcPct val="130000"/>
              </a:lnSpc>
            </a:pPr>
            <a:r>
              <a:rPr lang="ja-JP" altLang="en-US" sz="1600">
                <a:solidFill>
                  <a:schemeClr val="dk1"/>
                </a:solidFill>
              </a:rPr>
              <a:t>図の読み解きページ左の模式グラフは原著の図に差し替え、出典を明記します。原著の図を描き直して自分の結果のように見せないでください。</a:t>
            </a:r>
          </a:p>
        </p:txBody>
      </p:sp>
      <p:sp>
        <p:nvSpPr>
          <p:cNvPr id="30" name="Rectangle 29"/>
          <p:cNvSpPr/>
          <p:nvPr/>
        </p:nvSpPr>
        <p:spPr>
          <a:xfrm>
            <a:off x="548640" y="388620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3886200"/>
            <a:ext cx="5364327" cy="548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822959" y="4114800"/>
            <a:ext cx="4815687" cy="457200"/>
          </a:xfrm>
          <a:prstGeom prst="rect">
            <a:avLst/>
          </a:prstGeom>
          <a:noFill/>
        </p:spPr>
        <p:txBody>
          <a:bodyPr wrap="square" anchor="t" lIns="0" rIns="0" tIns="0" bIns="0">
            <a:spAutoFit/>
          </a:bodyPr>
          <a:lstStyle/>
          <a:p>
            <a:pPr eaLnBrk="1" hangingPunct="1">
              <a:lnSpc>
                <a:spcPct val="120000"/>
              </a:lnSpc>
            </a:pPr>
            <a:r>
              <a:rPr lang="ja-JP" altLang="en-US" sz="1800" b="1">
                <a:solidFill>
                  <a:schemeClr val="accent3"/>
                </a:solidFill>
              </a:rPr>
              <a:t>3  要約より評価</a:t>
            </a:r>
          </a:p>
        </p:txBody>
      </p:sp>
      <p:sp>
        <p:nvSpPr>
          <p:cNvPr id="33" name="TextBox 32"/>
          <p:cNvSpPr txBox="1"/>
          <p:nvPr/>
        </p:nvSpPr>
        <p:spPr>
          <a:xfrm>
            <a:off x="822959" y="4663440"/>
            <a:ext cx="4815687" cy="1051560"/>
          </a:xfrm>
          <a:prstGeom prst="rect">
            <a:avLst/>
          </a:prstGeom>
          <a:noFill/>
        </p:spPr>
        <p:txBody>
          <a:bodyPr wrap="square" anchor="t" lIns="0" rIns="0" tIns="0" bIns="0">
            <a:spAutoFit/>
          </a:bodyPr>
          <a:lstStyle/>
          <a:p>
            <a:pPr eaLnBrk="1" hangingPunct="1">
              <a:lnSpc>
                <a:spcPct val="130000"/>
              </a:lnSpc>
            </a:pPr>
            <a:r>
              <a:rPr lang="ja-JP" altLang="en-US" sz="1600">
                <a:solidFill>
                  <a:schemeClr val="dk1"/>
                </a:solidFill>
              </a:rPr>
              <a:t>「根拠の強さ」「長所と限界」の2枚が紹介の質を決めます。どの結論は根拠が十分で、どこがまだ推測かを区別します。</a:t>
            </a:r>
          </a:p>
        </p:txBody>
      </p:sp>
      <p:sp>
        <p:nvSpPr>
          <p:cNvPr id="34" name="Rectangle 33"/>
          <p:cNvSpPr/>
          <p:nvPr/>
        </p:nvSpPr>
        <p:spPr>
          <a:xfrm>
            <a:off x="6278727" y="388620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6278727" y="3886200"/>
            <a:ext cx="5364327" cy="5486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6553047" y="4114800"/>
            <a:ext cx="4815687" cy="457200"/>
          </a:xfrm>
          <a:prstGeom prst="rect">
            <a:avLst/>
          </a:prstGeom>
          <a:noFill/>
        </p:spPr>
        <p:txBody>
          <a:bodyPr wrap="square" anchor="t" lIns="0" rIns="0" tIns="0" bIns="0">
            <a:spAutoFit/>
          </a:bodyPr>
          <a:lstStyle/>
          <a:p>
            <a:pPr eaLnBrk="1" hangingPunct="1">
              <a:lnSpc>
                <a:spcPct val="120000"/>
              </a:lnSpc>
            </a:pPr>
            <a:r>
              <a:rPr lang="ja-JP" altLang="en-US" sz="1800" b="1">
                <a:solidFill>
                  <a:schemeClr val="accent6"/>
                </a:solidFill>
              </a:rPr>
              <a:t>4  自分たちの研究へ</a:t>
            </a:r>
          </a:p>
        </p:txBody>
      </p:sp>
      <p:sp>
        <p:nvSpPr>
          <p:cNvPr id="37" name="TextBox 36"/>
          <p:cNvSpPr txBox="1"/>
          <p:nvPr/>
        </p:nvSpPr>
        <p:spPr>
          <a:xfrm>
            <a:off x="6553047" y="4663440"/>
            <a:ext cx="4815687" cy="1051560"/>
          </a:xfrm>
          <a:prstGeom prst="rect">
            <a:avLst/>
          </a:prstGeom>
          <a:noFill/>
        </p:spPr>
        <p:txBody>
          <a:bodyPr wrap="square" anchor="t" lIns="0" rIns="0" tIns="0" bIns="0">
            <a:spAutoFit/>
          </a:bodyPr>
          <a:lstStyle/>
          <a:p>
            <a:pPr eaLnBrk="1" hangingPunct="1">
              <a:lnSpc>
                <a:spcPct val="130000"/>
              </a:lnSpc>
            </a:pPr>
            <a:r>
              <a:rPr lang="ja-JP" altLang="en-US" sz="1600">
                <a:solidFill>
                  <a:schemeClr val="dk1"/>
                </a:solidFill>
              </a:rPr>
              <a:t>最後の「示唆」と「議論のポイント」があると、ゼミでの議論が具体的になります。</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01 論文の概要</a:t>
            </a:r>
          </a:p>
        </p:txBody>
      </p:sp>
      <p:sp>
        <p:nvSpPr>
          <p:cNvPr id="3" name="Title 2"/>
          <p:cNvSpPr>
            <a:spLocks noGrp="1"/>
          </p:cNvSpPr>
          <p:nvPr>
            <p:ph type="title"/>
          </p:nvPr>
        </p:nvSpPr>
        <p:spPr/>
        <p:txBody>
          <a:bodyPr/>
          <a:lstStyle/>
          <a:p>
            <a:pPr eaLnBrk="1" hangingPunct="1"/>
            <a:r>
              <a:rPr lang="ja-JP" altLang="en-US"/>
              <a:t>書誌情報とこの論文を選んだ理由</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○○研究室 · 文献紹介</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graphicFrame>
        <p:nvGraphicFramePr>
          <p:cNvPr id="22" name="Table 21"/>
          <p:cNvGraphicFramePr>
            <a:graphicFrameLocks noGrp="1"/>
          </p:cNvGraphicFramePr>
          <p:nvPr/>
        </p:nvGraphicFramePr>
        <p:xfrm>
          <a:off x="548640" y="1737360"/>
          <a:ext cx="6035040" cy="3803904"/>
        </p:xfrm>
        <a:graphic>
          <a:graphicData uri="http://schemas.openxmlformats.org/drawingml/2006/table">
            <a:tbl>
              <a:tblPr firstRow="1">
                <a:tableStyleId>{5C22544A-7EE6-4342-B048-85BDC9FD1C3A}</a:tableStyleId>
              </a:tblPr>
              <a:tblGrid>
                <a:gridCol w="1463040"/>
                <a:gridCol w="4572000"/>
              </a:tblGrid>
              <a:tr h="512064">
                <a:tc>
                  <a:txBody>
                    <a:bodyPr wrap="square"/>
                    <a:lstStyle/>
                    <a:p>
                      <a:pPr eaLnBrk="1" hangingPunct="1">
                        <a:lnSpc>
                          <a:spcPct val="115000"/>
                        </a:lnSpc>
                      </a:pPr>
                      <a:r>
                        <a:rPr lang="ja-JP" altLang="en-US" sz="1500" b="1">
                          <a:solidFill>
                            <a:srgbClr val="FFFFFF"/>
                          </a:solidFill>
                        </a:rPr>
                        <a:t>項目</a:t>
                      </a:r>
                    </a:p>
                  </a:txBody>
                  <a:tcPr marL="164592" marR="164592" marT="73152" marB="73152" anchor="ctr">
                    <a:solidFill>
                      <a:schemeClr val="accent1"/>
                    </a:solidFill>
                  </a:tcPr>
                </a:tc>
                <a:tc>
                  <a:txBody>
                    <a:bodyPr wrap="square"/>
                    <a:lstStyle/>
                    <a:p>
                      <a:pPr eaLnBrk="1" hangingPunct="1">
                        <a:lnSpc>
                          <a:spcPct val="115000"/>
                        </a:lnSpc>
                      </a:pPr>
                      <a:r>
                        <a:rPr lang="ja-JP" altLang="en-US" sz="1500" b="1">
                          <a:solidFill>
                            <a:srgbClr val="FFFFFF"/>
                          </a:solidFill>
                        </a:rPr>
                        <a:t>内容</a:t>
                      </a:r>
                    </a:p>
                  </a:txBody>
                  <a:tcPr marL="164592" marR="164592" marT="73152" marB="73152" anchor="ctr">
                    <a:solidFill>
                      <a:schemeClr val="accent1"/>
                    </a:solidFill>
                  </a:tcPr>
                </a:tc>
              </a:tr>
              <a:tr h="822960">
                <a:tc>
                  <a:txBody>
                    <a:bodyPr wrap="square"/>
                    <a:lstStyle/>
                    <a:p>
                      <a:pPr eaLnBrk="1" hangingPunct="1">
                        <a:lnSpc>
                          <a:spcPct val="115000"/>
                        </a:lnSpc>
                      </a:pPr>
                      <a:r>
                        <a:rPr lang="ja-JP" altLang="en-US" sz="1500" b="1">
                          <a:solidFill>
                            <a:schemeClr val="dk1"/>
                          </a:solidFill>
                        </a:rPr>
                        <a:t>雑誌・年</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誌名, 2026（例）</a:t>
                      </a:r>
                    </a:p>
                  </a:txBody>
                  <a:tcPr marL="164592" marR="164592" marT="73152" marB="73152" anchor="ctr">
                    <a:solidFill>
                      <a:srgbClr val="FFFFFF"/>
                    </a:solidFill>
                  </a:tcPr>
                </a:tc>
              </a:tr>
              <a:tr h="822960">
                <a:tc>
                  <a:txBody>
                    <a:bodyPr wrap="square"/>
                    <a:lstStyle/>
                    <a:p>
                      <a:pPr eaLnBrk="1" hangingPunct="1">
                        <a:lnSpc>
                          <a:spcPct val="115000"/>
                        </a:lnSpc>
                      </a:pPr>
                      <a:r>
                        <a:rPr lang="ja-JP" altLang="en-US" sz="1500" b="1">
                          <a:solidFill>
                            <a:schemeClr val="dk1"/>
                          </a:solidFill>
                        </a:rPr>
                        <a:t>研究グループ</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Example A, et al.（○○大学 神経科学研究所）</a:t>
                      </a:r>
                    </a:p>
                  </a:txBody>
                  <a:tcPr marL="164592" marR="164592" marT="73152" marB="73152" anchor="ctr">
                    <a:solidFill>
                      <a:schemeClr val="lt2"/>
                    </a:solidFill>
                  </a:tcPr>
                </a:tc>
              </a:tr>
              <a:tr h="822960">
                <a:tc>
                  <a:txBody>
                    <a:bodyPr wrap="square"/>
                    <a:lstStyle/>
                    <a:p>
                      <a:pPr eaLnBrk="1" hangingPunct="1">
                        <a:lnSpc>
                          <a:spcPct val="115000"/>
                        </a:lnSpc>
                      </a:pPr>
                      <a:r>
                        <a:rPr lang="ja-JP" altLang="en-US" sz="1500" b="1">
                          <a:solidFill>
                            <a:schemeClr val="dk1"/>
                          </a:solidFill>
                        </a:rPr>
                        <a:t>対象</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マウス、海馬CA1領域</a:t>
                      </a:r>
                    </a:p>
                  </a:txBody>
                  <a:tcPr marL="164592" marR="164592" marT="73152" marB="73152" anchor="ctr">
                    <a:solidFill>
                      <a:srgbClr val="FFFFFF"/>
                    </a:solidFill>
                  </a:tcPr>
                </a:tc>
              </a:tr>
              <a:tr h="822960">
                <a:tc>
                  <a:txBody>
                    <a:bodyPr wrap="square"/>
                    <a:lstStyle/>
                    <a:p>
                      <a:pPr eaLnBrk="1" hangingPunct="1">
                        <a:lnSpc>
                          <a:spcPct val="115000"/>
                        </a:lnSpc>
                      </a:pPr>
                      <a:r>
                        <a:rPr lang="ja-JP" altLang="en-US" sz="1500" b="1">
                          <a:solidFill>
                            <a:schemeClr val="dk1"/>
                          </a:solidFill>
                        </a:rPr>
                        <a:t>主な手法</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睡眠剥奪モデル、シナプス標識イメージング、行動試験</a:t>
                      </a:r>
                    </a:p>
                  </a:txBody>
                  <a:tcPr marL="164592" marR="164592" marT="73152" marB="73152" anchor="ctr">
                    <a:solidFill>
                      <a:schemeClr val="lt2"/>
                    </a:solidFill>
                  </a:tcPr>
                </a:tc>
              </a:tr>
            </a:tbl>
          </a:graphicData>
        </a:graphic>
      </p:graphicFrame>
      <p:sp>
        <p:nvSpPr>
          <p:cNvPr id="23" name="Rectangle 22"/>
          <p:cNvSpPr/>
          <p:nvPr/>
        </p:nvSpPr>
        <p:spPr>
          <a:xfrm>
            <a:off x="6903720" y="1737360"/>
            <a:ext cx="4736592" cy="42976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7269480" y="2011680"/>
            <a:ext cx="4023360" cy="3840480"/>
          </a:xfrm>
          <a:prstGeom prst="rect">
            <a:avLst/>
          </a:prstGeom>
          <a:noFill/>
        </p:spPr>
        <p:txBody>
          <a:bodyPr wrap="square" anchor="t" lIns="0" rIns="0" tIns="0" bIns="0">
            <a:spAutoFit/>
          </a:bodyPr>
          <a:lstStyle/>
          <a:p>
            <a:pPr eaLnBrk="1" hangingPunct="1">
              <a:lnSpc>
                <a:spcPct val="140000"/>
              </a:lnSpc>
            </a:pPr>
            <a:r>
              <a:rPr lang="ja-JP" altLang="en-US" sz="1800" b="1">
                <a:solidFill>
                  <a:srgbClr val="F2C66D"/>
                </a:solidFill>
              </a:rPr>
              <a:t>この論文を選んだ理由</a:t>
            </a:r>
          </a:p>
          <a:p>
            <a:pPr eaLnBrk="1" hangingPunct="1">
              <a:lnSpc>
                <a:spcPct val="140000"/>
              </a:lnSpc>
              <a:spcBef>
                <a:spcPts val="1400"/>
              </a:spcBef>
            </a:pPr>
            <a:r>
              <a:rPr lang="ja-JP" altLang="en-US" sz="1800">
                <a:solidFill>
                  <a:srgbClr val="FFFFFF"/>
                </a:solidFill>
              </a:rPr>
              <a:t>1．研究室の「睡眠とシナプス可塑性」のテーマに直結する。</a:t>
            </a:r>
          </a:p>
          <a:p>
            <a:pPr eaLnBrk="1" hangingPunct="1">
              <a:lnSpc>
                <a:spcPct val="140000"/>
              </a:lnSpc>
              <a:spcBef>
                <a:spcPts val="1200"/>
              </a:spcBef>
            </a:pPr>
            <a:r>
              <a:rPr lang="ja-JP" altLang="en-US" sz="1800">
                <a:solidFill>
                  <a:srgbClr val="FFFFFF"/>
                </a:solidFill>
              </a:rPr>
              <a:t>2．ミクログリアによるシナプス貪食という、検証可能な細胞機序を提案している。</a:t>
            </a:r>
          </a:p>
          <a:p>
            <a:pPr eaLnBrk="1" hangingPunct="1">
              <a:lnSpc>
                <a:spcPct val="140000"/>
              </a:lnSpc>
              <a:spcBef>
                <a:spcPts val="1200"/>
              </a:spcBef>
            </a:pPr>
            <a:r>
              <a:rPr lang="ja-JP" altLang="en-US" sz="1800">
                <a:solidFill>
                  <a:srgbClr val="FFFFFF"/>
                </a:solidFill>
              </a:rPr>
              <a:t>3．シナプスの定量法を自分たちの実験にそのまま取り入れられる。</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02 研究の問い</a:t>
            </a:r>
          </a:p>
        </p:txBody>
      </p:sp>
      <p:sp>
        <p:nvSpPr>
          <p:cNvPr id="3" name="Title 2"/>
          <p:cNvSpPr>
            <a:spLocks noGrp="1"/>
          </p:cNvSpPr>
          <p:nvPr>
            <p:ph type="title"/>
          </p:nvPr>
        </p:nvSpPr>
        <p:spPr/>
        <p:txBody>
          <a:bodyPr/>
          <a:lstStyle/>
          <a:p>
            <a:pPr eaLnBrk="1" hangingPunct="1"/>
            <a:r>
              <a:rPr lang="ja-JP" altLang="en-US"/>
              <a:t>背景：睡眠不足はなぜ記憶を損なうのか</a:t>
            </a:r>
          </a:p>
        </p:txBody>
      </p:sp>
      <p:sp>
        <p:nvSpPr>
          <p:cNvPr id="4" name="Text Placeholder 3"/>
          <p:cNvSpPr>
            <a:spLocks noGrp="1"/>
          </p:cNvSpPr>
          <p:nvPr>
            <p:ph type="body" idx="1"/>
          </p:nvPr>
        </p:nvSpPr>
        <p:spPr/>
        <p:txBody>
          <a:bodyPr/>
          <a:lstStyle/>
          <a:p>
            <a:pPr eaLnBrk="1" hangingPunct="1"/>
            <a:r>
              <a:rPr lang="ja-JP" altLang="en-US" sz="1700" b="1">
                <a:solidFill>
                  <a:schemeClr val="accent1"/>
                </a:solidFill>
              </a:rPr>
              <a:t>既知</a:t>
            </a:r>
          </a:p>
          <a:p>
            <a:pPr eaLnBrk="1" hangingPunct="1">
              <a:spcBef>
                <a:spcPts val="200"/>
              </a:spcBef>
            </a:pPr>
            <a:r>
              <a:rPr lang="ja-JP" altLang="en-US" sz="1700"/>
              <a:t>睡眠剥奪は記憶の固定化を弱め、海馬のシナプス数の減少を伴う。</a:t>
            </a:r>
          </a:p>
          <a:p>
            <a:pPr eaLnBrk="1" hangingPunct="1">
              <a:spcBef>
                <a:spcPts val="1600"/>
              </a:spcBef>
            </a:pPr>
            <a:r>
              <a:rPr lang="ja-JP" altLang="en-US" sz="1700" b="1">
                <a:solidFill>
                  <a:schemeClr val="accent5"/>
                </a:solidFill>
              </a:rPr>
              <a:t>未解明</a:t>
            </a:r>
          </a:p>
          <a:p>
            <a:pPr eaLnBrk="1" hangingPunct="1">
              <a:spcBef>
                <a:spcPts val="200"/>
              </a:spcBef>
            </a:pPr>
            <a:r>
              <a:rPr lang="ja-JP" altLang="en-US" sz="1700"/>
              <a:t>シナプスの減少は「形成の低下」か「能動的な除去」か。担う細胞は何か。</a:t>
            </a:r>
          </a:p>
          <a:p>
            <a:pPr eaLnBrk="1" hangingPunct="1">
              <a:spcBef>
                <a:spcPts val="1600"/>
              </a:spcBef>
            </a:pPr>
            <a:r>
              <a:rPr lang="ja-JP" altLang="en-US" sz="1700" b="1">
                <a:solidFill>
                  <a:schemeClr val="accent2"/>
                </a:solidFill>
              </a:rPr>
              <a:t>本論文の問い</a:t>
            </a:r>
          </a:p>
          <a:p>
            <a:pPr eaLnBrk="1" hangingPunct="1">
              <a:spcBef>
                <a:spcPts val="200"/>
              </a:spcBef>
            </a:pPr>
            <a:r>
              <a:rPr lang="ja-JP" altLang="en-US" sz="1700"/>
              <a:t>ミクログリアによるシナプス貪食は、睡眠剥奪による記憶障害の原因か。</a:t>
            </a:r>
          </a:p>
        </p:txBody>
      </p:sp>
      <p:pic>
        <p:nvPicPr>
          <p:cNvPr id="5" name="Picture Placeholder 4" descr="background.jpg"/>
          <p:cNvPicPr>
            <a:picLocks noGrp="1" noChangeAspect="1"/>
          </p:cNvPicPr>
          <p:nvPr>
            <p:ph type="pic" idx="10"/>
          </p:nvPr>
        </p:nvPicPr>
        <p:blipFill>
          <a:blip r:embed="rId2"/>
          <a:srcRect/>
          <a:stretch>
            <a:fillRect/>
          </a:stretch>
        </p:blipFill>
        <p:spPr>
          <a:xfrm>
            <a:off x="5074920" y="2565069"/>
            <a:ext cx="6565392" cy="2230782"/>
          </a:xfrm>
        </p:spPr>
      </p:pic>
      <p:sp>
        <p:nvSpPr>
          <p:cNvPr id="6" name="Text Placeholder 5"/>
          <p:cNvSpPr>
            <a:spLocks noGrp="1"/>
          </p:cNvSpPr>
          <p:nvPr>
            <p:ph type="body" idx="16"/>
          </p:nvPr>
        </p:nvSpPr>
        <p:spPr/>
        <p:txBody>
          <a:bodyPr/>
          <a:lstStyle/>
          <a:p>
            <a:pPr eaLnBrk="1" hangingPunct="1"/>
            <a:r>
              <a:rPr lang="ja-JP" altLang="en-US"/>
              <a:t>図1　本論文が提案する仮説（紹介者作成、原著の図ではない）</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○○研究室 · 文献紹介</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TextBox 21"/>
          <p:cNvSpPr txBox="1"/>
          <p:nvPr/>
        </p:nvSpPr>
        <p:spPr>
          <a:xfrm>
            <a:off x="5074920" y="6071616"/>
            <a:ext cx="6565392" cy="292608"/>
          </a:xfrm>
          <a:prstGeom prst="rect">
            <a:avLst/>
          </a:prstGeom>
          <a:noFill/>
        </p:spPr>
        <p:txBody>
          <a:bodyPr wrap="square" anchor="t" lIns="0" rIns="0" tIns="0" bIns="0">
            <a:spAutoFit/>
          </a:bodyPr>
          <a:lstStyle/>
          <a:p>
            <a:pPr eaLnBrk="1" hangingPunct="1">
              <a:lnSpc>
                <a:spcPct val="120000"/>
              </a:lnSpc>
            </a:pPr>
            <a:r>
              <a:rPr lang="ja-JP" altLang="en-US" sz="1200" b="1">
                <a:solidFill>
                  <a:schemeClr val="accent2"/>
                </a:solidFill>
              </a:rPr>
              <a:t>✦ </a:t>
            </a:r>
            <a:r>
              <a:rPr lang="ja-JP" altLang="en-US" sz="1200">
                <a:solidFill>
                  <a:srgbClr val="5F6B78"/>
                </a:solidFill>
              </a:rPr>
              <a:t>論文の仮説を1枚の模式図に（プロンプト入力済み）</a:t>
            </a:r>
            <a:r>
              <a:rPr lang="ja-JP" altLang="en-US" sz="1200" b="1">
                <a:solidFill>
                  <a:schemeClr val="accent1"/>
                </a:solidFill>
                <a:hlinkClick r:id="rId3"/>
              </a:rPr>
              <a:t>  SciDraw AIで開く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02 研究の問い</a:t>
            </a:r>
          </a:p>
        </p:txBody>
      </p:sp>
      <p:sp>
        <p:nvSpPr>
          <p:cNvPr id="3" name="Title 2"/>
          <p:cNvSpPr>
            <a:spLocks noGrp="1"/>
          </p:cNvSpPr>
          <p:nvPr>
            <p:ph type="title"/>
          </p:nvPr>
        </p:nvSpPr>
        <p:spPr/>
        <p:txBody>
          <a:bodyPr/>
          <a:lstStyle/>
          <a:p>
            <a:pPr eaLnBrk="1" hangingPunct="1"/>
            <a:r>
              <a:rPr lang="ja-JP" altLang="en-US"/>
              <a:t>実験デザイン：相関から因果へ3段階</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○○研究室 · 文献紹介</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Rectangle 21"/>
          <p:cNvSpPr/>
          <p:nvPr/>
        </p:nvSpPr>
        <p:spPr>
          <a:xfrm>
            <a:off x="548640" y="1828800"/>
            <a:ext cx="324612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828800"/>
            <a:ext cx="3246120"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68680" y="2103120"/>
            <a:ext cx="1463040" cy="548640"/>
          </a:xfrm>
          <a:prstGeom prst="rect">
            <a:avLst/>
          </a:prstGeom>
          <a:noFill/>
        </p:spPr>
        <p:txBody>
          <a:bodyPr wrap="square" anchor="t" lIns="0" rIns="0" tIns="0" bIns="0">
            <a:spAutoFit/>
          </a:bodyPr>
          <a:lstStyle/>
          <a:p>
            <a:pPr eaLnBrk="1" hangingPunct="1">
              <a:lnSpc>
                <a:spcPct val="120000"/>
              </a:lnSpc>
            </a:pPr>
            <a:r>
              <a:rPr lang="ja-JP" altLang="en-US" sz="2600" b="1">
                <a:solidFill>
                  <a:schemeClr val="accent1"/>
                </a:solidFill>
              </a:rPr>
              <a:t>現象</a:t>
            </a:r>
          </a:p>
        </p:txBody>
      </p:sp>
      <p:sp>
        <p:nvSpPr>
          <p:cNvPr id="25" name="TextBox 24"/>
          <p:cNvSpPr txBox="1"/>
          <p:nvPr/>
        </p:nvSpPr>
        <p:spPr>
          <a:xfrm>
            <a:off x="2286000" y="2212848"/>
            <a:ext cx="1234439" cy="365760"/>
          </a:xfrm>
          <a:prstGeom prst="rect">
            <a:avLst/>
          </a:prstGeom>
          <a:noFill/>
        </p:spPr>
        <p:txBody>
          <a:bodyPr wrap="square" anchor="t" lIns="0" rIns="0" tIns="0" bIns="0">
            <a:spAutoFit/>
          </a:bodyPr>
          <a:lstStyle/>
          <a:p>
            <a:pPr eaLnBrk="1" hangingPunct="1">
              <a:lnSpc>
                <a:spcPct val="120000"/>
              </a:lnSpc>
            </a:pPr>
            <a:r>
              <a:rPr lang="ja-JP" altLang="en-US" sz="1500" b="1">
                <a:solidFill>
                  <a:srgbClr val="5F6B78"/>
                </a:solidFill>
              </a:rPr>
              <a:t>Figure 2</a:t>
            </a:r>
          </a:p>
        </p:txBody>
      </p:sp>
      <p:sp>
        <p:nvSpPr>
          <p:cNvPr id="26" name="TextBox 25"/>
          <p:cNvSpPr txBox="1"/>
          <p:nvPr/>
        </p:nvSpPr>
        <p:spPr>
          <a:xfrm>
            <a:off x="868680" y="2880360"/>
            <a:ext cx="2606039" cy="2377440"/>
          </a:xfrm>
          <a:prstGeom prst="rect">
            <a:avLst/>
          </a:prstGeom>
          <a:noFill/>
        </p:spPr>
        <p:txBody>
          <a:bodyPr wrap="square" anchor="t" lIns="0" rIns="0" tIns="0" bIns="0">
            <a:spAutoFit/>
          </a:bodyPr>
          <a:lstStyle/>
          <a:p>
            <a:pPr eaLnBrk="1" hangingPunct="1">
              <a:lnSpc>
                <a:spcPct val="145000"/>
              </a:lnSpc>
            </a:pPr>
            <a:r>
              <a:rPr lang="ja-JP" altLang="en-US" sz="1700"/>
              <a:t>6時間の睡眠剥奪で海馬のシナプス密度が低下し、ミクログリア内のシナプスタンパク質が増加</a:t>
            </a:r>
          </a:p>
        </p:txBody>
      </p:sp>
      <p:sp>
        <p:nvSpPr>
          <p:cNvPr id="27" name="Right Arrow 26"/>
          <p:cNvSpPr/>
          <p:nvPr/>
        </p:nvSpPr>
        <p:spPr>
          <a:xfrm>
            <a:off x="3867911" y="3383280"/>
            <a:ext cx="347472"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28" name="Rectangle 27"/>
          <p:cNvSpPr/>
          <p:nvPr/>
        </p:nvSpPr>
        <p:spPr>
          <a:xfrm>
            <a:off x="4288536" y="1828800"/>
            <a:ext cx="324612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Rectangle 28"/>
          <p:cNvSpPr/>
          <p:nvPr/>
        </p:nvSpPr>
        <p:spPr>
          <a:xfrm>
            <a:off x="4288536" y="1828800"/>
            <a:ext cx="3246120" cy="6400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0" name="TextBox 29"/>
          <p:cNvSpPr txBox="1"/>
          <p:nvPr/>
        </p:nvSpPr>
        <p:spPr>
          <a:xfrm>
            <a:off x="4608575" y="2103120"/>
            <a:ext cx="1463040" cy="548640"/>
          </a:xfrm>
          <a:prstGeom prst="rect">
            <a:avLst/>
          </a:prstGeom>
          <a:noFill/>
        </p:spPr>
        <p:txBody>
          <a:bodyPr wrap="square" anchor="t" lIns="0" rIns="0" tIns="0" bIns="0">
            <a:spAutoFit/>
          </a:bodyPr>
          <a:lstStyle/>
          <a:p>
            <a:pPr eaLnBrk="1" hangingPunct="1">
              <a:lnSpc>
                <a:spcPct val="120000"/>
              </a:lnSpc>
            </a:pPr>
            <a:r>
              <a:rPr lang="ja-JP" altLang="en-US" sz="2600" b="1">
                <a:solidFill>
                  <a:schemeClr val="accent2"/>
                </a:solidFill>
              </a:rPr>
              <a:t>介入</a:t>
            </a:r>
          </a:p>
        </p:txBody>
      </p:sp>
      <p:sp>
        <p:nvSpPr>
          <p:cNvPr id="31" name="TextBox 30"/>
          <p:cNvSpPr txBox="1"/>
          <p:nvPr/>
        </p:nvSpPr>
        <p:spPr>
          <a:xfrm>
            <a:off x="6025896" y="2212848"/>
            <a:ext cx="1234439" cy="365760"/>
          </a:xfrm>
          <a:prstGeom prst="rect">
            <a:avLst/>
          </a:prstGeom>
          <a:noFill/>
        </p:spPr>
        <p:txBody>
          <a:bodyPr wrap="square" anchor="t" lIns="0" rIns="0" tIns="0" bIns="0">
            <a:spAutoFit/>
          </a:bodyPr>
          <a:lstStyle/>
          <a:p>
            <a:pPr eaLnBrk="1" hangingPunct="1">
              <a:lnSpc>
                <a:spcPct val="120000"/>
              </a:lnSpc>
            </a:pPr>
            <a:r>
              <a:rPr lang="ja-JP" altLang="en-US" sz="1500" b="1">
                <a:solidFill>
                  <a:srgbClr val="5F6B78"/>
                </a:solidFill>
              </a:rPr>
              <a:t>Figure 3</a:t>
            </a:r>
          </a:p>
        </p:txBody>
      </p:sp>
      <p:sp>
        <p:nvSpPr>
          <p:cNvPr id="32" name="TextBox 31"/>
          <p:cNvSpPr txBox="1"/>
          <p:nvPr/>
        </p:nvSpPr>
        <p:spPr>
          <a:xfrm>
            <a:off x="4608575" y="2880360"/>
            <a:ext cx="2606039" cy="2377440"/>
          </a:xfrm>
          <a:prstGeom prst="rect">
            <a:avLst/>
          </a:prstGeom>
          <a:noFill/>
        </p:spPr>
        <p:txBody>
          <a:bodyPr wrap="square" anchor="t" lIns="0" rIns="0" tIns="0" bIns="0">
            <a:spAutoFit/>
          </a:bodyPr>
          <a:lstStyle/>
          <a:p>
            <a:pPr eaLnBrk="1" hangingPunct="1">
              <a:lnSpc>
                <a:spcPct val="145000"/>
              </a:lnSpc>
            </a:pPr>
            <a:r>
              <a:rPr lang="ja-JP" altLang="en-US" sz="1700"/>
              <a:t>貪食を抑えると、シナプス減少と記憶障害がともに部分的に回復</a:t>
            </a:r>
          </a:p>
        </p:txBody>
      </p:sp>
      <p:sp>
        <p:nvSpPr>
          <p:cNvPr id="33" name="Right Arrow 32"/>
          <p:cNvSpPr/>
          <p:nvPr/>
        </p:nvSpPr>
        <p:spPr>
          <a:xfrm>
            <a:off x="7607807" y="3383280"/>
            <a:ext cx="347472"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34" name="Rectangle 33"/>
          <p:cNvSpPr/>
          <p:nvPr/>
        </p:nvSpPr>
        <p:spPr>
          <a:xfrm>
            <a:off x="8028431" y="1828800"/>
            <a:ext cx="324612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8028431" y="1828800"/>
            <a:ext cx="3246120" cy="6400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8348471" y="2103120"/>
            <a:ext cx="1463040" cy="548640"/>
          </a:xfrm>
          <a:prstGeom prst="rect">
            <a:avLst/>
          </a:prstGeom>
          <a:noFill/>
        </p:spPr>
        <p:txBody>
          <a:bodyPr wrap="square" anchor="t" lIns="0" rIns="0" tIns="0" bIns="0">
            <a:spAutoFit/>
          </a:bodyPr>
          <a:lstStyle/>
          <a:p>
            <a:pPr eaLnBrk="1" hangingPunct="1">
              <a:lnSpc>
                <a:spcPct val="120000"/>
              </a:lnSpc>
            </a:pPr>
            <a:r>
              <a:rPr lang="ja-JP" altLang="en-US" sz="2600" b="1">
                <a:solidFill>
                  <a:schemeClr val="accent3"/>
                </a:solidFill>
              </a:rPr>
              <a:t>検証</a:t>
            </a:r>
          </a:p>
        </p:txBody>
      </p:sp>
      <p:sp>
        <p:nvSpPr>
          <p:cNvPr id="37" name="TextBox 36"/>
          <p:cNvSpPr txBox="1"/>
          <p:nvPr/>
        </p:nvSpPr>
        <p:spPr>
          <a:xfrm>
            <a:off x="9765792" y="2212848"/>
            <a:ext cx="1234439" cy="365760"/>
          </a:xfrm>
          <a:prstGeom prst="rect">
            <a:avLst/>
          </a:prstGeom>
          <a:noFill/>
        </p:spPr>
        <p:txBody>
          <a:bodyPr wrap="square" anchor="t" lIns="0" rIns="0" tIns="0" bIns="0">
            <a:spAutoFit/>
          </a:bodyPr>
          <a:lstStyle/>
          <a:p>
            <a:pPr eaLnBrk="1" hangingPunct="1">
              <a:lnSpc>
                <a:spcPct val="120000"/>
              </a:lnSpc>
            </a:pPr>
            <a:r>
              <a:rPr lang="ja-JP" altLang="en-US" sz="1500" b="1">
                <a:solidFill>
                  <a:srgbClr val="5F6B78"/>
                </a:solidFill>
              </a:rPr>
              <a:t>Figure 4</a:t>
            </a:r>
          </a:p>
        </p:txBody>
      </p:sp>
      <p:sp>
        <p:nvSpPr>
          <p:cNvPr id="38" name="TextBox 37"/>
          <p:cNvSpPr txBox="1"/>
          <p:nvPr/>
        </p:nvSpPr>
        <p:spPr>
          <a:xfrm>
            <a:off x="8348471" y="2880360"/>
            <a:ext cx="2606039" cy="2377440"/>
          </a:xfrm>
          <a:prstGeom prst="rect">
            <a:avLst/>
          </a:prstGeom>
          <a:noFill/>
        </p:spPr>
        <p:txBody>
          <a:bodyPr wrap="square" anchor="t" lIns="0" rIns="0" tIns="0" bIns="0">
            <a:spAutoFit/>
          </a:bodyPr>
          <a:lstStyle/>
          <a:p>
            <a:pPr eaLnBrk="1" hangingPunct="1">
              <a:lnSpc>
                <a:spcPct val="145000"/>
              </a:lnSpc>
            </a:pPr>
            <a:r>
              <a:rPr lang="ja-JP" altLang="en-US" sz="1700"/>
              <a:t>睡眠を奪わず貪食だけを活性化しても、記憶が低下</a:t>
            </a:r>
          </a:p>
        </p:txBody>
      </p:sp>
      <p:sp>
        <p:nvSpPr>
          <p:cNvPr id="39" name="Rectangle 38"/>
          <p:cNvSpPr/>
          <p:nvPr/>
        </p:nvSpPr>
        <p:spPr>
          <a:xfrm>
            <a:off x="548640" y="5577840"/>
            <a:ext cx="11094415" cy="566928"/>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0" name="Rectangle 39"/>
          <p:cNvSpPr/>
          <p:nvPr/>
        </p:nvSpPr>
        <p:spPr>
          <a:xfrm>
            <a:off x="548640" y="5577840"/>
            <a:ext cx="82296" cy="5669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1" name="TextBox 40"/>
          <p:cNvSpPr txBox="1"/>
          <p:nvPr/>
        </p:nvSpPr>
        <p:spPr>
          <a:xfrm>
            <a:off x="914400" y="5577840"/>
            <a:ext cx="10545775" cy="566928"/>
          </a:xfrm>
          <a:prstGeom prst="rect">
            <a:avLst/>
          </a:prstGeom>
          <a:noFill/>
        </p:spPr>
        <p:txBody>
          <a:bodyPr wrap="square" anchor="ctr" lIns="0" rIns="0" tIns="0" bIns="0">
            <a:spAutoFit/>
          </a:bodyPr>
          <a:lstStyle/>
          <a:p>
            <a:pPr eaLnBrk="1" hangingPunct="1">
              <a:lnSpc>
                <a:spcPct val="130000"/>
              </a:lnSpc>
            </a:pPr>
            <a:r>
              <a:rPr lang="ja-JP" altLang="en-US" sz="1800" b="1">
                <a:solidFill>
                  <a:schemeClr val="accent1"/>
                </a:solidFill>
              </a:rPr>
              <a:t>論理  </a:t>
            </a:r>
            <a:r>
              <a:rPr lang="ja-JP" altLang="en-US" sz="1800"/>
              <a:t>まず「相関」を示し、介入で「必要性」、独立した操作で「十分性」を示す。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03 図の読み解き · Figure 2</a:t>
            </a:r>
          </a:p>
        </p:txBody>
      </p:sp>
      <p:sp>
        <p:nvSpPr>
          <p:cNvPr id="3" name="Title 2"/>
          <p:cNvSpPr>
            <a:spLocks noGrp="1"/>
          </p:cNvSpPr>
          <p:nvPr>
            <p:ph type="title"/>
          </p:nvPr>
        </p:nvSpPr>
        <p:spPr/>
        <p:txBody>
          <a:bodyPr/>
          <a:lstStyle/>
          <a:p>
            <a:pPr eaLnBrk="1" hangingPunct="1"/>
            <a:r>
              <a:rPr lang="ja-JP" altLang="en-US"/>
              <a:t>現象：睡眠剥奪でシナプスが減り、ミクログリアの貪食が増加</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○○研究室 · 文献紹介</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graphicFrame>
        <p:nvGraphicFramePr>
          <p:cNvPr id="22" name="Chart 21"/>
          <p:cNvGraphicFramePr>
            <a:graphicFrameLocks noGrp="1"/>
          </p:cNvGraphicFramePr>
          <p:nvPr/>
        </p:nvGraphicFramePr>
        <p:xfrm>
          <a:off x="548640" y="1645920"/>
          <a:ext cx="6675120" cy="406908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742432"/>
            <a:ext cx="6675120" cy="310896"/>
          </a:xfrm>
          <a:prstGeom prst="rect">
            <a:avLst/>
          </a:prstGeom>
          <a:noFill/>
        </p:spPr>
        <p:txBody>
          <a:bodyPr wrap="square" anchor="t" lIns="0" rIns="0" tIns="0" bIns="0">
            <a:spAutoFit/>
          </a:bodyPr>
          <a:lstStyle/>
          <a:p>
            <a:pPr eaLnBrk="1" hangingPunct="1">
              <a:lnSpc>
                <a:spcPct val="120000"/>
              </a:lnSpc>
            </a:pPr>
            <a:r>
              <a:rPr lang="ja-JP" altLang="en-US" sz="1200">
                <a:solidFill>
                  <a:srgbClr val="5F6B78"/>
                </a:solidFill>
              </a:rPr>
              <a:t>模式図：原著Figure 2の図に差し替え、「出典：著者, 誌名, 年」を明記してください。</a:t>
            </a:r>
          </a:p>
        </p:txBody>
      </p:sp>
      <p:sp>
        <p:nvSpPr>
          <p:cNvPr id="24" name="TextBox 23"/>
          <p:cNvSpPr txBox="1"/>
          <p:nvPr/>
        </p:nvSpPr>
        <p:spPr>
          <a:xfrm>
            <a:off x="548640" y="6071616"/>
            <a:ext cx="6675120" cy="292608"/>
          </a:xfrm>
          <a:prstGeom prst="rect">
            <a:avLst/>
          </a:prstGeom>
          <a:noFill/>
        </p:spPr>
        <p:txBody>
          <a:bodyPr wrap="square" anchor="t" lIns="0" rIns="0" tIns="0" bIns="0">
            <a:spAutoFit/>
          </a:bodyPr>
          <a:lstStyle/>
          <a:p>
            <a:pPr eaLnBrk="1" hangingPunct="1">
              <a:lnSpc>
                <a:spcPct val="120000"/>
              </a:lnSpc>
            </a:pPr>
            <a:r>
              <a:rPr lang="ja-JP" altLang="en-US" sz="1200" b="1">
                <a:solidFill>
                  <a:schemeClr val="accent2"/>
                </a:solidFill>
              </a:rPr>
              <a:t>✦ </a:t>
            </a:r>
            <a:r>
              <a:rPr lang="ja-JP" altLang="en-US" sz="1200">
                <a:solidFill>
                  <a:srgbClr val="5F6B78"/>
                </a:solidFill>
              </a:rPr>
              <a:t>原著のデータを統一スタイルで描き直すならSciVisで。</a:t>
            </a:r>
            <a:r>
              <a:rPr lang="ja-JP" altLang="en-US" sz="1200" b="1">
                <a:solidFill>
                  <a:schemeClr val="accent1"/>
                </a:solidFill>
                <a:hlinkClick r:id="rId3"/>
              </a:rPr>
              <a:t>  SciVisで開く →</a:t>
            </a:r>
          </a:p>
        </p:txBody>
      </p:sp>
      <p:sp>
        <p:nvSpPr>
          <p:cNvPr id="25" name="Rectangle 24"/>
          <p:cNvSpPr/>
          <p:nvPr/>
        </p:nvSpPr>
        <p:spPr>
          <a:xfrm>
            <a:off x="7543800" y="1691640"/>
            <a:ext cx="4096512" cy="43434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7818120" y="1874519"/>
            <a:ext cx="3566160" cy="365760"/>
          </a:xfrm>
          <a:prstGeom prst="rect">
            <a:avLst/>
          </a:prstGeom>
          <a:noFill/>
        </p:spPr>
        <p:txBody>
          <a:bodyPr wrap="square" anchor="t" lIns="0" rIns="0" tIns="0" bIns="0">
            <a:spAutoFit/>
          </a:bodyPr>
          <a:lstStyle/>
          <a:p>
            <a:pPr eaLnBrk="1" hangingPunct="1">
              <a:lnSpc>
                <a:spcPct val="120000"/>
              </a:lnSpc>
            </a:pPr>
            <a:r>
              <a:rPr lang="ja-JP" altLang="en-US" sz="1700" b="1">
                <a:solidFill>
                  <a:schemeClr val="accent1"/>
                </a:solidFill>
              </a:rPr>
              <a:t>何を見るか</a:t>
            </a:r>
          </a:p>
        </p:txBody>
      </p:sp>
      <p:sp>
        <p:nvSpPr>
          <p:cNvPr id="27" name="TextBox 26"/>
          <p:cNvSpPr txBox="1"/>
          <p:nvPr/>
        </p:nvSpPr>
        <p:spPr>
          <a:xfrm>
            <a:off x="7818120" y="2258568"/>
            <a:ext cx="3566160" cy="822960"/>
          </a:xfrm>
          <a:prstGeom prst="rect">
            <a:avLst/>
          </a:prstGeom>
          <a:noFill/>
        </p:spPr>
        <p:txBody>
          <a:bodyPr wrap="square" anchor="t" lIns="0" rIns="0" tIns="0" bIns="0">
            <a:spAutoFit/>
          </a:bodyPr>
          <a:lstStyle/>
          <a:p>
            <a:pPr eaLnBrk="1" hangingPunct="1">
              <a:lnSpc>
                <a:spcPct val="135000"/>
              </a:lnSpc>
            </a:pPr>
            <a:r>
              <a:rPr lang="ja-JP" altLang="en-US" sz="1600"/>
              <a:t>シナプス密度と、ミクログリア内のシナプスタンパク質（対照＝100%）。</a:t>
            </a:r>
          </a:p>
        </p:txBody>
      </p:sp>
      <p:sp>
        <p:nvSpPr>
          <p:cNvPr id="28" name="TextBox 27"/>
          <p:cNvSpPr txBox="1"/>
          <p:nvPr/>
        </p:nvSpPr>
        <p:spPr>
          <a:xfrm>
            <a:off x="7818120" y="3044952"/>
            <a:ext cx="3566160" cy="365760"/>
          </a:xfrm>
          <a:prstGeom prst="rect">
            <a:avLst/>
          </a:prstGeom>
          <a:noFill/>
        </p:spPr>
        <p:txBody>
          <a:bodyPr wrap="square" anchor="t" lIns="0" rIns="0" tIns="0" bIns="0">
            <a:spAutoFit/>
          </a:bodyPr>
          <a:lstStyle/>
          <a:p>
            <a:pPr eaLnBrk="1" hangingPunct="1">
              <a:lnSpc>
                <a:spcPct val="120000"/>
              </a:lnSpc>
            </a:pPr>
            <a:r>
              <a:rPr lang="ja-JP" altLang="en-US" sz="1700" b="1">
                <a:solidFill>
                  <a:schemeClr val="accent1"/>
                </a:solidFill>
              </a:rPr>
              <a:t>比較のポイント</a:t>
            </a:r>
          </a:p>
        </p:txBody>
      </p:sp>
      <p:sp>
        <p:nvSpPr>
          <p:cNvPr id="29" name="TextBox 28"/>
          <p:cNvSpPr txBox="1"/>
          <p:nvPr/>
        </p:nvSpPr>
        <p:spPr>
          <a:xfrm>
            <a:off x="7818120" y="3429000"/>
            <a:ext cx="3566160" cy="822960"/>
          </a:xfrm>
          <a:prstGeom prst="rect">
            <a:avLst/>
          </a:prstGeom>
          <a:noFill/>
        </p:spPr>
        <p:txBody>
          <a:bodyPr wrap="square" anchor="t" lIns="0" rIns="0" tIns="0" bIns="0">
            <a:spAutoFit/>
          </a:bodyPr>
          <a:lstStyle/>
          <a:p>
            <a:pPr eaLnBrk="1" hangingPunct="1">
              <a:lnSpc>
                <a:spcPct val="135000"/>
              </a:lnSpc>
            </a:pPr>
            <a:r>
              <a:rPr lang="ja-JP" altLang="en-US" sz="1600"/>
              <a:t>シナプス密度は約22%低下、ミクログリア内のタンパク質は約60%増加。</a:t>
            </a:r>
          </a:p>
        </p:txBody>
      </p:sp>
      <p:sp>
        <p:nvSpPr>
          <p:cNvPr id="30" name="TextBox 29"/>
          <p:cNvSpPr txBox="1"/>
          <p:nvPr/>
        </p:nvSpPr>
        <p:spPr>
          <a:xfrm>
            <a:off x="7818120" y="4215384"/>
            <a:ext cx="3566160" cy="365760"/>
          </a:xfrm>
          <a:prstGeom prst="rect">
            <a:avLst/>
          </a:prstGeom>
          <a:noFill/>
        </p:spPr>
        <p:txBody>
          <a:bodyPr wrap="square" anchor="t" lIns="0" rIns="0" tIns="0" bIns="0">
            <a:spAutoFit/>
          </a:bodyPr>
          <a:lstStyle/>
          <a:p>
            <a:pPr eaLnBrk="1" hangingPunct="1">
              <a:lnSpc>
                <a:spcPct val="120000"/>
              </a:lnSpc>
            </a:pPr>
            <a:r>
              <a:rPr lang="ja-JP" altLang="en-US" sz="1700" b="1">
                <a:solidFill>
                  <a:schemeClr val="accent1"/>
                </a:solidFill>
              </a:rPr>
              <a:t>何が言えるか</a:t>
            </a:r>
          </a:p>
        </p:txBody>
      </p:sp>
      <p:sp>
        <p:nvSpPr>
          <p:cNvPr id="31" name="TextBox 30"/>
          <p:cNvSpPr txBox="1"/>
          <p:nvPr/>
        </p:nvSpPr>
        <p:spPr>
          <a:xfrm>
            <a:off x="7818120" y="4599432"/>
            <a:ext cx="3566160" cy="822960"/>
          </a:xfrm>
          <a:prstGeom prst="rect">
            <a:avLst/>
          </a:prstGeom>
          <a:noFill/>
        </p:spPr>
        <p:txBody>
          <a:bodyPr wrap="square" anchor="t" lIns="0" rIns="0" tIns="0" bIns="0">
            <a:spAutoFit/>
          </a:bodyPr>
          <a:lstStyle/>
          <a:p>
            <a:pPr eaLnBrk="1" hangingPunct="1">
              <a:lnSpc>
                <a:spcPct val="135000"/>
              </a:lnSpc>
            </a:pPr>
            <a:r>
              <a:rPr lang="ja-JP" altLang="en-US" sz="1600"/>
              <a:t>減少と貪食は同時に起きるが、まだ相関にすぎない。</a:t>
            </a:r>
          </a:p>
        </p:txBody>
      </p:sp>
      <p:sp>
        <p:nvSpPr>
          <p:cNvPr id="32" name="TextBox 31"/>
          <p:cNvSpPr txBox="1"/>
          <p:nvPr/>
        </p:nvSpPr>
        <p:spPr>
          <a:xfrm>
            <a:off x="7818120" y="5404104"/>
            <a:ext cx="3566160" cy="457200"/>
          </a:xfrm>
          <a:prstGeom prst="rect">
            <a:avLst/>
          </a:prstGeom>
          <a:noFill/>
        </p:spPr>
        <p:txBody>
          <a:bodyPr wrap="square" anchor="t" lIns="0" rIns="0" tIns="0" bIns="0">
            <a:spAutoFit/>
          </a:bodyPr>
          <a:lstStyle/>
          <a:p>
            <a:pPr eaLnBrk="1" hangingPunct="1">
              <a:lnSpc>
                <a:spcPct val="120000"/>
              </a:lnSpc>
            </a:pPr>
            <a:r>
              <a:rPr lang="ja-JP" altLang="en-US" sz="1600" b="1">
                <a:solidFill>
                  <a:srgbClr val="A86F10"/>
                </a:solidFill>
              </a:rPr>
              <a:t>根拠の強さ　</a:t>
            </a:r>
            <a:r>
              <a:rPr lang="ja-JP" altLang="en-US" sz="1600"/>
              <a:t>中：相関の根拠</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03 図の読み解き · Figure 3</a:t>
            </a:r>
          </a:p>
        </p:txBody>
      </p:sp>
      <p:sp>
        <p:nvSpPr>
          <p:cNvPr id="3" name="Title 2"/>
          <p:cNvSpPr>
            <a:spLocks noGrp="1"/>
          </p:cNvSpPr>
          <p:nvPr>
            <p:ph type="title"/>
          </p:nvPr>
        </p:nvSpPr>
        <p:spPr/>
        <p:txBody>
          <a:bodyPr/>
          <a:lstStyle/>
          <a:p>
            <a:pPr eaLnBrk="1" hangingPunct="1"/>
            <a:r>
              <a:rPr lang="ja-JP" altLang="en-US"/>
              <a:t>介入：貪食を抑えると、記憶障害が部分的に回復</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○○研究室 · 文献紹介</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graphicFrame>
        <p:nvGraphicFramePr>
          <p:cNvPr id="22" name="Chart 21"/>
          <p:cNvGraphicFramePr>
            <a:graphicFrameLocks noGrp="1"/>
          </p:cNvGraphicFramePr>
          <p:nvPr/>
        </p:nvGraphicFramePr>
        <p:xfrm>
          <a:off x="548640" y="1645920"/>
          <a:ext cx="6675120" cy="406908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742432"/>
            <a:ext cx="6675120" cy="310896"/>
          </a:xfrm>
          <a:prstGeom prst="rect">
            <a:avLst/>
          </a:prstGeom>
          <a:noFill/>
        </p:spPr>
        <p:txBody>
          <a:bodyPr wrap="square" anchor="t" lIns="0" rIns="0" tIns="0" bIns="0">
            <a:spAutoFit/>
          </a:bodyPr>
          <a:lstStyle/>
          <a:p>
            <a:pPr eaLnBrk="1" hangingPunct="1">
              <a:lnSpc>
                <a:spcPct val="120000"/>
              </a:lnSpc>
            </a:pPr>
            <a:r>
              <a:rPr lang="ja-JP" altLang="en-US" sz="1200">
                <a:solidFill>
                  <a:srgbClr val="5F6B78"/>
                </a:solidFill>
              </a:rPr>
              <a:t>模式図：原著Figure 3の図に差し替え、「出典：著者, 誌名, 年」を明記してください。</a:t>
            </a:r>
          </a:p>
        </p:txBody>
      </p:sp>
      <p:sp>
        <p:nvSpPr>
          <p:cNvPr id="24" name="TextBox 23"/>
          <p:cNvSpPr txBox="1"/>
          <p:nvPr/>
        </p:nvSpPr>
        <p:spPr>
          <a:xfrm>
            <a:off x="548640" y="6071616"/>
            <a:ext cx="6675120" cy="292608"/>
          </a:xfrm>
          <a:prstGeom prst="rect">
            <a:avLst/>
          </a:prstGeom>
          <a:noFill/>
        </p:spPr>
        <p:txBody>
          <a:bodyPr wrap="square" anchor="t" lIns="0" rIns="0" tIns="0" bIns="0">
            <a:spAutoFit/>
          </a:bodyPr>
          <a:lstStyle/>
          <a:p>
            <a:pPr eaLnBrk="1" hangingPunct="1">
              <a:lnSpc>
                <a:spcPct val="120000"/>
              </a:lnSpc>
            </a:pPr>
            <a:r>
              <a:rPr lang="ja-JP" altLang="en-US" sz="1200" b="1">
                <a:solidFill>
                  <a:schemeClr val="accent2"/>
                </a:solidFill>
              </a:rPr>
              <a:t>✦ </a:t>
            </a:r>
            <a:r>
              <a:rPr lang="ja-JP" altLang="en-US" sz="1200">
                <a:solidFill>
                  <a:srgbClr val="5F6B78"/>
                </a:solidFill>
              </a:rPr>
              <a:t>原著のデータを統一スタイルで描き直すならSciVisで。</a:t>
            </a:r>
            <a:r>
              <a:rPr lang="ja-JP" altLang="en-US" sz="1200" b="1">
                <a:solidFill>
                  <a:schemeClr val="accent1"/>
                </a:solidFill>
                <a:hlinkClick r:id="rId3"/>
              </a:rPr>
              <a:t>  SciVisで開く →</a:t>
            </a:r>
          </a:p>
        </p:txBody>
      </p:sp>
      <p:sp>
        <p:nvSpPr>
          <p:cNvPr id="25" name="Rectangle 24"/>
          <p:cNvSpPr/>
          <p:nvPr/>
        </p:nvSpPr>
        <p:spPr>
          <a:xfrm>
            <a:off x="7543800" y="1691640"/>
            <a:ext cx="4096512" cy="43434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7818120" y="1874519"/>
            <a:ext cx="3566160" cy="365760"/>
          </a:xfrm>
          <a:prstGeom prst="rect">
            <a:avLst/>
          </a:prstGeom>
          <a:noFill/>
        </p:spPr>
        <p:txBody>
          <a:bodyPr wrap="square" anchor="t" lIns="0" rIns="0" tIns="0" bIns="0">
            <a:spAutoFit/>
          </a:bodyPr>
          <a:lstStyle/>
          <a:p>
            <a:pPr eaLnBrk="1" hangingPunct="1">
              <a:lnSpc>
                <a:spcPct val="120000"/>
              </a:lnSpc>
            </a:pPr>
            <a:r>
              <a:rPr lang="ja-JP" altLang="en-US" sz="1700" b="1">
                <a:solidFill>
                  <a:schemeClr val="accent1"/>
                </a:solidFill>
              </a:rPr>
              <a:t>何を見るか</a:t>
            </a:r>
          </a:p>
        </p:txBody>
      </p:sp>
      <p:sp>
        <p:nvSpPr>
          <p:cNvPr id="27" name="TextBox 26"/>
          <p:cNvSpPr txBox="1"/>
          <p:nvPr/>
        </p:nvSpPr>
        <p:spPr>
          <a:xfrm>
            <a:off x="7818120" y="2258568"/>
            <a:ext cx="3566160" cy="822960"/>
          </a:xfrm>
          <a:prstGeom prst="rect">
            <a:avLst/>
          </a:prstGeom>
          <a:noFill/>
        </p:spPr>
        <p:txBody>
          <a:bodyPr wrap="square" anchor="t" lIns="0" rIns="0" tIns="0" bIns="0">
            <a:spAutoFit/>
          </a:bodyPr>
          <a:lstStyle/>
          <a:p>
            <a:pPr eaLnBrk="1" hangingPunct="1">
              <a:lnSpc>
                <a:spcPct val="135000"/>
              </a:lnSpc>
            </a:pPr>
            <a:r>
              <a:rPr lang="ja-JP" altLang="en-US" sz="1600"/>
              <a:t>3群のマウスの、5日間の訓練での正答率の推移。</a:t>
            </a:r>
          </a:p>
        </p:txBody>
      </p:sp>
      <p:sp>
        <p:nvSpPr>
          <p:cNvPr id="28" name="TextBox 27"/>
          <p:cNvSpPr txBox="1"/>
          <p:nvPr/>
        </p:nvSpPr>
        <p:spPr>
          <a:xfrm>
            <a:off x="7818120" y="3044952"/>
            <a:ext cx="3566160" cy="365760"/>
          </a:xfrm>
          <a:prstGeom prst="rect">
            <a:avLst/>
          </a:prstGeom>
          <a:noFill/>
        </p:spPr>
        <p:txBody>
          <a:bodyPr wrap="square" anchor="t" lIns="0" rIns="0" tIns="0" bIns="0">
            <a:spAutoFit/>
          </a:bodyPr>
          <a:lstStyle/>
          <a:p>
            <a:pPr eaLnBrk="1" hangingPunct="1">
              <a:lnSpc>
                <a:spcPct val="120000"/>
              </a:lnSpc>
            </a:pPr>
            <a:r>
              <a:rPr lang="ja-JP" altLang="en-US" sz="1700" b="1">
                <a:solidFill>
                  <a:schemeClr val="accent1"/>
                </a:solidFill>
              </a:rPr>
              <a:t>比較のポイント</a:t>
            </a:r>
          </a:p>
        </p:txBody>
      </p:sp>
      <p:sp>
        <p:nvSpPr>
          <p:cNvPr id="29" name="TextBox 28"/>
          <p:cNvSpPr txBox="1"/>
          <p:nvPr/>
        </p:nvSpPr>
        <p:spPr>
          <a:xfrm>
            <a:off x="7818120" y="3429000"/>
            <a:ext cx="3566160" cy="822960"/>
          </a:xfrm>
          <a:prstGeom prst="rect">
            <a:avLst/>
          </a:prstGeom>
          <a:noFill/>
        </p:spPr>
        <p:txBody>
          <a:bodyPr wrap="square" anchor="t" lIns="0" rIns="0" tIns="0" bIns="0">
            <a:spAutoFit/>
          </a:bodyPr>
          <a:lstStyle/>
          <a:p>
            <a:pPr eaLnBrk="1" hangingPunct="1">
              <a:lnSpc>
                <a:spcPct val="135000"/>
              </a:lnSpc>
            </a:pPr>
            <a:r>
              <a:rPr lang="ja-JP" altLang="en-US" sz="1600"/>
              <a:t>睡眠剥奪群は5日目で約60%、貪食を抑えると約78%に回復。</a:t>
            </a:r>
          </a:p>
        </p:txBody>
      </p:sp>
      <p:sp>
        <p:nvSpPr>
          <p:cNvPr id="30" name="TextBox 29"/>
          <p:cNvSpPr txBox="1"/>
          <p:nvPr/>
        </p:nvSpPr>
        <p:spPr>
          <a:xfrm>
            <a:off x="7818120" y="4215384"/>
            <a:ext cx="3566160" cy="365760"/>
          </a:xfrm>
          <a:prstGeom prst="rect">
            <a:avLst/>
          </a:prstGeom>
          <a:noFill/>
        </p:spPr>
        <p:txBody>
          <a:bodyPr wrap="square" anchor="t" lIns="0" rIns="0" tIns="0" bIns="0">
            <a:spAutoFit/>
          </a:bodyPr>
          <a:lstStyle/>
          <a:p>
            <a:pPr eaLnBrk="1" hangingPunct="1">
              <a:lnSpc>
                <a:spcPct val="120000"/>
              </a:lnSpc>
            </a:pPr>
            <a:r>
              <a:rPr lang="ja-JP" altLang="en-US" sz="1700" b="1">
                <a:solidFill>
                  <a:schemeClr val="accent1"/>
                </a:solidFill>
              </a:rPr>
              <a:t>何が言えるか</a:t>
            </a:r>
          </a:p>
        </p:txBody>
      </p:sp>
      <p:sp>
        <p:nvSpPr>
          <p:cNvPr id="31" name="TextBox 30"/>
          <p:cNvSpPr txBox="1"/>
          <p:nvPr/>
        </p:nvSpPr>
        <p:spPr>
          <a:xfrm>
            <a:off x="7818120" y="4599432"/>
            <a:ext cx="3566160" cy="822960"/>
          </a:xfrm>
          <a:prstGeom prst="rect">
            <a:avLst/>
          </a:prstGeom>
          <a:noFill/>
        </p:spPr>
        <p:txBody>
          <a:bodyPr wrap="square" anchor="t" lIns="0" rIns="0" tIns="0" bIns="0">
            <a:spAutoFit/>
          </a:bodyPr>
          <a:lstStyle/>
          <a:p>
            <a:pPr eaLnBrk="1" hangingPunct="1">
              <a:lnSpc>
                <a:spcPct val="135000"/>
              </a:lnSpc>
            </a:pPr>
            <a:r>
              <a:rPr lang="ja-JP" altLang="en-US" sz="1600"/>
              <a:t>貪食は、睡眠剥奪による記憶障害に「必要」な過程の一つ。</a:t>
            </a:r>
          </a:p>
        </p:txBody>
      </p:sp>
      <p:sp>
        <p:nvSpPr>
          <p:cNvPr id="32" name="TextBox 31"/>
          <p:cNvSpPr txBox="1"/>
          <p:nvPr/>
        </p:nvSpPr>
        <p:spPr>
          <a:xfrm>
            <a:off x="7818120" y="5404104"/>
            <a:ext cx="3566160" cy="457200"/>
          </a:xfrm>
          <a:prstGeom prst="rect">
            <a:avLst/>
          </a:prstGeom>
          <a:noFill/>
        </p:spPr>
        <p:txBody>
          <a:bodyPr wrap="square" anchor="t" lIns="0" rIns="0" tIns="0" bIns="0">
            <a:spAutoFit/>
          </a:bodyPr>
          <a:lstStyle/>
          <a:p>
            <a:pPr eaLnBrk="1" hangingPunct="1">
              <a:lnSpc>
                <a:spcPct val="120000"/>
              </a:lnSpc>
            </a:pPr>
            <a:r>
              <a:rPr lang="ja-JP" altLang="en-US" sz="1600" b="1">
                <a:solidFill>
                  <a:srgbClr val="A86F10"/>
                </a:solidFill>
              </a:rPr>
              <a:t>根拠の強さ　</a:t>
            </a:r>
            <a:r>
              <a:rPr lang="ja-JP" altLang="en-US" sz="1600"/>
              <a:t>やや強い：介入の根拠</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03 図の読み解き · Figure 4</a:t>
            </a:r>
          </a:p>
        </p:txBody>
      </p:sp>
      <p:sp>
        <p:nvSpPr>
          <p:cNvPr id="3" name="Title 2"/>
          <p:cNvSpPr>
            <a:spLocks noGrp="1"/>
          </p:cNvSpPr>
          <p:nvPr>
            <p:ph type="title"/>
          </p:nvPr>
        </p:nvSpPr>
        <p:spPr/>
        <p:txBody>
          <a:bodyPr/>
          <a:lstStyle/>
          <a:p>
            <a:pPr eaLnBrk="1" hangingPunct="1"/>
            <a:r>
              <a:rPr lang="ja-JP" altLang="en-US"/>
              <a:t>検証：睡眠を奪わず貪食だけを高めても、記憶が低下</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○○研究室 · 文献紹介</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graphicFrame>
        <p:nvGraphicFramePr>
          <p:cNvPr id="22" name="Chart 21"/>
          <p:cNvGraphicFramePr>
            <a:graphicFrameLocks noGrp="1"/>
          </p:cNvGraphicFramePr>
          <p:nvPr/>
        </p:nvGraphicFramePr>
        <p:xfrm>
          <a:off x="548640" y="1645920"/>
          <a:ext cx="6675120" cy="406908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742432"/>
            <a:ext cx="6675120" cy="310896"/>
          </a:xfrm>
          <a:prstGeom prst="rect">
            <a:avLst/>
          </a:prstGeom>
          <a:noFill/>
        </p:spPr>
        <p:txBody>
          <a:bodyPr wrap="square" anchor="t" lIns="0" rIns="0" tIns="0" bIns="0">
            <a:spAutoFit/>
          </a:bodyPr>
          <a:lstStyle/>
          <a:p>
            <a:pPr eaLnBrk="1" hangingPunct="1">
              <a:lnSpc>
                <a:spcPct val="120000"/>
              </a:lnSpc>
            </a:pPr>
            <a:r>
              <a:rPr lang="ja-JP" altLang="en-US" sz="1200">
                <a:solidFill>
                  <a:srgbClr val="5F6B78"/>
                </a:solidFill>
              </a:rPr>
              <a:t>模式図：原著Figure 4の図に差し替え、「出典：著者, 誌名, 年」を明記してください。</a:t>
            </a:r>
          </a:p>
        </p:txBody>
      </p:sp>
      <p:sp>
        <p:nvSpPr>
          <p:cNvPr id="24" name="TextBox 23"/>
          <p:cNvSpPr txBox="1"/>
          <p:nvPr/>
        </p:nvSpPr>
        <p:spPr>
          <a:xfrm>
            <a:off x="548640" y="6071616"/>
            <a:ext cx="6675120" cy="292608"/>
          </a:xfrm>
          <a:prstGeom prst="rect">
            <a:avLst/>
          </a:prstGeom>
          <a:noFill/>
        </p:spPr>
        <p:txBody>
          <a:bodyPr wrap="square" anchor="t" lIns="0" rIns="0" tIns="0" bIns="0">
            <a:spAutoFit/>
          </a:bodyPr>
          <a:lstStyle/>
          <a:p>
            <a:pPr eaLnBrk="1" hangingPunct="1">
              <a:lnSpc>
                <a:spcPct val="120000"/>
              </a:lnSpc>
            </a:pPr>
            <a:r>
              <a:rPr lang="ja-JP" altLang="en-US" sz="1200" b="1">
                <a:solidFill>
                  <a:schemeClr val="accent2"/>
                </a:solidFill>
              </a:rPr>
              <a:t>✦ </a:t>
            </a:r>
            <a:r>
              <a:rPr lang="ja-JP" altLang="en-US" sz="1200">
                <a:solidFill>
                  <a:srgbClr val="5F6B78"/>
                </a:solidFill>
              </a:rPr>
              <a:t>原著のデータを統一スタイルで描き直すならSciVisで。</a:t>
            </a:r>
            <a:r>
              <a:rPr lang="ja-JP" altLang="en-US" sz="1200" b="1">
                <a:solidFill>
                  <a:schemeClr val="accent1"/>
                </a:solidFill>
                <a:hlinkClick r:id="rId3"/>
              </a:rPr>
              <a:t>  SciVisで開く →</a:t>
            </a:r>
          </a:p>
        </p:txBody>
      </p:sp>
      <p:sp>
        <p:nvSpPr>
          <p:cNvPr id="25" name="Rectangle 24"/>
          <p:cNvSpPr/>
          <p:nvPr/>
        </p:nvSpPr>
        <p:spPr>
          <a:xfrm>
            <a:off x="7543800" y="1691640"/>
            <a:ext cx="4096512" cy="43434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7818120" y="1874519"/>
            <a:ext cx="3566160" cy="365760"/>
          </a:xfrm>
          <a:prstGeom prst="rect">
            <a:avLst/>
          </a:prstGeom>
          <a:noFill/>
        </p:spPr>
        <p:txBody>
          <a:bodyPr wrap="square" anchor="t" lIns="0" rIns="0" tIns="0" bIns="0">
            <a:spAutoFit/>
          </a:bodyPr>
          <a:lstStyle/>
          <a:p>
            <a:pPr eaLnBrk="1" hangingPunct="1">
              <a:lnSpc>
                <a:spcPct val="120000"/>
              </a:lnSpc>
            </a:pPr>
            <a:r>
              <a:rPr lang="ja-JP" altLang="en-US" sz="1700" b="1">
                <a:solidFill>
                  <a:schemeClr val="accent1"/>
                </a:solidFill>
              </a:rPr>
              <a:t>何を見るか</a:t>
            </a:r>
          </a:p>
        </p:txBody>
      </p:sp>
      <p:sp>
        <p:nvSpPr>
          <p:cNvPr id="27" name="TextBox 26"/>
          <p:cNvSpPr txBox="1"/>
          <p:nvPr/>
        </p:nvSpPr>
        <p:spPr>
          <a:xfrm>
            <a:off x="7818120" y="2258568"/>
            <a:ext cx="3566160" cy="822960"/>
          </a:xfrm>
          <a:prstGeom prst="rect">
            <a:avLst/>
          </a:prstGeom>
          <a:noFill/>
        </p:spPr>
        <p:txBody>
          <a:bodyPr wrap="square" anchor="t" lIns="0" rIns="0" tIns="0" bIns="0">
            <a:spAutoFit/>
          </a:bodyPr>
          <a:lstStyle/>
          <a:p>
            <a:pPr eaLnBrk="1" hangingPunct="1">
              <a:lnSpc>
                <a:spcPct val="135000"/>
              </a:lnSpc>
            </a:pPr>
            <a:r>
              <a:rPr lang="ja-JP" altLang="en-US" sz="1600"/>
              <a:t>通常どおり眠るマウスで、薬剤により貪食だけを活性化。</a:t>
            </a:r>
          </a:p>
        </p:txBody>
      </p:sp>
      <p:sp>
        <p:nvSpPr>
          <p:cNvPr id="28" name="TextBox 27"/>
          <p:cNvSpPr txBox="1"/>
          <p:nvPr/>
        </p:nvSpPr>
        <p:spPr>
          <a:xfrm>
            <a:off x="7818120" y="3044952"/>
            <a:ext cx="3566160" cy="365760"/>
          </a:xfrm>
          <a:prstGeom prst="rect">
            <a:avLst/>
          </a:prstGeom>
          <a:noFill/>
        </p:spPr>
        <p:txBody>
          <a:bodyPr wrap="square" anchor="t" lIns="0" rIns="0" tIns="0" bIns="0">
            <a:spAutoFit/>
          </a:bodyPr>
          <a:lstStyle/>
          <a:p>
            <a:pPr eaLnBrk="1" hangingPunct="1">
              <a:lnSpc>
                <a:spcPct val="120000"/>
              </a:lnSpc>
            </a:pPr>
            <a:r>
              <a:rPr lang="ja-JP" altLang="en-US" sz="1700" b="1">
                <a:solidFill>
                  <a:schemeClr val="accent1"/>
                </a:solidFill>
              </a:rPr>
              <a:t>比較のポイント</a:t>
            </a:r>
          </a:p>
        </p:txBody>
      </p:sp>
      <p:sp>
        <p:nvSpPr>
          <p:cNvPr id="29" name="TextBox 28"/>
          <p:cNvSpPr txBox="1"/>
          <p:nvPr/>
        </p:nvSpPr>
        <p:spPr>
          <a:xfrm>
            <a:off x="7818120" y="3429000"/>
            <a:ext cx="3566160" cy="822960"/>
          </a:xfrm>
          <a:prstGeom prst="rect">
            <a:avLst/>
          </a:prstGeom>
          <a:noFill/>
        </p:spPr>
        <p:txBody>
          <a:bodyPr wrap="square" anchor="t" lIns="0" rIns="0" tIns="0" bIns="0">
            <a:spAutoFit/>
          </a:bodyPr>
          <a:lstStyle/>
          <a:p>
            <a:pPr eaLnBrk="1" hangingPunct="1">
              <a:lnSpc>
                <a:spcPct val="135000"/>
              </a:lnSpc>
            </a:pPr>
            <a:r>
              <a:rPr lang="ja-JP" altLang="en-US" sz="1600"/>
              <a:t>シナプス密度は約19%低下、正答率は84%から63%に低下。</a:t>
            </a:r>
          </a:p>
        </p:txBody>
      </p:sp>
      <p:sp>
        <p:nvSpPr>
          <p:cNvPr id="30" name="TextBox 29"/>
          <p:cNvSpPr txBox="1"/>
          <p:nvPr/>
        </p:nvSpPr>
        <p:spPr>
          <a:xfrm>
            <a:off x="7818120" y="4215384"/>
            <a:ext cx="3566160" cy="365760"/>
          </a:xfrm>
          <a:prstGeom prst="rect">
            <a:avLst/>
          </a:prstGeom>
          <a:noFill/>
        </p:spPr>
        <p:txBody>
          <a:bodyPr wrap="square" anchor="t" lIns="0" rIns="0" tIns="0" bIns="0">
            <a:spAutoFit/>
          </a:bodyPr>
          <a:lstStyle/>
          <a:p>
            <a:pPr eaLnBrk="1" hangingPunct="1">
              <a:lnSpc>
                <a:spcPct val="120000"/>
              </a:lnSpc>
            </a:pPr>
            <a:r>
              <a:rPr lang="ja-JP" altLang="en-US" sz="1700" b="1">
                <a:solidFill>
                  <a:schemeClr val="accent1"/>
                </a:solidFill>
              </a:rPr>
              <a:t>何が言えるか</a:t>
            </a:r>
          </a:p>
        </p:txBody>
      </p:sp>
      <p:sp>
        <p:nvSpPr>
          <p:cNvPr id="31" name="TextBox 30"/>
          <p:cNvSpPr txBox="1"/>
          <p:nvPr/>
        </p:nvSpPr>
        <p:spPr>
          <a:xfrm>
            <a:off x="7818120" y="4599432"/>
            <a:ext cx="3566160" cy="822960"/>
          </a:xfrm>
          <a:prstGeom prst="rect">
            <a:avLst/>
          </a:prstGeom>
          <a:noFill/>
        </p:spPr>
        <p:txBody>
          <a:bodyPr wrap="square" anchor="t" lIns="0" rIns="0" tIns="0" bIns="0">
            <a:spAutoFit/>
          </a:bodyPr>
          <a:lstStyle/>
          <a:p>
            <a:pPr eaLnBrk="1" hangingPunct="1">
              <a:lnSpc>
                <a:spcPct val="135000"/>
              </a:lnSpc>
            </a:pPr>
            <a:r>
              <a:rPr lang="ja-JP" altLang="en-US" sz="1600"/>
              <a:t>貪食の増加は記憶障害に「十分」で、因果関係を支持する。</a:t>
            </a:r>
          </a:p>
        </p:txBody>
      </p:sp>
      <p:sp>
        <p:nvSpPr>
          <p:cNvPr id="32" name="TextBox 31"/>
          <p:cNvSpPr txBox="1"/>
          <p:nvPr/>
        </p:nvSpPr>
        <p:spPr>
          <a:xfrm>
            <a:off x="7818120" y="5404104"/>
            <a:ext cx="3566160" cy="457200"/>
          </a:xfrm>
          <a:prstGeom prst="rect">
            <a:avLst/>
          </a:prstGeom>
          <a:noFill/>
        </p:spPr>
        <p:txBody>
          <a:bodyPr wrap="square" anchor="t" lIns="0" rIns="0" tIns="0" bIns="0">
            <a:spAutoFit/>
          </a:bodyPr>
          <a:lstStyle/>
          <a:p>
            <a:pPr eaLnBrk="1" hangingPunct="1">
              <a:lnSpc>
                <a:spcPct val="120000"/>
              </a:lnSpc>
            </a:pPr>
            <a:r>
              <a:rPr lang="ja-JP" altLang="en-US" sz="1600" b="1">
                <a:solidFill>
                  <a:srgbClr val="A86F10"/>
                </a:solidFill>
              </a:rPr>
              <a:t>根拠の強さ　</a:t>
            </a:r>
            <a:r>
              <a:rPr lang="ja-JP" altLang="en-US" sz="1600"/>
              <a:t>やや強い（薬剤の特異性に課題）</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04 評価</a:t>
            </a:r>
          </a:p>
        </p:txBody>
      </p:sp>
      <p:sp>
        <p:nvSpPr>
          <p:cNvPr id="3" name="Title 2"/>
          <p:cNvSpPr>
            <a:spLocks noGrp="1"/>
          </p:cNvSpPr>
          <p:nvPr>
            <p:ph type="title"/>
          </p:nvPr>
        </p:nvSpPr>
        <p:spPr/>
        <p:txBody>
          <a:bodyPr/>
          <a:lstStyle/>
          <a:p>
            <a:pPr eaLnBrk="1" hangingPunct="1"/>
            <a:r>
              <a:rPr lang="ja-JP" altLang="en-US"/>
              <a:t>主な結論と根拠の強さ</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○○研究室 · 文献紹介</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graphicFrame>
        <p:nvGraphicFramePr>
          <p:cNvPr id="22" name="Table 21"/>
          <p:cNvGraphicFramePr>
            <a:graphicFrameLocks noGrp="1"/>
          </p:cNvGraphicFramePr>
          <p:nvPr/>
        </p:nvGraphicFramePr>
        <p:xfrm>
          <a:off x="548640" y="1737360"/>
          <a:ext cx="11094414" cy="3803904"/>
        </p:xfrm>
        <a:graphic>
          <a:graphicData uri="http://schemas.openxmlformats.org/drawingml/2006/table">
            <a:tbl>
              <a:tblPr firstRow="1">
                <a:tableStyleId>{5C22544A-7EE6-4342-B048-85BDC9FD1C3A}</a:tableStyleId>
              </a:tblPr>
              <a:tblGrid>
                <a:gridCol w="5244632"/>
                <a:gridCol w="3630899"/>
                <a:gridCol w="2218883"/>
              </a:tblGrid>
              <a:tr h="512064">
                <a:tc>
                  <a:txBody>
                    <a:bodyPr wrap="square"/>
                    <a:lstStyle/>
                    <a:p>
                      <a:pPr eaLnBrk="1" hangingPunct="1">
                        <a:lnSpc>
                          <a:spcPct val="115000"/>
                        </a:lnSpc>
                      </a:pPr>
                      <a:r>
                        <a:rPr lang="ja-JP" altLang="en-US" sz="1500" b="1">
                          <a:solidFill>
                            <a:srgbClr val="FFFFFF"/>
                          </a:solidFill>
                        </a:rPr>
                        <a:t>本論文の結論</a:t>
                      </a:r>
                    </a:p>
                  </a:txBody>
                  <a:tcPr marL="164592" marR="164592" marT="73152" marB="73152" anchor="ctr">
                    <a:solidFill>
                      <a:schemeClr val="accent1"/>
                    </a:solidFill>
                  </a:tcPr>
                </a:tc>
                <a:tc>
                  <a:txBody>
                    <a:bodyPr wrap="square"/>
                    <a:lstStyle/>
                    <a:p>
                      <a:pPr eaLnBrk="1" hangingPunct="1">
                        <a:lnSpc>
                          <a:spcPct val="115000"/>
                        </a:lnSpc>
                      </a:pPr>
                      <a:r>
                        <a:rPr lang="ja-JP" altLang="en-US" sz="1500" b="1">
                          <a:solidFill>
                            <a:srgbClr val="FFFFFF"/>
                          </a:solidFill>
                        </a:rPr>
                        <a:t>支える根拠</a:t>
                      </a:r>
                    </a:p>
                  </a:txBody>
                  <a:tcPr marL="164592" marR="164592" marT="73152" marB="73152" anchor="ctr">
                    <a:solidFill>
                      <a:schemeClr val="accent1"/>
                    </a:solidFill>
                  </a:tcPr>
                </a:tc>
                <a:tc>
                  <a:txBody>
                    <a:bodyPr wrap="square"/>
                    <a:lstStyle/>
                    <a:p>
                      <a:pPr eaLnBrk="1" hangingPunct="1">
                        <a:lnSpc>
                          <a:spcPct val="115000"/>
                        </a:lnSpc>
                      </a:pPr>
                      <a:r>
                        <a:rPr lang="ja-JP" altLang="en-US" sz="1500" b="1">
                          <a:solidFill>
                            <a:srgbClr val="FFFFFF"/>
                          </a:solidFill>
                        </a:rPr>
                        <a:t>根拠の強さ</a:t>
                      </a:r>
                    </a:p>
                  </a:txBody>
                  <a:tcPr marL="164592" marR="164592" marT="73152" marB="73152" anchor="ctr">
                    <a:solidFill>
                      <a:schemeClr val="accent1"/>
                    </a:solidFill>
                  </a:tcPr>
                </a:tc>
              </a:tr>
              <a:tr h="822960">
                <a:tc>
                  <a:txBody>
                    <a:bodyPr wrap="square"/>
                    <a:lstStyle/>
                    <a:p>
                      <a:pPr eaLnBrk="1" hangingPunct="1">
                        <a:lnSpc>
                          <a:spcPct val="115000"/>
                        </a:lnSpc>
                      </a:pPr>
                      <a:r>
                        <a:rPr lang="ja-JP" altLang="en-US" sz="1500" b="1">
                          <a:solidFill>
                            <a:schemeClr val="dk1"/>
                          </a:solidFill>
                        </a:rPr>
                        <a:t>睡眠剥奪で海馬のシナプスが減少する</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Figure 2：シナプス標識の定量</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a:t>
                      </a:r>
                    </a:p>
                  </a:txBody>
                  <a:tcPr marL="164592" marR="164592" marT="73152" marB="73152" anchor="ctr">
                    <a:solidFill>
                      <a:srgbClr val="FFFFFF"/>
                    </a:solidFill>
                  </a:tcPr>
                </a:tc>
              </a:tr>
              <a:tr h="822960">
                <a:tc>
                  <a:txBody>
                    <a:bodyPr wrap="square"/>
                    <a:lstStyle/>
                    <a:p>
                      <a:pPr eaLnBrk="1" hangingPunct="1">
                        <a:lnSpc>
                          <a:spcPct val="115000"/>
                        </a:lnSpc>
                      </a:pPr>
                      <a:r>
                        <a:rPr lang="ja-JP" altLang="en-US" sz="1500" b="1">
                          <a:solidFill>
                            <a:schemeClr val="dk1"/>
                          </a:solidFill>
                        </a:rPr>
                        <a:t>ミクログリアの貪食は必要な過程である</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Figure 3：貪食抑制で部分的に回復</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a:t>
                      </a:r>
                    </a:p>
                  </a:txBody>
                  <a:tcPr marL="164592" marR="164592" marT="73152" marB="73152" anchor="ctr">
                    <a:solidFill>
                      <a:schemeClr val="lt2"/>
                    </a:solidFill>
                  </a:tcPr>
                </a:tc>
              </a:tr>
              <a:tr h="822960">
                <a:tc>
                  <a:txBody>
                    <a:bodyPr wrap="square"/>
                    <a:lstStyle/>
                    <a:p>
                      <a:pPr eaLnBrk="1" hangingPunct="1">
                        <a:lnSpc>
                          <a:spcPct val="115000"/>
                        </a:lnSpc>
                      </a:pPr>
                      <a:r>
                        <a:rPr lang="ja-JP" altLang="en-US" sz="1500" b="1">
                          <a:solidFill>
                            <a:schemeClr val="dk1"/>
                          </a:solidFill>
                        </a:rPr>
                        <a:t>貪食の増加は記憶障害に十分である</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Figure 4：貪食の単独活性化</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a:t>
                      </a:r>
                    </a:p>
                  </a:txBody>
                  <a:tcPr marL="164592" marR="164592" marT="73152" marB="73152" anchor="ctr">
                    <a:solidFill>
                      <a:srgbClr val="FFFFFF"/>
                    </a:solidFill>
                  </a:tcPr>
                </a:tc>
              </a:tr>
              <a:tr h="822960">
                <a:tc>
                  <a:txBody>
                    <a:bodyPr wrap="square"/>
                    <a:lstStyle/>
                    <a:p>
                      <a:pPr eaLnBrk="1" hangingPunct="1">
                        <a:lnSpc>
                          <a:spcPct val="115000"/>
                        </a:lnSpc>
                      </a:pPr>
                      <a:r>
                        <a:rPr lang="ja-JP" altLang="en-US" sz="1500" b="1">
                          <a:solidFill>
                            <a:schemeClr val="dk1"/>
                          </a:solidFill>
                        </a:rPr>
                        <a:t>同じ機序がヒトにも当てはまる</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考察での推測のみ、直接のデータなし</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a:t>
                      </a:r>
                    </a:p>
                  </a:txBody>
                  <a:tcPr marL="164592" marR="164592" marT="73152" marB="73152" anchor="ctr">
                    <a:solidFill>
                      <a:schemeClr val="lt2"/>
                    </a:solidFill>
                  </a:tcPr>
                </a:tc>
              </a:tr>
            </a:tbl>
          </a:graphicData>
        </a:graphic>
      </p:graphicFrame>
      <p:sp>
        <p:nvSpPr>
          <p:cNvPr id="23" name="TextBox 22"/>
          <p:cNvSpPr txBox="1"/>
          <p:nvPr/>
        </p:nvSpPr>
        <p:spPr>
          <a:xfrm>
            <a:off x="548640" y="5806440"/>
            <a:ext cx="11094415" cy="365760"/>
          </a:xfrm>
          <a:prstGeom prst="rect">
            <a:avLst/>
          </a:prstGeom>
          <a:noFill/>
        </p:spPr>
        <p:txBody>
          <a:bodyPr wrap="square" anchor="t" lIns="0" rIns="0" tIns="0" bIns="0">
            <a:spAutoFit/>
          </a:bodyPr>
          <a:lstStyle/>
          <a:p>
            <a:pPr eaLnBrk="1" hangingPunct="1">
              <a:lnSpc>
                <a:spcPct val="120000"/>
              </a:lnSpc>
            </a:pPr>
            <a:r>
              <a:rPr lang="ja-JP" altLang="en-US" sz="1300">
                <a:solidFill>
                  <a:srgbClr val="5F6B78"/>
                </a:solidFill>
              </a:rPr>
              <a:t>★★★ 根拠が十分　★★☆ 根拠はやや強いが別の解釈も可能　★☆☆ 推測で、直接の根拠がない</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04 評価</a:t>
            </a:r>
          </a:p>
        </p:txBody>
      </p:sp>
      <p:sp>
        <p:nvSpPr>
          <p:cNvPr id="3" name="Title 2"/>
          <p:cNvSpPr>
            <a:spLocks noGrp="1"/>
          </p:cNvSpPr>
          <p:nvPr>
            <p:ph type="title"/>
          </p:nvPr>
        </p:nvSpPr>
        <p:spPr/>
        <p:txBody>
          <a:bodyPr/>
          <a:lstStyle/>
          <a:p>
            <a:pPr eaLnBrk="1" hangingPunct="1"/>
            <a:r>
              <a:rPr lang="ja-JP" altLang="en-US"/>
              <a:t>長所と限界</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○○研究室 · 文献紹介</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Rectangle 21"/>
          <p:cNvSpPr/>
          <p:nvPr/>
        </p:nvSpPr>
        <p:spPr>
          <a:xfrm>
            <a:off x="548640" y="1737360"/>
            <a:ext cx="5364327"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4815687" cy="457200"/>
          </a:xfrm>
          <a:prstGeom prst="rect">
            <a:avLst/>
          </a:prstGeom>
          <a:noFill/>
        </p:spPr>
        <p:txBody>
          <a:bodyPr wrap="square" anchor="t" lIns="0" rIns="0" tIns="0" bIns="0">
            <a:spAutoFit/>
          </a:bodyPr>
          <a:lstStyle/>
          <a:p>
            <a:pPr eaLnBrk="1" hangingPunct="1">
              <a:lnSpc>
                <a:spcPct val="120000"/>
              </a:lnSpc>
            </a:pPr>
            <a:r>
              <a:rPr lang="ja-JP" altLang="en-US" sz="2000" b="1">
                <a:solidFill>
                  <a:schemeClr val="accent2"/>
                </a:solidFill>
              </a:rPr>
              <a:t>長所</a:t>
            </a:r>
          </a:p>
        </p:txBody>
      </p:sp>
      <p:sp>
        <p:nvSpPr>
          <p:cNvPr id="25" name="TextBox 24"/>
          <p:cNvSpPr txBox="1"/>
          <p:nvPr/>
        </p:nvSpPr>
        <p:spPr>
          <a:xfrm>
            <a:off x="822959" y="2514600"/>
            <a:ext cx="4815687" cy="3383280"/>
          </a:xfrm>
          <a:prstGeom prst="rect">
            <a:avLst/>
          </a:prstGeom>
          <a:noFill/>
        </p:spPr>
        <p:txBody>
          <a:bodyPr wrap="square" anchor="t" lIns="0" rIns="0" tIns="0" bIns="0">
            <a:spAutoFit/>
          </a:bodyPr>
          <a:lstStyle/>
          <a:p>
            <a:pPr eaLnBrk="1" hangingPunct="1">
              <a:lnSpc>
                <a:spcPct val="130000"/>
              </a:lnSpc>
            </a:pPr>
            <a:r>
              <a:rPr lang="ja-JP" altLang="en-US" sz="1800">
                <a:solidFill>
                  <a:schemeClr val="dk1"/>
                </a:solidFill>
              </a:rPr>
              <a:t>実験の論理が一貫している：相関 → 必要性 → 十分性。</a:t>
            </a:r>
          </a:p>
          <a:p>
            <a:pPr eaLnBrk="1" hangingPunct="1">
              <a:lnSpc>
                <a:spcPct val="130000"/>
              </a:lnSpc>
              <a:spcBef>
                <a:spcPts val="1200"/>
              </a:spcBef>
            </a:pPr>
            <a:r>
              <a:rPr lang="ja-JP" altLang="en-US" sz="1800">
                <a:solidFill>
                  <a:schemeClr val="dk1"/>
                </a:solidFill>
              </a:rPr>
              <a:t>シナプス前・後の両方の標識を定量しており、解析が丁寧。</a:t>
            </a:r>
          </a:p>
          <a:p>
            <a:pPr eaLnBrk="1" hangingPunct="1">
              <a:lnSpc>
                <a:spcPct val="130000"/>
              </a:lnSpc>
              <a:spcBef>
                <a:spcPts val="1200"/>
              </a:spcBef>
            </a:pPr>
            <a:r>
              <a:rPr lang="ja-JP" altLang="en-US" sz="1800">
                <a:solidFill>
                  <a:schemeClr val="dk1"/>
                </a:solidFill>
              </a:rPr>
              <a:t>行動レベルと細胞レベルの根拠が互いに裏づけ合っている。</a:t>
            </a:r>
          </a:p>
        </p:txBody>
      </p:sp>
      <p:sp>
        <p:nvSpPr>
          <p:cNvPr id="26" name="Rectangle 25"/>
          <p:cNvSpPr/>
          <p:nvPr/>
        </p:nvSpPr>
        <p:spPr>
          <a:xfrm>
            <a:off x="6278727" y="1737360"/>
            <a:ext cx="5364327"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737360"/>
            <a:ext cx="5364327" cy="54864"/>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65960"/>
            <a:ext cx="4815687" cy="457200"/>
          </a:xfrm>
          <a:prstGeom prst="rect">
            <a:avLst/>
          </a:prstGeom>
          <a:noFill/>
        </p:spPr>
        <p:txBody>
          <a:bodyPr wrap="square" anchor="t" lIns="0" rIns="0" tIns="0" bIns="0">
            <a:spAutoFit/>
          </a:bodyPr>
          <a:lstStyle/>
          <a:p>
            <a:pPr eaLnBrk="1" hangingPunct="1">
              <a:lnSpc>
                <a:spcPct val="120000"/>
              </a:lnSpc>
            </a:pPr>
            <a:r>
              <a:rPr lang="ja-JP" altLang="en-US" sz="2000" b="1">
                <a:solidFill>
                  <a:schemeClr val="accent5"/>
                </a:solidFill>
              </a:rPr>
              <a:t>限界</a:t>
            </a:r>
          </a:p>
        </p:txBody>
      </p:sp>
      <p:sp>
        <p:nvSpPr>
          <p:cNvPr id="29" name="TextBox 28"/>
          <p:cNvSpPr txBox="1"/>
          <p:nvPr/>
        </p:nvSpPr>
        <p:spPr>
          <a:xfrm>
            <a:off x="6553047" y="2514600"/>
            <a:ext cx="4815687" cy="3383280"/>
          </a:xfrm>
          <a:prstGeom prst="rect">
            <a:avLst/>
          </a:prstGeom>
          <a:noFill/>
        </p:spPr>
        <p:txBody>
          <a:bodyPr wrap="square" anchor="t" lIns="0" rIns="0" tIns="0" bIns="0">
            <a:spAutoFit/>
          </a:bodyPr>
          <a:lstStyle/>
          <a:p>
            <a:pPr eaLnBrk="1" hangingPunct="1">
              <a:lnSpc>
                <a:spcPct val="130000"/>
              </a:lnSpc>
            </a:pPr>
            <a:r>
              <a:rPr lang="ja-JP" altLang="en-US" sz="1800">
                <a:solidFill>
                  <a:schemeClr val="dk1"/>
                </a:solidFill>
              </a:rPr>
              <a:t>雄マウスのみで、性差は不明。</a:t>
            </a:r>
          </a:p>
          <a:p>
            <a:pPr eaLnBrk="1" hangingPunct="1">
              <a:lnSpc>
                <a:spcPct val="130000"/>
              </a:lnSpc>
              <a:spcBef>
                <a:spcPts val="1200"/>
              </a:spcBef>
            </a:pPr>
            <a:r>
              <a:rPr lang="ja-JP" altLang="en-US" sz="1800">
                <a:solidFill>
                  <a:schemeClr val="dk1"/>
                </a:solidFill>
              </a:rPr>
              <a:t>貪食の阻害剤・活性化剤にはオフターゲット効果の可能性があり、遺伝学的な検証がない。</a:t>
            </a:r>
          </a:p>
          <a:p>
            <a:pPr eaLnBrk="1" hangingPunct="1">
              <a:lnSpc>
                <a:spcPct val="130000"/>
              </a:lnSpc>
              <a:spcBef>
                <a:spcPts val="1200"/>
              </a:spcBef>
            </a:pPr>
            <a:r>
              <a:rPr lang="ja-JP" altLang="en-US" sz="1800">
                <a:solidFill>
                  <a:schemeClr val="dk1"/>
                </a:solidFill>
              </a:rPr>
              <a:t>「部分的な回復」はほかの機序の関与を示すが、考察で十分に論じられていない。</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05 示唆と議論</a:t>
            </a:r>
          </a:p>
        </p:txBody>
      </p:sp>
      <p:sp>
        <p:nvSpPr>
          <p:cNvPr id="3" name="Title 2"/>
          <p:cNvSpPr>
            <a:spLocks noGrp="1"/>
          </p:cNvSpPr>
          <p:nvPr>
            <p:ph type="title"/>
          </p:nvPr>
        </p:nvSpPr>
        <p:spPr/>
        <p:txBody>
          <a:bodyPr/>
          <a:lstStyle/>
          <a:p>
            <a:pPr eaLnBrk="1" hangingPunct="1"/>
            <a:r>
              <a:rPr lang="ja-JP" altLang="en-US"/>
              <a:t>私たちの研究への示唆</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○○研究室 · 文献紹介</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Rectangle 21"/>
          <p:cNvSpPr/>
          <p:nvPr/>
        </p:nvSpPr>
        <p:spPr>
          <a:xfrm>
            <a:off x="548640"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3484778"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68680" y="1965960"/>
            <a:ext cx="1371600" cy="822960"/>
          </a:xfrm>
          <a:prstGeom prst="rect">
            <a:avLst/>
          </a:prstGeom>
          <a:noFill/>
        </p:spPr>
        <p:txBody>
          <a:bodyPr wrap="square" anchor="t" lIns="0" rIns="0" tIns="0" bIns="0">
            <a:spAutoFit/>
          </a:bodyPr>
          <a:lstStyle/>
          <a:p>
            <a:pPr eaLnBrk="1" hangingPunct="1">
              <a:lnSpc>
                <a:spcPct val="120000"/>
              </a:lnSpc>
            </a:pPr>
            <a:r>
              <a:rPr lang="ja-JP" altLang="en-US" sz="4000" b="1">
                <a:solidFill>
                  <a:schemeClr val="accent1"/>
                </a:solidFill>
              </a:rPr>
              <a:t>01</a:t>
            </a:r>
          </a:p>
        </p:txBody>
      </p:sp>
      <p:sp>
        <p:nvSpPr>
          <p:cNvPr id="25" name="TextBox 24"/>
          <p:cNvSpPr txBox="1"/>
          <p:nvPr/>
        </p:nvSpPr>
        <p:spPr>
          <a:xfrm>
            <a:off x="868680" y="2880360"/>
            <a:ext cx="2844698" cy="457200"/>
          </a:xfrm>
          <a:prstGeom prst="rect">
            <a:avLst/>
          </a:prstGeom>
          <a:noFill/>
        </p:spPr>
        <p:txBody>
          <a:bodyPr wrap="square" anchor="t" lIns="0" rIns="0" tIns="0" bIns="0">
            <a:spAutoFit/>
          </a:bodyPr>
          <a:lstStyle/>
          <a:p>
            <a:pPr eaLnBrk="1" hangingPunct="1">
              <a:lnSpc>
                <a:spcPct val="120000"/>
              </a:lnSpc>
            </a:pPr>
            <a:r>
              <a:rPr lang="ja-JP" altLang="en-US" sz="2100" b="1"/>
              <a:t>取り入れたい手法</a:t>
            </a:r>
          </a:p>
        </p:txBody>
      </p:sp>
      <p:sp>
        <p:nvSpPr>
          <p:cNvPr id="26" name="TextBox 25"/>
          <p:cNvSpPr txBox="1"/>
          <p:nvPr/>
        </p:nvSpPr>
        <p:spPr>
          <a:xfrm>
            <a:off x="868680" y="3474720"/>
            <a:ext cx="2844698" cy="2377440"/>
          </a:xfrm>
          <a:prstGeom prst="rect">
            <a:avLst/>
          </a:prstGeom>
          <a:noFill/>
        </p:spPr>
        <p:txBody>
          <a:bodyPr wrap="square" anchor="t" lIns="0" rIns="0" tIns="0" bIns="0">
            <a:spAutoFit/>
          </a:bodyPr>
          <a:lstStyle/>
          <a:p>
            <a:pPr eaLnBrk="1" hangingPunct="1">
              <a:lnSpc>
                <a:spcPct val="145000"/>
              </a:lnSpc>
            </a:pPr>
            <a:r>
              <a:rPr lang="ja-JP" altLang="en-US" sz="1800"/>
              <a:t>シナプス前・後標識の共局在による定量は、私たちの断片化睡眠モデルにそのまま使える。</a:t>
            </a:r>
          </a:p>
        </p:txBody>
      </p:sp>
      <p:sp>
        <p:nvSpPr>
          <p:cNvPr id="27" name="Rectangle 26"/>
          <p:cNvSpPr/>
          <p:nvPr/>
        </p:nvSpPr>
        <p:spPr>
          <a:xfrm>
            <a:off x="4353458"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Rectangle 27"/>
          <p:cNvSpPr/>
          <p:nvPr/>
        </p:nvSpPr>
        <p:spPr>
          <a:xfrm>
            <a:off x="4353458" y="1737360"/>
            <a:ext cx="3484778" cy="6400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TextBox 28"/>
          <p:cNvSpPr txBox="1"/>
          <p:nvPr/>
        </p:nvSpPr>
        <p:spPr>
          <a:xfrm>
            <a:off x="4673498" y="1965960"/>
            <a:ext cx="1371600" cy="822960"/>
          </a:xfrm>
          <a:prstGeom prst="rect">
            <a:avLst/>
          </a:prstGeom>
          <a:noFill/>
        </p:spPr>
        <p:txBody>
          <a:bodyPr wrap="square" anchor="t" lIns="0" rIns="0" tIns="0" bIns="0">
            <a:spAutoFit/>
          </a:bodyPr>
          <a:lstStyle/>
          <a:p>
            <a:pPr eaLnBrk="1" hangingPunct="1">
              <a:lnSpc>
                <a:spcPct val="120000"/>
              </a:lnSpc>
            </a:pPr>
            <a:r>
              <a:rPr lang="ja-JP" altLang="en-US" sz="4000" b="1">
                <a:solidFill>
                  <a:schemeClr val="accent2"/>
                </a:solidFill>
              </a:rPr>
              <a:t>02</a:t>
            </a:r>
          </a:p>
        </p:txBody>
      </p:sp>
      <p:sp>
        <p:nvSpPr>
          <p:cNvPr id="30" name="TextBox 29"/>
          <p:cNvSpPr txBox="1"/>
          <p:nvPr/>
        </p:nvSpPr>
        <p:spPr>
          <a:xfrm>
            <a:off x="4673498" y="2880360"/>
            <a:ext cx="2844698" cy="457200"/>
          </a:xfrm>
          <a:prstGeom prst="rect">
            <a:avLst/>
          </a:prstGeom>
          <a:noFill/>
        </p:spPr>
        <p:txBody>
          <a:bodyPr wrap="square" anchor="t" lIns="0" rIns="0" tIns="0" bIns="0">
            <a:spAutoFit/>
          </a:bodyPr>
          <a:lstStyle/>
          <a:p>
            <a:pPr eaLnBrk="1" hangingPunct="1">
              <a:lnSpc>
                <a:spcPct val="120000"/>
              </a:lnSpc>
            </a:pPr>
            <a:r>
              <a:rPr lang="ja-JP" altLang="en-US" sz="2100" b="1"/>
              <a:t>検証したい仮説</a:t>
            </a:r>
          </a:p>
        </p:txBody>
      </p:sp>
      <p:sp>
        <p:nvSpPr>
          <p:cNvPr id="31" name="TextBox 30"/>
          <p:cNvSpPr txBox="1"/>
          <p:nvPr/>
        </p:nvSpPr>
        <p:spPr>
          <a:xfrm>
            <a:off x="4673498" y="3474720"/>
            <a:ext cx="2844698" cy="2377440"/>
          </a:xfrm>
          <a:prstGeom prst="rect">
            <a:avLst/>
          </a:prstGeom>
          <a:noFill/>
        </p:spPr>
        <p:txBody>
          <a:bodyPr wrap="square" anchor="t" lIns="0" rIns="0" tIns="0" bIns="0">
            <a:spAutoFit/>
          </a:bodyPr>
          <a:lstStyle/>
          <a:p>
            <a:pPr eaLnBrk="1" hangingPunct="1">
              <a:lnSpc>
                <a:spcPct val="145000"/>
              </a:lnSpc>
            </a:pPr>
            <a:r>
              <a:rPr lang="ja-JP" altLang="en-US" sz="1800"/>
              <a:t>私たちのモデルでもミクログリアの貪食を測り、同じ変化が起きるかを確かめる。</a:t>
            </a:r>
          </a:p>
        </p:txBody>
      </p:sp>
      <p:sp>
        <p:nvSpPr>
          <p:cNvPr id="32" name="Rectangle 31"/>
          <p:cNvSpPr/>
          <p:nvPr/>
        </p:nvSpPr>
        <p:spPr>
          <a:xfrm>
            <a:off x="8158276"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3" name="Rectangle 32"/>
          <p:cNvSpPr/>
          <p:nvPr/>
        </p:nvSpPr>
        <p:spPr>
          <a:xfrm>
            <a:off x="8158276" y="1737360"/>
            <a:ext cx="3484778" cy="6400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4" name="TextBox 33"/>
          <p:cNvSpPr txBox="1"/>
          <p:nvPr/>
        </p:nvSpPr>
        <p:spPr>
          <a:xfrm>
            <a:off x="8478316" y="1965960"/>
            <a:ext cx="1371600" cy="822960"/>
          </a:xfrm>
          <a:prstGeom prst="rect">
            <a:avLst/>
          </a:prstGeom>
          <a:noFill/>
        </p:spPr>
        <p:txBody>
          <a:bodyPr wrap="square" anchor="t" lIns="0" rIns="0" tIns="0" bIns="0">
            <a:spAutoFit/>
          </a:bodyPr>
          <a:lstStyle/>
          <a:p>
            <a:pPr eaLnBrk="1" hangingPunct="1">
              <a:lnSpc>
                <a:spcPct val="120000"/>
              </a:lnSpc>
            </a:pPr>
            <a:r>
              <a:rPr lang="ja-JP" altLang="en-US" sz="4000" b="1">
                <a:solidFill>
                  <a:srgbClr val="A86F10"/>
                </a:solidFill>
              </a:rPr>
              <a:t>03</a:t>
            </a:r>
          </a:p>
        </p:txBody>
      </p:sp>
      <p:sp>
        <p:nvSpPr>
          <p:cNvPr id="35" name="TextBox 34"/>
          <p:cNvSpPr txBox="1"/>
          <p:nvPr/>
        </p:nvSpPr>
        <p:spPr>
          <a:xfrm>
            <a:off x="8478316" y="2880360"/>
            <a:ext cx="2844698" cy="457200"/>
          </a:xfrm>
          <a:prstGeom prst="rect">
            <a:avLst/>
          </a:prstGeom>
          <a:noFill/>
        </p:spPr>
        <p:txBody>
          <a:bodyPr wrap="square" anchor="t" lIns="0" rIns="0" tIns="0" bIns="0">
            <a:spAutoFit/>
          </a:bodyPr>
          <a:lstStyle/>
          <a:p>
            <a:pPr eaLnBrk="1" hangingPunct="1">
              <a:lnSpc>
                <a:spcPct val="120000"/>
              </a:lnSpc>
            </a:pPr>
            <a:r>
              <a:rPr lang="ja-JP" altLang="en-US" sz="2100" b="1"/>
              <a:t>埋められる空白</a:t>
            </a:r>
          </a:p>
        </p:txBody>
      </p:sp>
      <p:sp>
        <p:nvSpPr>
          <p:cNvPr id="36" name="TextBox 35"/>
          <p:cNvSpPr txBox="1"/>
          <p:nvPr/>
        </p:nvSpPr>
        <p:spPr>
          <a:xfrm>
            <a:off x="8478316" y="3474720"/>
            <a:ext cx="2844698" cy="2377440"/>
          </a:xfrm>
          <a:prstGeom prst="rect">
            <a:avLst/>
          </a:prstGeom>
          <a:noFill/>
        </p:spPr>
        <p:txBody>
          <a:bodyPr wrap="square" anchor="t" lIns="0" rIns="0" tIns="0" bIns="0">
            <a:spAutoFit/>
          </a:bodyPr>
          <a:lstStyle/>
          <a:p>
            <a:pPr eaLnBrk="1" hangingPunct="1">
              <a:lnSpc>
                <a:spcPct val="145000"/>
              </a:lnSpc>
            </a:pPr>
            <a:r>
              <a:rPr lang="ja-JP" altLang="en-US" sz="1800"/>
              <a:t>薬剤の代わりにミクログリア特異的ノックアウトマウスを用い、オフターゲットを除外する。</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05 示唆と議論</a:t>
            </a:r>
          </a:p>
        </p:txBody>
      </p:sp>
      <p:sp>
        <p:nvSpPr>
          <p:cNvPr id="3" name="Title 2"/>
          <p:cNvSpPr>
            <a:spLocks noGrp="1"/>
          </p:cNvSpPr>
          <p:nvPr>
            <p:ph type="title"/>
          </p:nvPr>
        </p:nvSpPr>
        <p:spPr/>
        <p:txBody>
          <a:bodyPr/>
          <a:lstStyle/>
          <a:p>
            <a:pPr eaLnBrk="1" hangingPunct="1"/>
            <a:r>
              <a:rPr lang="ja-JP" altLang="en-US"/>
              <a:t>議論のポイント</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○○研究室 · 文献紹介</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Rectangle 21"/>
          <p:cNvSpPr/>
          <p:nvPr/>
        </p:nvSpPr>
        <p:spPr>
          <a:xfrm>
            <a:off x="548640" y="1783080"/>
            <a:ext cx="11094415" cy="11430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83080"/>
            <a:ext cx="1143000" cy="1143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548640" y="1783080"/>
            <a:ext cx="1143000" cy="1143000"/>
          </a:xfrm>
          <a:prstGeom prst="rect">
            <a:avLst/>
          </a:prstGeom>
          <a:noFill/>
        </p:spPr>
        <p:txBody>
          <a:bodyPr wrap="square" anchor="ctr" lIns="0" rIns="0" tIns="0" bIns="0">
            <a:spAutoFit/>
          </a:bodyPr>
          <a:lstStyle/>
          <a:p>
            <a:pPr eaLnBrk="1" hangingPunct="1" algn="ctr">
              <a:lnSpc>
                <a:spcPct val="120000"/>
              </a:lnSpc>
            </a:pPr>
            <a:r>
              <a:rPr lang="ja-JP" altLang="en-US" sz="2600" b="1">
                <a:solidFill>
                  <a:srgbClr val="FFFFFF"/>
                </a:solidFill>
              </a:rPr>
              <a:t>Q1</a:t>
            </a:r>
          </a:p>
        </p:txBody>
      </p:sp>
      <p:sp>
        <p:nvSpPr>
          <p:cNvPr id="25" name="TextBox 24"/>
          <p:cNvSpPr txBox="1"/>
          <p:nvPr/>
        </p:nvSpPr>
        <p:spPr>
          <a:xfrm>
            <a:off x="2011680" y="1783080"/>
            <a:ext cx="9357055" cy="1143000"/>
          </a:xfrm>
          <a:prstGeom prst="rect">
            <a:avLst/>
          </a:prstGeom>
          <a:noFill/>
        </p:spPr>
        <p:txBody>
          <a:bodyPr wrap="square" anchor="ctr" lIns="0" rIns="0" tIns="0" bIns="0">
            <a:spAutoFit/>
          </a:bodyPr>
          <a:lstStyle/>
          <a:p>
            <a:pPr eaLnBrk="1" hangingPunct="1">
              <a:lnSpc>
                <a:spcPct val="120000"/>
              </a:lnSpc>
            </a:pPr>
            <a:r>
              <a:rPr lang="ja-JP" altLang="en-US" sz="2000"/>
              <a:t>「部分的な回復」は、ほかにどんな機序を示唆するか。区別する方法はあるか。</a:t>
            </a:r>
          </a:p>
        </p:txBody>
      </p:sp>
      <p:sp>
        <p:nvSpPr>
          <p:cNvPr id="26" name="Rectangle 25"/>
          <p:cNvSpPr/>
          <p:nvPr/>
        </p:nvSpPr>
        <p:spPr>
          <a:xfrm>
            <a:off x="548640" y="3154680"/>
            <a:ext cx="11094415" cy="11430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548640" y="3154680"/>
            <a:ext cx="1143000" cy="1143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548640" y="3154680"/>
            <a:ext cx="1143000" cy="1143000"/>
          </a:xfrm>
          <a:prstGeom prst="rect">
            <a:avLst/>
          </a:prstGeom>
          <a:noFill/>
        </p:spPr>
        <p:txBody>
          <a:bodyPr wrap="square" anchor="ctr" lIns="0" rIns="0" tIns="0" bIns="0">
            <a:spAutoFit/>
          </a:bodyPr>
          <a:lstStyle/>
          <a:p>
            <a:pPr eaLnBrk="1" hangingPunct="1" algn="ctr">
              <a:lnSpc>
                <a:spcPct val="120000"/>
              </a:lnSpc>
            </a:pPr>
            <a:r>
              <a:rPr lang="ja-JP" altLang="en-US" sz="2600" b="1">
                <a:solidFill>
                  <a:srgbClr val="FFFFFF"/>
                </a:solidFill>
              </a:rPr>
              <a:t>Q2</a:t>
            </a:r>
          </a:p>
        </p:txBody>
      </p:sp>
      <p:sp>
        <p:nvSpPr>
          <p:cNvPr id="29" name="TextBox 28"/>
          <p:cNvSpPr txBox="1"/>
          <p:nvPr/>
        </p:nvSpPr>
        <p:spPr>
          <a:xfrm>
            <a:off x="2011680" y="3154680"/>
            <a:ext cx="9357055" cy="1143000"/>
          </a:xfrm>
          <a:prstGeom prst="rect">
            <a:avLst/>
          </a:prstGeom>
          <a:noFill/>
        </p:spPr>
        <p:txBody>
          <a:bodyPr wrap="square" anchor="ctr" lIns="0" rIns="0" tIns="0" bIns="0">
            <a:spAutoFit/>
          </a:bodyPr>
          <a:lstStyle/>
          <a:p>
            <a:pPr eaLnBrk="1" hangingPunct="1">
              <a:lnSpc>
                <a:spcPct val="120000"/>
              </a:lnSpc>
            </a:pPr>
            <a:r>
              <a:rPr lang="ja-JP" altLang="en-US" sz="2000"/>
              <a:t>薬剤のオフターゲットの可能性はどの程度か。遺伝学的実験はどう設計すべきか。</a:t>
            </a:r>
          </a:p>
        </p:txBody>
      </p:sp>
      <p:sp>
        <p:nvSpPr>
          <p:cNvPr id="30" name="Rectangle 29"/>
          <p:cNvSpPr/>
          <p:nvPr/>
        </p:nvSpPr>
        <p:spPr>
          <a:xfrm>
            <a:off x="548640" y="4526280"/>
            <a:ext cx="11094415" cy="11430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4526280"/>
            <a:ext cx="1143000" cy="1143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548640" y="4526280"/>
            <a:ext cx="1143000" cy="1143000"/>
          </a:xfrm>
          <a:prstGeom prst="rect">
            <a:avLst/>
          </a:prstGeom>
          <a:noFill/>
        </p:spPr>
        <p:txBody>
          <a:bodyPr wrap="square" anchor="ctr" lIns="0" rIns="0" tIns="0" bIns="0">
            <a:spAutoFit/>
          </a:bodyPr>
          <a:lstStyle/>
          <a:p>
            <a:pPr eaLnBrk="1" hangingPunct="1" algn="ctr">
              <a:lnSpc>
                <a:spcPct val="120000"/>
              </a:lnSpc>
            </a:pPr>
            <a:r>
              <a:rPr lang="ja-JP" altLang="en-US" sz="2600" b="1">
                <a:solidFill>
                  <a:srgbClr val="FFFFFF"/>
                </a:solidFill>
              </a:rPr>
              <a:t>Q3</a:t>
            </a:r>
          </a:p>
        </p:txBody>
      </p:sp>
      <p:sp>
        <p:nvSpPr>
          <p:cNvPr id="33" name="TextBox 32"/>
          <p:cNvSpPr txBox="1"/>
          <p:nvPr/>
        </p:nvSpPr>
        <p:spPr>
          <a:xfrm>
            <a:off x="2011680" y="4526280"/>
            <a:ext cx="9357055" cy="1143000"/>
          </a:xfrm>
          <a:prstGeom prst="rect">
            <a:avLst/>
          </a:prstGeom>
          <a:noFill/>
        </p:spPr>
        <p:txBody>
          <a:bodyPr wrap="square" anchor="ctr" lIns="0" rIns="0" tIns="0" bIns="0">
            <a:spAutoFit/>
          </a:bodyPr>
          <a:lstStyle/>
          <a:p>
            <a:pPr eaLnBrk="1" hangingPunct="1">
              <a:lnSpc>
                <a:spcPct val="120000"/>
              </a:lnSpc>
            </a:pPr>
            <a:r>
              <a:rPr lang="ja-JP" altLang="en-US" sz="2000"/>
              <a:t>この機序は慢性的な睡眠不足でも成り立つか。</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eaLnBrk="1" hangingPunct="1"/>
            <a:r>
              <a:rPr lang="ja-JP" altLang="en-US"/>
              <a:t>ご清聴ありがとうございました</a:t>
            </a:r>
          </a:p>
        </p:txBody>
      </p:sp>
      <p:sp>
        <p:nvSpPr>
          <p:cNvPr id="3" name="Text Placeholder 2"/>
          <p:cNvSpPr>
            <a:spLocks noGrp="1"/>
          </p:cNvSpPr>
          <p:nvPr>
            <p:ph type="body" idx="1"/>
          </p:nvPr>
        </p:nvSpPr>
        <p:spPr/>
        <p:txBody>
          <a:bodyPr/>
          <a:lstStyle/>
          <a:p>
            <a:pPr eaLnBrk="1" hangingPunct="1"/>
            <a:r>
              <a:rPr lang="ja-JP" altLang="en-US"/>
              <a:t>紹介論文：Example A, et al. Sleep deprivation impairs memory consolidation via microglial synapse engulfment. 誌名. 2026.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予備スライド · スライドショーでは非表示</a:t>
            </a:r>
          </a:p>
        </p:txBody>
      </p:sp>
      <p:sp>
        <p:nvSpPr>
          <p:cNvPr id="3" name="Title 2"/>
          <p:cNvSpPr>
            <a:spLocks noGrp="1"/>
          </p:cNvSpPr>
          <p:nvPr>
            <p:ph type="title"/>
          </p:nvPr>
        </p:nvSpPr>
        <p:spPr/>
        <p:txBody>
          <a:bodyPr/>
          <a:lstStyle/>
          <a:p>
            <a:pPr eaLnBrk="1" hangingPunct="1"/>
            <a:r>
              <a:rPr lang="ja-JP" altLang="en-US"/>
              <a:t>補足資料：原著の補足図と手法の詳細</a:t>
            </a:r>
          </a:p>
        </p:txBody>
      </p:sp>
      <p:sp>
        <p:nvSpPr>
          <p:cNvPr id="4" name="Picture Placeholder 3"/>
          <p:cNvSpPr>
            <a:spLocks noGrp="1"/>
          </p:cNvSpPr>
          <p:nvPr>
            <p:ph type="pic" idx="10"/>
          </p:nvPr>
        </p:nvSpPr>
        <p:spPr/>
      </p:sp>
      <p:sp>
        <p:nvSpPr>
          <p:cNvPr id="5" name="Text Placeholder 4"/>
          <p:cNvSpPr>
            <a:spLocks noGrp="1"/>
          </p:cNvSpPr>
          <p:nvPr>
            <p:ph type="body" idx="16"/>
          </p:nvPr>
        </p:nvSpPr>
        <p:spPr/>
        <p:txBody>
          <a:bodyPr/>
          <a:lstStyle/>
          <a:p>
            <a:pPr eaLnBrk="1" hangingPunct="1"/>
            <a:r>
              <a:rPr lang="ja-JP" altLang="en-US"/>
              <a:t>図S1　（原著の補足図。出典を明記）</a:t>
            </a:r>
          </a:p>
        </p:txBody>
      </p:sp>
      <p:sp>
        <p:nvSpPr>
          <p:cNvPr id="6" name="Text Placeholder 5"/>
          <p:cNvSpPr>
            <a:spLocks noGrp="1"/>
          </p:cNvSpPr>
          <p:nvPr>
            <p:ph type="body" idx="1"/>
          </p:nvPr>
        </p:nvSpPr>
        <p:spPr/>
        <p:txBody>
          <a:bodyPr/>
          <a:lstStyle/>
          <a:p>
            <a:pPr eaLnBrk="1" hangingPunct="1"/>
            <a:r>
              <a:rPr lang="ja-JP" altLang="en-US" sz="1700"/>
              <a:t>質問されそうな補足図（Supplementary Figure）や手法の詳細を置いておきます。</a:t>
            </a:r>
          </a:p>
          <a:p>
            <a:pPr eaLnBrk="1" hangingPunct="1">
              <a:spcBef>
                <a:spcPts val="1400"/>
              </a:spcBef>
            </a:pPr>
            <a:r>
              <a:rPr lang="ja-JP" altLang="en-US" sz="1700">
                <a:solidFill>
                  <a:srgbClr val="5F6B78"/>
                </a:solidFill>
              </a:rPr>
              <a:t>例：</a:t>
            </a:r>
            <a:r>
              <a:rPr lang="ja-JP" altLang="en-US" sz="1700"/>
              <a:t>睡眠剥奪の方法、統計手法、例数。</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○○研究室 · 文献紹介</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Tree>
  </p:cSld>
  <p:clrMapOvr>
    <a:masterClrMapping/>
  </p:clrMapOvr>
</p:sld>
</file>

<file path=ppt/theme/theme1.xml><?xml version="1.0" encoding="utf-8"?>
<a:theme xmlns:a="http://schemas.openxmlformats.org/drawingml/2006/main" name="SciDraw AI Academic">
  <a:themeElements>
    <a:clrScheme name="SciDraw AI Academic">
      <a:dk1>
        <a:srgbClr val="1F2329"/>
      </a:dk1>
      <a:lt1>
        <a:srgbClr val="FFFFFF"/>
      </a:lt1>
      <a:dk2>
        <a:srgbClr val="1B3A5C"/>
      </a:dk2>
      <a:lt2>
        <a:srgbClr val="F2F4F7"/>
      </a:lt2>
      <a:accent1>
        <a:srgbClr val="1F4E8C"/>
      </a:accent1>
      <a:accent2>
        <a:srgbClr val="1A8C7E"/>
      </a:accent2>
      <a:accent3>
        <a:srgbClr val="D99A2B"/>
      </a:accent3>
      <a:accent4>
        <a:srgbClr val="8A96A3"/>
      </a:accent4>
      <a:accent5>
        <a:srgbClr val="C0443A"/>
      </a:accent5>
      <a:accent6>
        <a:srgbClr val="5B4B8A"/>
      </a:accent6>
      <a:hlink>
        <a:srgbClr val="1F4E8C"/>
      </a:hlink>
      <a:folHlink>
        <a:srgbClr val="5B4B8A"/>
      </a:folHlink>
    </a:clrScheme>
    <a:fontScheme name="SciDraw AI Academic">
      <a:majorFont>
        <a:latin typeface="Arial"/>
        <a:ea typeface="Yu Gothic"/>
        <a:cs typeface=""/>
        <a:font script="Jpan" typeface="Yu Gothic"/>
      </a:majorFont>
      <a:minorFont>
        <a:latin typeface="Arial"/>
        <a:ea typeface="Yu Gothic"/>
        <a:cs typeface=""/>
        <a:font script="Jpan" typeface="Yu Goth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文献紹介 PPTテンプレート · SciDraw AI</dc:title>
  <dc:subject>文献紹介・ジャーナルクラブ テンプレート（記入例版）</dc:subject>
  <dc:creator>SciDraw AI</dc:creator>
  <cp:keywords>SciDraw AI; 文献紹介; 論文紹介; ジャーナルクラブ; 抄読会; ゼミ; PPTテンプレート</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