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未処理Cu箔</c:v>
                </c:pt>
              </c:strCache>
            </c:strRef>
          </c:tx>
          <c:spPr>
            <a:solidFill>
              <a:srgbClr val="9AA4AF"/>
            </a:solidFill>
            <a:ln>
              <a:noFill/>
            </a:ln>
          </c:spPr>
          <c:errBars>
            <c:errBarType val="both"/>
            <c:errValType val="cust"/>
            <c:noEndCap val="0"/>
            <c:plus>
              <c:numLit>
                <c:formatCode>General</c:formatCode>
                <c:ptCount val="2"/>
                <c:pt idx="0">
                  <c:v>5</c:v>
                </c:pt>
                <c:pt idx="1">
                  <c:v>2</c:v>
                </c:pt>
              </c:numLit>
            </c:plus>
            <c:minus>
              <c:numLit>
                <c:formatCode>General</c:formatCode>
                <c:ptCount val="2"/>
                <c:pt idx="0">
                  <c:v>5</c:v>
                </c:pt>
                <c:pt idx="1">
                  <c:v>2</c:v>
                </c:pt>
              </c:numLit>
            </c:minus>
            <c:spPr>
              <a:ln w="12700">
                <a:solidFill>
                  <a:srgbClr val="333A42"/>
                </a:solidFill>
              </a:ln>
            </c:spPr>
          </c:errBars>
          <c:cat>
            <c:strRef>
              <c:f>Sheet1!$A$2:$A$3</c:f>
              <c:strCache>
                <c:ptCount val="2"/>
                <c:pt idx="0">
                  <c:v>核生成過電圧</c:v>
                </c:pt>
                <c:pt idx="1">
                  <c:v>プラトー過電圧</c:v>
                </c:pt>
              </c:strCache>
            </c:strRef>
          </c:cat>
          <c:val>
            <c:numRef>
              <c:f>Sheet1!$B$2:$B$3</c:f>
              <c:numCache>
                <c:formatCode>General</c:formatCode>
                <c:ptCount val="2"/>
                <c:pt idx="0">
                  <c:v>46</c:v>
                </c:pt>
                <c:pt idx="1">
                  <c:v>21</c:v>
                </c:pt>
              </c:numCache>
            </c:numRef>
          </c:val>
        </c:ser>
        <c:ser>
          <c:idx val="1"/>
          <c:order val="1"/>
          <c:tx>
            <c:strRef>
              <c:f>Sheet1!$C$1</c:f>
              <c:strCache>
                <c:ptCount val="1"/>
                <c:pt idx="0">
                  <c:v>LiFリッチ界面層</c:v>
                </c:pt>
              </c:strCache>
            </c:strRef>
          </c:tx>
          <c:spPr>
            <a:solidFill>
              <a:schemeClr val="accent1"/>
            </a:solidFill>
            <a:ln>
              <a:noFill/>
            </a:ln>
          </c:spPr>
          <c:errBars>
            <c:errBarType val="both"/>
            <c:errValType val="cust"/>
            <c:noEndCap val="0"/>
            <c:plus>
              <c:numLit>
                <c:formatCode>General</c:formatCode>
                <c:ptCount val="2"/>
                <c:pt idx="0">
                  <c:v>3</c:v>
                </c:pt>
                <c:pt idx="1">
                  <c:v>1.5</c:v>
                </c:pt>
              </c:numLit>
            </c:plus>
            <c:minus>
              <c:numLit>
                <c:formatCode>General</c:formatCode>
                <c:ptCount val="2"/>
                <c:pt idx="0">
                  <c:v>3</c:v>
                </c:pt>
                <c:pt idx="1">
                  <c:v>1.5</c:v>
                </c:pt>
              </c:numLit>
            </c:minus>
            <c:spPr>
              <a:ln w="12700">
                <a:solidFill>
                  <a:srgbClr val="333A42"/>
                </a:solidFill>
              </a:ln>
            </c:spPr>
          </c:errBars>
          <c:cat>
            <c:strRef>
              <c:f>Sheet1!$A$2:$A$3</c:f>
              <c:strCache>
                <c:ptCount val="2"/>
                <c:pt idx="0">
                  <c:v>核生成過電圧</c:v>
                </c:pt>
                <c:pt idx="1">
                  <c:v>プラトー過電圧</c:v>
                </c:pt>
              </c:strCache>
            </c:strRef>
          </c:cat>
          <c:val>
            <c:numRef>
              <c:f>Sheet1!$C$2:$C$3</c:f>
              <c:numCache>
                <c:formatCode>General</c:formatCode>
                <c:ptCount val="2"/>
                <c:pt idx="0">
                  <c:v>27</c:v>
                </c:pt>
                <c:pt idx="1">
                  <c:v>13</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過電圧（mV）</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Yu Gothic"/>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未処理Li負極</c:v>
                </c:pt>
              </c:strCache>
            </c:strRef>
          </c:tx>
          <c:spPr>
            <a:ln w="28575">
              <a:solidFill>
                <a:srgbClr val="9AA4AF"/>
              </a:solidFill>
            </a:ln>
          </c:spPr>
          <c:marker>
            <c:symbol val="circle"/>
            <c:size val="7"/>
            <c:spPr>
              <a:solidFill>
                <a:srgbClr val="9AA4AF"/>
              </a:solidFill>
              <a:ln>
                <a:solidFill>
                  <a:srgbClr val="9AA4AF"/>
                </a:solidFill>
              </a:ln>
            </c:spPr>
          </c:marker>
          <c:cat>
            <c:strRef>
              <c:f>Sheet1!$A$2:$A$7</c:f>
              <c:strCache>
                <c:ptCount val="6"/>
                <c:pt idx="0">
                  <c:v>0</c:v>
                </c:pt>
                <c:pt idx="1">
                  <c:v>100</c:v>
                </c:pt>
                <c:pt idx="2">
                  <c:v>200</c:v>
                </c:pt>
                <c:pt idx="3">
                  <c:v>300</c:v>
                </c:pt>
                <c:pt idx="4">
                  <c:v>400</c:v>
                </c:pt>
                <c:pt idx="5">
                  <c:v>500</c:v>
                </c:pt>
              </c:strCache>
            </c:strRef>
          </c:cat>
          <c:val>
            <c:numRef>
              <c:f>Sheet1!$B$2:$B$7</c:f>
              <c:numCache>
                <c:formatCode>General</c:formatCode>
                <c:ptCount val="6"/>
                <c:pt idx="0">
                  <c:v>100</c:v>
                </c:pt>
                <c:pt idx="1">
                  <c:v>88</c:v>
                </c:pt>
                <c:pt idx="2">
                  <c:v>74</c:v>
                </c:pt>
                <c:pt idx="3">
                  <c:v>62</c:v>
                </c:pt>
                <c:pt idx="4">
                  <c:v>51</c:v>
                </c:pt>
                <c:pt idx="5">
                  <c:v>41</c:v>
                </c:pt>
              </c:numCache>
            </c:numRef>
          </c:val>
          <c:smooth val="0"/>
        </c:ser>
        <c:ser>
          <c:idx val="1"/>
          <c:order val="1"/>
          <c:tx>
            <c:strRef>
              <c:f>Sheet1!$C$1</c:f>
              <c:strCache>
                <c:ptCount val="1"/>
                <c:pt idx="0">
                  <c:v>LiFリッチ界面層</c:v>
                </c:pt>
              </c:strCache>
            </c:strRef>
          </c:tx>
          <c:spPr>
            <a:ln w="28575">
              <a:solidFill>
                <a:schemeClr val="accent1"/>
              </a:solidFill>
            </a:ln>
          </c:spPr>
          <c:marker>
            <c:symbol val="circle"/>
            <c:size val="7"/>
            <c:spPr>
              <a:solidFill>
                <a:schemeClr val="accent1"/>
              </a:solidFill>
              <a:ln>
                <a:solidFill>
                  <a:schemeClr val="accent1"/>
                </a:solidFill>
              </a:ln>
            </c:spPr>
          </c:marker>
          <c:cat>
            <c:strRef>
              <c:f>Sheet1!$A$2:$A$7</c:f>
              <c:strCache>
                <c:ptCount val="6"/>
                <c:pt idx="0">
                  <c:v>0</c:v>
                </c:pt>
                <c:pt idx="1">
                  <c:v>100</c:v>
                </c:pt>
                <c:pt idx="2">
                  <c:v>200</c:v>
                </c:pt>
                <c:pt idx="3">
                  <c:v>300</c:v>
                </c:pt>
                <c:pt idx="4">
                  <c:v>400</c:v>
                </c:pt>
                <c:pt idx="5">
                  <c:v>500</c:v>
                </c:pt>
              </c:strCache>
            </c:strRef>
          </c:cat>
          <c:val>
            <c:numRef>
              <c:f>Sheet1!$C$2:$C$7</c:f>
              <c:numCache>
                <c:formatCode>General</c:formatCode>
                <c:ptCount val="6"/>
                <c:pt idx="0">
                  <c:v>100</c:v>
                </c:pt>
                <c:pt idx="1">
                  <c:v>98</c:v>
                </c:pt>
                <c:pt idx="2">
                  <c:v>95</c:v>
                </c:pt>
                <c:pt idx="3">
                  <c:v>92</c:v>
                </c:pt>
                <c:pt idx="4">
                  <c:v>89</c:v>
                </c:pt>
                <c:pt idx="5">
                  <c:v>86</c:v>
                </c:pt>
              </c:numCache>
            </c:numRef>
          </c:val>
          <c:smooth val="0"/>
        </c:ser>
        <c:marker val="1"/>
        <c:smooth val="0"/>
        <c:axId val="2118791784"/>
        <c:axId val="2140495176"/>
      </c:lineChart>
      <c:catAx>
        <c:axId val="2118791784"/>
        <c:scaling>
          <c:orientation val="minMax"/>
        </c:scaling>
        <c:delete val="0"/>
        <c:axPos val="b"/>
        <c:title>
          <c:tx>
            <c:rich>
              <a:bodyPr/>
              <a:lstStyle/>
              <a:p>
                <a:r>
                  <a:rPr sz="1300" b="0"/>
                  <a:t>サイクル数</a:t>
                </a:r>
              </a:p>
            </c:rich>
          </c:tx>
          <c:layout/>
          <c:overlay val="0"/>
        </c:title>
        <c:majorTickMark val="out"/>
        <c:minorTickMark val="none"/>
        <c:tickLblPos val="nextTo"/>
        <c:spPr>
          <a:ln>
            <a:solidFill>
              <a:srgbClr val="9AA4AF"/>
            </a:solidFill>
          </a:ln>
        </c:spPr>
        <c:txPr>
          <a:bodyPr/>
          <a:lstStyle/>
          <a:p>
            <a:pPr>
              <a:defRPr sz="1300"/>
            </a:pPr>
          </a:p>
        </c:txPr>
        <c:crossAx val="2140495176"/>
        <c:crosses val="autoZero"/>
        <c:auto val="1"/>
        <c:lblAlgn val="ctr"/>
        <c:lblOffset val="100"/>
        <c:noMultiLvlLbl val="0"/>
      </c:catAx>
      <c:valAx>
        <c:axId val="2140495176"/>
        <c:scaling>
          <c:max val="105.0"/>
          <c:min val="30.0"/>
        </c:scaling>
        <c:delete val="0"/>
        <c:axPos val="l"/>
        <c:majorGridlines>
          <c:spPr>
            <a:ln>
              <a:solidFill>
                <a:srgbClr val="E3E7EC"/>
              </a:solidFill>
            </a:ln>
          </c:spPr>
        </c:majorGridlines>
        <c:title>
          <c:tx>
            <c:rich>
              <a:bodyPr/>
              <a:lstStyle/>
              <a:p>
                <a:r>
                  <a:rPr sz="1300" b="0"/>
                  <a:t>容量維持率（%）</a:t>
                </a:r>
              </a:p>
            </c:rich>
          </c:tx>
          <c:layout/>
          <c:overlay val="0"/>
        </c:title>
        <c:numFmt formatCode="0" sourceLinked="0"/>
        <c:majorTickMark val="out"/>
        <c:minorTickMark val="none"/>
        <c:tickLblPos val="nextTo"/>
        <c:spPr>
          <a:ln>
            <a:noFill/>
          </a:ln>
        </c:spPr>
        <c:txPr>
          <a:bodyPr/>
          <a:lstStyle/>
          <a:p>
            <a:pPr>
              <a:defRPr sz="1300"/>
            </a:pPr>
          </a:p>
        </c:txPr>
        <c:crossAx val="2118791784"/>
        <c:crosses val="autoZero"/>
      </c:valAx>
    </c:plotArea>
    <c:legend>
      <c:legendPos val="t"/>
      <c:layout/>
      <c:overlay val="0"/>
      <c:txPr>
        <a:bodyPr/>
        <a:lstStyle/>
        <a:p>
          <a:pPr>
            <a:defRPr sz="1400"/>
          </a:pPr>
        </a:p>
      </c:txPr>
    </c:legend>
    <c:plotVisOnly val="1"/>
    <c:dispBlanksAs val="gap"/>
    <c:showDLblsOverMax val="0"/>
  </c:chart>
  <c:txPr>
    <a:bodyPr/>
    <a:lstStyle/>
    <a:p>
      <a:pPr>
        <a:defRPr sz="1400">
          <a:solidFill>
            <a:srgbClr val="1F2329"/>
          </a:solidFill>
          <a:latin typeface="Yu Gothic"/>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【このスライド】15秒：座長が紹介してくれるので、「○○大学の○○です。よろしくお願いいたします」程度で題目に入ります。</a:t>
            </a:r>
          </a:p>
          <a:p>
            <a:r>
              <a:t>【ヒント】発表者名の「○」は登壇者を示す日本の学会の慣例です。講演題目は予稿集と同じにします。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このページは使い方の説明で、非表示スライドに設定されています。読み終えたら削除してかまいません。</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【このスライド】30秒：先に結論、そのあとで経緯。学位論文発表との一番の違いです。聴衆の集中力は冒頭が最も高いからです。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【このスライド】1分：「なぜ重要か → 何が問題か → 私たちの方針」の3文で話します。右の比較図で違いは一目で伝わります。</a:t>
            </a:r>
          </a:p>
          <a:p>
            <a:r>
              <a:t>【図のプロンプト】記入例の図は下のプロンプトで作成しました。図の下のリンクを開くと入力済みになります。対象の系に合わせて書き換えてください：</a:t>
            </a:r>
          </a:p>
          <a:p>
            <a:r>
              <a:t>リチウム金属負極の課題を比較する模式図を描いてください。フラットなベクタースタイル、白背景、濃紺と青緑を基調に、琥珀色を少しアクセントに使います。左右2つのパネルを並べます。左パネルは「従来のSEI被膜」：負極表面のSEI被膜が割れ、リチウムのデンドライトが上へ伸び、先端がちぎれて孤立する様子を描き、「デンドライト成長」「SEIの破壊」「デッドリチウム」と表示します。右パネルは「LiFリッチ人工界面層」：緻密で均一な界面層の下にリチウムが平らに緻密に析出する様子を描き、「均一な析出」と表示します。両パネルの底は銅集電体で、「銅集電体」と表示します。ラベルは対象のすぐ近くの空いた場所に置き、引き出し線や図形が文字に重ならないようにします。ラベルは日本語で各1回だけ、図中にタイトルは入れないでください。</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【このスライド】45秒：分野全体を網羅する必要はありません。自分の研究に最も近い2–3種類の手法と、それらが残した課題だけを話します。</a:t>
            </a:r>
          </a:p>
          <a:p>
            <a:r>
              <a:t>【ヒント】文献を示す場合は表に「著者, 年」を加え、詳細は予備スライドに置きます。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【このスライド】30秒：この後の各スライドがどの段階に答えるかを予告します。結果スライドの順番もこの流れと同じです。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【このスライド】45秒：結果の理解に必要な条件だけを話します。詳しい条件は予稿や予備スライドに任せます。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【このスライド】1分：まずタイトルの結論を述べ、左のグラフの数値を示し、最後に右のSEM像で違いを「見せ」ます。</a:t>
            </a:r>
          </a:p>
          <a:p>
            <a:r>
              <a:t>【ヒント】SEM・TEMなどの実験画像は必ずご自身の元画像を使い、AIで作成しないでください。右の2つの枠はダミーです。削除して実際の画像を挿入します。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【このスライド】1分。最も重要な図です。まず2本の線がそれぞれ何かを説明し、500サイクル時点の差で止まります。</a:t>
            </a:r>
          </a:p>
          <a:p>
            <a:r>
              <a:t>【ヒント】右の3つの数値は聴衆が最も覚えて帰る内容です。グラフ・本文と必ず一致させます。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【このスライド】1分：左の機構図を使い、前の2枚の結果を「なぜそうなるのか」として説明します。</a:t>
            </a:r>
          </a:p>
          <a:p>
            <a:r>
              <a:t>【図のプロンプト】記入例の図は下のプロンプトで作成しました。図の下のリンクを開くと入力済みになります：</a:t>
            </a:r>
          </a:p>
          <a:p>
            <a:r>
              <a:t>LiFリッチ人工界面層がリチウム金属負極を安定化するしくみを示す模式図を描いてください。フラットなベクタースタイル、白背景、濃紺・青緑・琥珀色の配色。画面を上から下へ3層に分け、画面の幅いっぱいに描きます：上層は「カーボネート系電解液」で、リチウムイオンが散らばっている；中層は「LiFリッチ界面層」で、緻密な結晶粒の層として描き、リチウムイオンが均一で平行な濃紺の矢印となって下へ通り抜ける；下層は「緻密なリチウム析出層」。ラベルはこの3つの日本語だけにし、各1回、各層の左側に置きます。凡例・番号付きの説明・その他の文字は入れず、図中にタイトルも入れないでください。</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【このスライド】30–45秒：学会では「○○さんの研究と比べてどうですか」とよく聞かれます。比較表を用意しておくと説明が短く済みます。</a:t>
            </a:r>
          </a:p>
          <a:p>
            <a:r>
              <a:t>【ヒント】文献値と比べるときは、電流密度・面積容量・電解液をそろえないと数値に意味がありません。</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【このスライド】45秒：結論を一つずつ読み、最後に冒頭の一文に戻って締めくくります。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【このスライド】15秒で手短に。学会発表の謝辞は学位論文発表よりずっと短くてかまいません。</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【このスライド】このページのまま質疑に入ります。右側のアイコンから論文か研究室ページのQRコードを挿入します。</a:t>
            </a:r>
          </a:p>
          <a:p>
            <a:r>
              <a:t>【質疑応答】「ご質問ありがとうございます」と受けてから、結論を先に答えます。答えられない質問には「今後検討いたします」と正直に。</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【このスライド】非表示スライドです。質疑ではスライド番号を入力してEnterで移動できます。</a:t>
            </a:r>
          </a:p>
          <a:p/>
          <a:p>
            <a:r>
              <a:t>SciDraw AI 研究テンプレート · sci-draw.com · 記入例版：研究内容とデータはすべて架空で、各ページの書き方を示すためのものです。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ja-JP"/>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ja-JP"/>
              <a:t>ロゴ</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ja-JP"/>
              <a:t>学会発表</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ja-JP"/>
              <a:t>講演題目</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ja-JP"/>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ja-JP"/>
              <a:t>クリックしてテキストを入力</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章节页 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ja-JP"/>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ja-JP"/>
              <a:t>章タイトル</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ja-JP"/>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ja-JP"/>
              <a:t>クリックしてテキストを入力</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ja-JP"/>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左文右图 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ja-JP"/>
              <a:t>クリックしてテキストを入力</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ja-JP"/>
              <a:t>アイコンをクリックして図を挿入</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ja-JP"/>
              <a:t>図の説明：図が示す内容を一文で</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左图右文 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ja-JP"/>
              <a:t>アイコンをクリックして図を挿入</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ja-JP"/>
              <a:t>図の説明：図が示す内容を一文で</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ja-JP"/>
              <a:t>クリックしてテキストを入力</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通栏图 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ja-JP"/>
              <a:t>アイコンをクリックして図を挿入</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ja-JP"/>
              <a:t>図の説明：図が示す内容を一文で</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三栏 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ja-JP"/>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ja-JP"/>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ja-JP"/>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ja-JP"/>
              <a:t>クリックしてテキストを入力</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ja-JP"/>
              <a:t>クリックしてテキストを入力</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ja-JP"/>
              <a:t>クリックしてテキストを入力</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与内容区 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ja-JP"/>
              <a:t>章 · 小見出し</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ja-JP"/>
              <a:t>クリックしてタイトルを入力</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ja-JP"/>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 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结束页 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ja-JP"/>
              <a:t>ご清聴ありがとうございました</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ja-JP"/>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ja-JP"/>
              <a:t>クリックしてテキストを入力</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结束页（联系方式）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ja-JP"/>
              <a:t>ご清聴ありがとうございました</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ja-JP"/>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ja-JP"/>
              <a:t>クリックしてテキストを入力</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ja-JP"/>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ja-JP"/>
              <a:t>QRコード</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ja-JP"/>
              <a:t>論文・研究室ページ</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ja-JP"/>
              <a:t>マスター タイトルの書式設定</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ja-JP"/>
              <a:t>マスター テキストの書式設定</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ja-JP"/>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ja-JP"/>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ja-JP"/>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g"/><Relationship Id="rId3" Type="http://schemas.openxmlformats.org/officeDocument/2006/relationships/hyperlink" Target="https://sci-draw.com/ja/ai-drawing?prompt=conference-background&amp;utm_source=template&amp;utm_medium=pptx&amp;utm_campaign=conference-presentation-ja&amp;utm_content=background"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ci-draw.com/ja/ai-drawing?prompt=conference-roadmap&amp;utm_source=template&amp;utm_medium=pptx&amp;utm_campaign=conference-presentation-ja&amp;utm_content=roadmap" TargetMode="Externa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hyperlink" Target="https://sci-draw.com/ja/sci-vis?utm_source=template&amp;utm_medium=pptx&amp;utm_campaign=conference-presentation-ja&amp;utm_content=result-1"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hyperlink" Target="https://sci-draw.com/ja/sci-vis?utm_source=template&amp;utm_medium=pptx&amp;utm_campaign=conference-presentation-ja&amp;utm_content=result-2" TargetMode="Externa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 Id="rId3" Type="http://schemas.openxmlformats.org/officeDocument/2006/relationships/hyperlink" Target="https://sci-draw.com/ja/ai-drawing?prompt=conference-mechanism&amp;utm_source=template&amp;utm_medium=pptx&amp;utm_campaign=conference-presentation-ja&amp;utm_content=mechanism"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icture Placeholder 1"/>
          <p:cNvSpPr>
            <a:spLocks noGrp="1"/>
          </p:cNvSpPr>
          <p:nvPr>
            <p:ph type="pic" idx="10"/>
          </p:nvPr>
        </p:nvSpPr>
        <p:spPr/>
      </p:sp>
      <p:sp>
        <p:nvSpPr>
          <p:cNvPr id="3" name="Text Placeholder 2"/>
          <p:cNvSpPr>
            <a:spLocks noGrp="1"/>
          </p:cNvSpPr>
          <p:nvPr>
            <p:ph type="body" idx="13"/>
          </p:nvPr>
        </p:nvSpPr>
        <p:spPr/>
        <p:txBody>
          <a:bodyPr/>
          <a:lstStyle/>
          <a:p>
            <a:pPr eaLnBrk="1" hangingPunct="1"/>
            <a:r>
              <a:rPr lang="ja-JP" altLang="en-US"/>
              <a:t>学会発表 · 一般講演（口頭）　講演番号 1A05</a:t>
            </a:r>
          </a:p>
        </p:txBody>
      </p:sp>
      <p:sp>
        <p:nvSpPr>
          <p:cNvPr id="4" name="Title 3"/>
          <p:cNvSpPr>
            <a:spLocks noGrp="1"/>
          </p:cNvSpPr>
          <p:nvPr>
            <p:ph type="ctrTitle"/>
          </p:nvPr>
        </p:nvSpPr>
        <p:spPr/>
        <p:txBody>
          <a:bodyPr/>
          <a:lstStyle/>
          <a:p>
            <a:pPr eaLnBrk="1" hangingPunct="1"/>
            <a:r>
              <a:rPr lang="ja-JP" altLang="en-US"/>
              <a:t>LiFリッチ人工界面層によるカーボネート系電解液中でのリチウム金属負極のサイクル安定性向上</a:t>
            </a:r>
          </a:p>
        </p:txBody>
      </p:sp>
      <p:sp>
        <p:nvSpPr>
          <p:cNvPr id="5" name="Text Placeholder 4"/>
          <p:cNvSpPr>
            <a:spLocks noGrp="1"/>
          </p:cNvSpPr>
          <p:nvPr>
            <p:ph type="body" idx="1"/>
          </p:nvPr>
        </p:nvSpPr>
        <p:spPr/>
        <p:txBody>
          <a:bodyPr/>
          <a:lstStyle/>
          <a:p>
            <a:pPr eaLnBrk="1" hangingPunct="1">
              <a:tabLst>
                <a:tab pos="1234440" algn="l"/>
                <a:tab pos="5394960" algn="l"/>
                <a:tab pos="6492240" algn="l"/>
              </a:tabLst>
            </a:pPr>
            <a:r>
              <a:rPr lang="ja-JP" altLang="en-US">
                <a:solidFill>
                  <a:srgbClr val="5F6B78"/>
                </a:solidFill>
              </a:rPr>
              <a:t>発表者</a:t>
            </a:r>
            <a:r>
              <a:rPr lang="ja-JP" altLang="en-US"/>
              <a:t>	○XXX、XXX、XXX（○は登壇者）</a:t>
            </a:r>
          </a:p>
          <a:p>
            <a:pPr eaLnBrk="1" hangingPunct="1">
              <a:tabLst>
                <a:tab pos="1234440" algn="l"/>
                <a:tab pos="5394960" algn="l"/>
                <a:tab pos="6492240" algn="l"/>
              </a:tabLst>
            </a:pPr>
            <a:r>
              <a:rPr lang="ja-JP" altLang="en-US">
                <a:solidFill>
                  <a:srgbClr val="5F6B78"/>
                </a:solidFill>
              </a:rPr>
              <a:t>所属</a:t>
            </a:r>
            <a:r>
              <a:rPr lang="ja-JP" altLang="en-US"/>
              <a:t>	○○大学大学院 工学研究科 ○○専攻</a:t>
            </a:r>
          </a:p>
          <a:p>
            <a:pPr eaLnBrk="1" hangingPunct="1">
              <a:tabLst>
                <a:tab pos="1234440" algn="l"/>
                <a:tab pos="5394960" algn="l"/>
                <a:tab pos="6492240" algn="l"/>
              </a:tabLst>
            </a:pPr>
            <a:r>
              <a:rPr lang="ja-JP" altLang="en-US">
                <a:solidFill>
                  <a:srgbClr val="5F6B78"/>
                </a:solidFill>
              </a:rPr>
              <a:t>学会</a:t>
            </a:r>
            <a:r>
              <a:rPr lang="ja-JP" altLang="en-US"/>
              <a:t>	○○学会 第X回年会	</a:t>
            </a:r>
            <a:r>
              <a:rPr lang="ja-JP" altLang="en-US">
                <a:solidFill>
                  <a:srgbClr val="5F6B78"/>
                </a:solidFill>
              </a:rPr>
              <a:t>日時</a:t>
            </a:r>
            <a:r>
              <a:rPr lang="ja-JP" altLang="en-US"/>
              <a:t>	2026年X月X日 · A会場</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使い方 · このスライドはスライドショーで表示されません</a:t>
            </a:r>
          </a:p>
        </p:txBody>
      </p:sp>
      <p:sp>
        <p:nvSpPr>
          <p:cNvPr id="3" name="Title 2"/>
          <p:cNvSpPr>
            <a:spLocks noGrp="1"/>
          </p:cNvSpPr>
          <p:nvPr>
            <p:ph type="title"/>
          </p:nvPr>
        </p:nvSpPr>
        <p:spPr/>
        <p:txBody>
          <a:bodyPr/>
          <a:lstStyle/>
          <a:p>
            <a:pPr eaLnBrk="1" hangingPunct="1"/>
            <a:r>
              <a:rPr lang="ja-JP" altLang="en-US"/>
              <a:t>学会発表でのテンプレートの使い方</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○○学会 第X回年会 · 口頭発表</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ja-JP" altLang="en-US" sz="1800" b="1">
                <a:solidFill>
                  <a:schemeClr val="accent1"/>
                </a:solidFill>
              </a:rPr>
              <a:t>1  時間を守る</a:t>
            </a:r>
          </a:p>
        </p:txBody>
      </p:sp>
      <p:sp>
        <p:nvSpPr>
          <p:cNvPr id="25" name="TextBox 24"/>
          <p:cNvSpPr txBox="1"/>
          <p:nvPr/>
        </p:nvSpPr>
        <p:spPr>
          <a:xfrm>
            <a:off x="822959" y="2514600"/>
            <a:ext cx="4815687" cy="1051560"/>
          </a:xfrm>
          <a:prstGeom prst="rect">
            <a:avLst/>
          </a:prstGeom>
          <a:noFill/>
        </p:spPr>
        <p:txBody>
          <a:bodyPr wrap="square" anchor="t" lIns="0" rIns="0" tIns="0" bIns="0">
            <a:spAutoFit/>
          </a:bodyPr>
          <a:lstStyle/>
          <a:p>
            <a:pPr eaLnBrk="1" hangingPunct="1">
              <a:lnSpc>
                <a:spcPct val="130000"/>
              </a:lnSpc>
            </a:pPr>
            <a:r>
              <a:rPr lang="ja-JP" altLang="en-US" sz="1600">
                <a:solidFill>
                  <a:schemeClr val="dk1"/>
                </a:solidFill>
              </a:rPr>
              <a:t>一般講演は発表12分＋質疑3分程度が多く、1枚約1分が目安です。14枚を超えると時間内に収まらないことがほとんどです。</a:t>
            </a:r>
          </a:p>
        </p:txBody>
      </p:sp>
      <p:sp>
        <p:nvSpPr>
          <p:cNvPr id="26" name="Rectangle 25"/>
          <p:cNvSpPr/>
          <p:nvPr/>
        </p:nvSpPr>
        <p:spPr>
          <a:xfrm>
            <a:off x="6278727"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ja-JP" altLang="en-US" sz="1800" b="1">
                <a:solidFill>
                  <a:schemeClr val="accent2"/>
                </a:solidFill>
              </a:rPr>
              <a:t>2  1枚に1つの結論</a:t>
            </a:r>
          </a:p>
        </p:txBody>
      </p:sp>
      <p:sp>
        <p:nvSpPr>
          <p:cNvPr id="29" name="TextBox 28"/>
          <p:cNvSpPr txBox="1"/>
          <p:nvPr/>
        </p:nvSpPr>
        <p:spPr>
          <a:xfrm>
            <a:off x="6553047" y="2514600"/>
            <a:ext cx="4815687" cy="1051560"/>
          </a:xfrm>
          <a:prstGeom prst="rect">
            <a:avLst/>
          </a:prstGeom>
          <a:noFill/>
        </p:spPr>
        <p:txBody>
          <a:bodyPr wrap="square" anchor="t" lIns="0" rIns="0" tIns="0" bIns="0">
            <a:spAutoFit/>
          </a:bodyPr>
          <a:lstStyle/>
          <a:p>
            <a:pPr eaLnBrk="1" hangingPunct="1">
              <a:lnSpc>
                <a:spcPct val="130000"/>
              </a:lnSpc>
            </a:pPr>
            <a:r>
              <a:rPr lang="ja-JP" altLang="en-US" sz="1600">
                <a:solidFill>
                  <a:schemeClr val="dk1"/>
                </a:solidFill>
              </a:rPr>
              <a:t>結果スライドのタイトルは結論を一文で書き、本文はそれを支える図1枚と数値2–3個にとどめます。</a:t>
            </a:r>
          </a:p>
        </p:txBody>
      </p:sp>
      <p:sp>
        <p:nvSpPr>
          <p:cNvPr id="30" name="Rectangle 29"/>
          <p:cNvSpPr/>
          <p:nvPr/>
        </p:nvSpPr>
        <p:spPr>
          <a:xfrm>
            <a:off x="548640"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88620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14800"/>
            <a:ext cx="4815687" cy="457200"/>
          </a:xfrm>
          <a:prstGeom prst="rect">
            <a:avLst/>
          </a:prstGeom>
          <a:noFill/>
        </p:spPr>
        <p:txBody>
          <a:bodyPr wrap="square" anchor="t" lIns="0" rIns="0" tIns="0" bIns="0">
            <a:spAutoFit/>
          </a:bodyPr>
          <a:lstStyle/>
          <a:p>
            <a:pPr eaLnBrk="1" hangingPunct="1">
              <a:lnSpc>
                <a:spcPct val="120000"/>
              </a:lnSpc>
            </a:pPr>
            <a:r>
              <a:rPr lang="ja-JP" altLang="en-US" sz="1800" b="1">
                <a:solidFill>
                  <a:schemeClr val="accent3"/>
                </a:solidFill>
              </a:rPr>
              <a:t>3  図とグラフ</a:t>
            </a:r>
          </a:p>
        </p:txBody>
      </p:sp>
      <p:sp>
        <p:nvSpPr>
          <p:cNvPr id="33" name="TextBox 32"/>
          <p:cNvSpPr txBox="1"/>
          <p:nvPr/>
        </p:nvSpPr>
        <p:spPr>
          <a:xfrm>
            <a:off x="822959" y="4663440"/>
            <a:ext cx="4815687" cy="1051560"/>
          </a:xfrm>
          <a:prstGeom prst="rect">
            <a:avLst/>
          </a:prstGeom>
          <a:noFill/>
        </p:spPr>
        <p:txBody>
          <a:bodyPr wrap="square" anchor="t" lIns="0" rIns="0" tIns="0" bIns="0">
            <a:spAutoFit/>
          </a:bodyPr>
          <a:lstStyle/>
          <a:p>
            <a:pPr eaLnBrk="1" hangingPunct="1">
              <a:lnSpc>
                <a:spcPct val="130000"/>
              </a:lnSpc>
            </a:pPr>
            <a:r>
              <a:rPr lang="ja-JP" altLang="en-US" sz="1600">
                <a:solidFill>
                  <a:schemeClr val="dk1"/>
                </a:solidFill>
              </a:rPr>
              <a:t>図枠のアイコンから図を挿入できます。模式図の下のリンクからSciDraw AIをプロンプト入力済みで開けます。グラフは右クリック →「データの編集」。</a:t>
            </a:r>
          </a:p>
        </p:txBody>
      </p:sp>
      <p:sp>
        <p:nvSpPr>
          <p:cNvPr id="34" name="Rectangle 33"/>
          <p:cNvSpPr/>
          <p:nvPr/>
        </p:nvSpPr>
        <p:spPr>
          <a:xfrm>
            <a:off x="6278727"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886200"/>
            <a:ext cx="5364327" cy="5486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14800"/>
            <a:ext cx="4815687" cy="457200"/>
          </a:xfrm>
          <a:prstGeom prst="rect">
            <a:avLst/>
          </a:prstGeom>
          <a:noFill/>
        </p:spPr>
        <p:txBody>
          <a:bodyPr wrap="square" anchor="t" lIns="0" rIns="0" tIns="0" bIns="0">
            <a:spAutoFit/>
          </a:bodyPr>
          <a:lstStyle/>
          <a:p>
            <a:pPr eaLnBrk="1" hangingPunct="1">
              <a:lnSpc>
                <a:spcPct val="120000"/>
              </a:lnSpc>
            </a:pPr>
            <a:r>
              <a:rPr lang="ja-JP" altLang="en-US" sz="1800" b="1">
                <a:solidFill>
                  <a:schemeClr val="accent6"/>
                </a:solidFill>
              </a:rPr>
              <a:t>4  最後に連絡先</a:t>
            </a:r>
          </a:p>
        </p:txBody>
      </p:sp>
      <p:sp>
        <p:nvSpPr>
          <p:cNvPr id="37" name="TextBox 36"/>
          <p:cNvSpPr txBox="1"/>
          <p:nvPr/>
        </p:nvSpPr>
        <p:spPr>
          <a:xfrm>
            <a:off x="6553047" y="4663440"/>
            <a:ext cx="4815687" cy="1051560"/>
          </a:xfrm>
          <a:prstGeom prst="rect">
            <a:avLst/>
          </a:prstGeom>
          <a:noFill/>
        </p:spPr>
        <p:txBody>
          <a:bodyPr wrap="square" anchor="t" lIns="0" rIns="0" tIns="0" bIns="0">
            <a:spAutoFit/>
          </a:bodyPr>
          <a:lstStyle/>
          <a:p>
            <a:pPr eaLnBrk="1" hangingPunct="1">
              <a:lnSpc>
                <a:spcPct val="130000"/>
              </a:lnSpc>
            </a:pPr>
            <a:r>
              <a:rPr lang="ja-JP" altLang="en-US" sz="1600">
                <a:solidFill>
                  <a:schemeClr val="dk1"/>
                </a:solidFill>
              </a:rPr>
              <a:t>最終ページにメールアドレスと論文のQRコードを置くと、発表後の交流につながります。予備スライドは非表示で、番号で呼び出せます。</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OVERVIEW</a:t>
            </a:r>
          </a:p>
        </p:txBody>
      </p:sp>
      <p:sp>
        <p:nvSpPr>
          <p:cNvPr id="3" name="Title 2"/>
          <p:cNvSpPr>
            <a:spLocks noGrp="1"/>
          </p:cNvSpPr>
          <p:nvPr>
            <p:ph type="title"/>
          </p:nvPr>
        </p:nvSpPr>
        <p:spPr/>
        <p:txBody>
          <a:bodyPr/>
          <a:lstStyle/>
          <a:p>
            <a:pPr eaLnBrk="1" hangingPunct="1"/>
            <a:r>
              <a:rPr lang="ja-JP" altLang="en-US"/>
              <a:t>発表の流れと結論</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○○学会 第X回年会 · 口頭発表</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83080"/>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548640" y="1783080"/>
            <a:ext cx="749808" cy="749808"/>
          </a:xfrm>
          <a:prstGeom prst="rect">
            <a:avLst/>
          </a:prstGeom>
          <a:noFill/>
        </p:spPr>
        <p:txBody>
          <a:bodyPr wrap="square" anchor="ctr" lIns="0" rIns="0" tIns="0" bIns="0">
            <a:spAutoFit/>
          </a:bodyPr>
          <a:lstStyle/>
          <a:p>
            <a:pPr eaLnBrk="1" hangingPunct="1" algn="ctr">
              <a:lnSpc>
                <a:spcPct val="120000"/>
              </a:lnSpc>
            </a:pPr>
            <a:r>
              <a:rPr lang="ja-JP" altLang="en-US" sz="2200" b="1">
                <a:solidFill>
                  <a:srgbClr val="FFFFFF"/>
                </a:solidFill>
              </a:rPr>
              <a:t>01</a:t>
            </a:r>
          </a:p>
        </p:txBody>
      </p:sp>
      <p:sp>
        <p:nvSpPr>
          <p:cNvPr id="24" name="TextBox 23"/>
          <p:cNvSpPr txBox="1"/>
          <p:nvPr/>
        </p:nvSpPr>
        <p:spPr>
          <a:xfrm>
            <a:off x="1554480" y="1783080"/>
            <a:ext cx="4572000" cy="411480"/>
          </a:xfrm>
          <a:prstGeom prst="rect">
            <a:avLst/>
          </a:prstGeom>
          <a:noFill/>
        </p:spPr>
        <p:txBody>
          <a:bodyPr wrap="square" anchor="t" lIns="0" rIns="0" tIns="0" bIns="0">
            <a:spAutoFit/>
          </a:bodyPr>
          <a:lstStyle/>
          <a:p>
            <a:pPr eaLnBrk="1" hangingPunct="1">
              <a:lnSpc>
                <a:spcPct val="120000"/>
              </a:lnSpc>
            </a:pPr>
            <a:r>
              <a:rPr lang="ja-JP" altLang="en-US" sz="2100" b="1"/>
              <a:t>研究背景</a:t>
            </a:r>
          </a:p>
        </p:txBody>
      </p:sp>
      <p:sp>
        <p:nvSpPr>
          <p:cNvPr id="25" name="TextBox 24"/>
          <p:cNvSpPr txBox="1"/>
          <p:nvPr/>
        </p:nvSpPr>
        <p:spPr>
          <a:xfrm>
            <a:off x="1554480" y="2203704"/>
            <a:ext cx="4572000" cy="329184"/>
          </a:xfrm>
          <a:prstGeom prst="rect">
            <a:avLst/>
          </a:prstGeom>
          <a:noFill/>
        </p:spPr>
        <p:txBody>
          <a:bodyPr wrap="square" anchor="t" lIns="0" rIns="0" tIns="0" bIns="0">
            <a:spAutoFit/>
          </a:bodyPr>
          <a:lstStyle/>
          <a:p>
            <a:pPr eaLnBrk="1" hangingPunct="1">
              <a:lnSpc>
                <a:spcPct val="120000"/>
              </a:lnSpc>
            </a:pPr>
            <a:r>
              <a:rPr lang="ja-JP" altLang="en-US" sz="1500">
                <a:solidFill>
                  <a:srgbClr val="5F6B78"/>
                </a:solidFill>
              </a:rPr>
              <a:t>リチウム金属負極の可能性と課題</a:t>
            </a:r>
          </a:p>
        </p:txBody>
      </p:sp>
      <p:sp>
        <p:nvSpPr>
          <p:cNvPr id="26" name="Rectangle 25"/>
          <p:cNvSpPr/>
          <p:nvPr/>
        </p:nvSpPr>
        <p:spPr>
          <a:xfrm>
            <a:off x="548640" y="2807208"/>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TextBox 26"/>
          <p:cNvSpPr txBox="1"/>
          <p:nvPr/>
        </p:nvSpPr>
        <p:spPr>
          <a:xfrm>
            <a:off x="548640" y="2807208"/>
            <a:ext cx="749808" cy="749808"/>
          </a:xfrm>
          <a:prstGeom prst="rect">
            <a:avLst/>
          </a:prstGeom>
          <a:noFill/>
        </p:spPr>
        <p:txBody>
          <a:bodyPr wrap="square" anchor="ctr" lIns="0" rIns="0" tIns="0" bIns="0">
            <a:spAutoFit/>
          </a:bodyPr>
          <a:lstStyle/>
          <a:p>
            <a:pPr eaLnBrk="1" hangingPunct="1" algn="ctr">
              <a:lnSpc>
                <a:spcPct val="120000"/>
              </a:lnSpc>
            </a:pPr>
            <a:r>
              <a:rPr lang="ja-JP" altLang="en-US" sz="2200" b="1">
                <a:solidFill>
                  <a:srgbClr val="FFFFFF"/>
                </a:solidFill>
              </a:rPr>
              <a:t>02</a:t>
            </a:r>
          </a:p>
        </p:txBody>
      </p:sp>
      <p:sp>
        <p:nvSpPr>
          <p:cNvPr id="28" name="TextBox 27"/>
          <p:cNvSpPr txBox="1"/>
          <p:nvPr/>
        </p:nvSpPr>
        <p:spPr>
          <a:xfrm>
            <a:off x="1554480" y="2807208"/>
            <a:ext cx="4572000" cy="411480"/>
          </a:xfrm>
          <a:prstGeom prst="rect">
            <a:avLst/>
          </a:prstGeom>
          <a:noFill/>
        </p:spPr>
        <p:txBody>
          <a:bodyPr wrap="square" anchor="t" lIns="0" rIns="0" tIns="0" bIns="0">
            <a:spAutoFit/>
          </a:bodyPr>
          <a:lstStyle/>
          <a:p>
            <a:pPr eaLnBrk="1" hangingPunct="1">
              <a:lnSpc>
                <a:spcPct val="120000"/>
              </a:lnSpc>
            </a:pPr>
            <a:r>
              <a:rPr lang="ja-JP" altLang="en-US" sz="2100" b="1"/>
              <a:t>研究の方針と方法</a:t>
            </a:r>
          </a:p>
        </p:txBody>
      </p:sp>
      <p:sp>
        <p:nvSpPr>
          <p:cNvPr id="29" name="TextBox 28"/>
          <p:cNvSpPr txBox="1"/>
          <p:nvPr/>
        </p:nvSpPr>
        <p:spPr>
          <a:xfrm>
            <a:off x="1554480" y="3227832"/>
            <a:ext cx="4572000" cy="329184"/>
          </a:xfrm>
          <a:prstGeom prst="rect">
            <a:avLst/>
          </a:prstGeom>
          <a:noFill/>
        </p:spPr>
        <p:txBody>
          <a:bodyPr wrap="square" anchor="t" lIns="0" rIns="0" tIns="0" bIns="0">
            <a:spAutoFit/>
          </a:bodyPr>
          <a:lstStyle/>
          <a:p>
            <a:pPr eaLnBrk="1" hangingPunct="1">
              <a:lnSpc>
                <a:spcPct val="120000"/>
              </a:lnSpc>
            </a:pPr>
            <a:r>
              <a:rPr lang="ja-JP" altLang="en-US" sz="1500">
                <a:solidFill>
                  <a:srgbClr val="5F6B78"/>
                </a:solidFill>
              </a:rPr>
              <a:t>LiFリッチ界面層の作製</a:t>
            </a:r>
          </a:p>
        </p:txBody>
      </p:sp>
      <p:sp>
        <p:nvSpPr>
          <p:cNvPr id="30" name="Rectangle 29"/>
          <p:cNvSpPr/>
          <p:nvPr/>
        </p:nvSpPr>
        <p:spPr>
          <a:xfrm>
            <a:off x="548640" y="3831336"/>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548640" y="3831336"/>
            <a:ext cx="749808" cy="749808"/>
          </a:xfrm>
          <a:prstGeom prst="rect">
            <a:avLst/>
          </a:prstGeom>
          <a:noFill/>
        </p:spPr>
        <p:txBody>
          <a:bodyPr wrap="square" anchor="ctr" lIns="0" rIns="0" tIns="0" bIns="0">
            <a:spAutoFit/>
          </a:bodyPr>
          <a:lstStyle/>
          <a:p>
            <a:pPr eaLnBrk="1" hangingPunct="1" algn="ctr">
              <a:lnSpc>
                <a:spcPct val="120000"/>
              </a:lnSpc>
            </a:pPr>
            <a:r>
              <a:rPr lang="ja-JP" altLang="en-US" sz="2200" b="1">
                <a:solidFill>
                  <a:srgbClr val="FFFFFF"/>
                </a:solidFill>
              </a:rPr>
              <a:t>03</a:t>
            </a:r>
          </a:p>
        </p:txBody>
      </p:sp>
      <p:sp>
        <p:nvSpPr>
          <p:cNvPr id="32" name="TextBox 31"/>
          <p:cNvSpPr txBox="1"/>
          <p:nvPr/>
        </p:nvSpPr>
        <p:spPr>
          <a:xfrm>
            <a:off x="1554480" y="3831336"/>
            <a:ext cx="4572000" cy="411480"/>
          </a:xfrm>
          <a:prstGeom prst="rect">
            <a:avLst/>
          </a:prstGeom>
          <a:noFill/>
        </p:spPr>
        <p:txBody>
          <a:bodyPr wrap="square" anchor="t" lIns="0" rIns="0" tIns="0" bIns="0">
            <a:spAutoFit/>
          </a:bodyPr>
          <a:lstStyle/>
          <a:p>
            <a:pPr eaLnBrk="1" hangingPunct="1">
              <a:lnSpc>
                <a:spcPct val="120000"/>
              </a:lnSpc>
            </a:pPr>
            <a:r>
              <a:rPr lang="ja-JP" altLang="en-US" sz="2100" b="1"/>
              <a:t>結果</a:t>
            </a:r>
          </a:p>
        </p:txBody>
      </p:sp>
      <p:sp>
        <p:nvSpPr>
          <p:cNvPr id="33" name="TextBox 32"/>
          <p:cNvSpPr txBox="1"/>
          <p:nvPr/>
        </p:nvSpPr>
        <p:spPr>
          <a:xfrm>
            <a:off x="1554480" y="4251960"/>
            <a:ext cx="4572000" cy="329184"/>
          </a:xfrm>
          <a:prstGeom prst="rect">
            <a:avLst/>
          </a:prstGeom>
          <a:noFill/>
        </p:spPr>
        <p:txBody>
          <a:bodyPr wrap="square" anchor="t" lIns="0" rIns="0" tIns="0" bIns="0">
            <a:spAutoFit/>
          </a:bodyPr>
          <a:lstStyle/>
          <a:p>
            <a:pPr eaLnBrk="1" hangingPunct="1">
              <a:lnSpc>
                <a:spcPct val="120000"/>
              </a:lnSpc>
            </a:pPr>
            <a:r>
              <a:rPr lang="ja-JP" altLang="en-US" sz="1500">
                <a:solidFill>
                  <a:srgbClr val="5F6B78"/>
                </a:solidFill>
              </a:rPr>
              <a:t>析出挙動 · サイクル特性 · 機構</a:t>
            </a:r>
          </a:p>
        </p:txBody>
      </p:sp>
      <p:sp>
        <p:nvSpPr>
          <p:cNvPr id="34" name="Rectangle 33"/>
          <p:cNvSpPr/>
          <p:nvPr/>
        </p:nvSpPr>
        <p:spPr>
          <a:xfrm>
            <a:off x="548640" y="4855464"/>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TextBox 34"/>
          <p:cNvSpPr txBox="1"/>
          <p:nvPr/>
        </p:nvSpPr>
        <p:spPr>
          <a:xfrm>
            <a:off x="548640" y="4855464"/>
            <a:ext cx="749808" cy="749808"/>
          </a:xfrm>
          <a:prstGeom prst="rect">
            <a:avLst/>
          </a:prstGeom>
          <a:noFill/>
        </p:spPr>
        <p:txBody>
          <a:bodyPr wrap="square" anchor="ctr" lIns="0" rIns="0" tIns="0" bIns="0">
            <a:spAutoFit/>
          </a:bodyPr>
          <a:lstStyle/>
          <a:p>
            <a:pPr eaLnBrk="1" hangingPunct="1" algn="ctr">
              <a:lnSpc>
                <a:spcPct val="120000"/>
              </a:lnSpc>
            </a:pPr>
            <a:r>
              <a:rPr lang="ja-JP" altLang="en-US" sz="2200" b="1">
                <a:solidFill>
                  <a:srgbClr val="FFFFFF"/>
                </a:solidFill>
              </a:rPr>
              <a:t>04</a:t>
            </a:r>
          </a:p>
        </p:txBody>
      </p:sp>
      <p:sp>
        <p:nvSpPr>
          <p:cNvPr id="36" name="TextBox 35"/>
          <p:cNvSpPr txBox="1"/>
          <p:nvPr/>
        </p:nvSpPr>
        <p:spPr>
          <a:xfrm>
            <a:off x="1554480" y="4855464"/>
            <a:ext cx="4572000" cy="411480"/>
          </a:xfrm>
          <a:prstGeom prst="rect">
            <a:avLst/>
          </a:prstGeom>
          <a:noFill/>
        </p:spPr>
        <p:txBody>
          <a:bodyPr wrap="square" anchor="t" lIns="0" rIns="0" tIns="0" bIns="0">
            <a:spAutoFit/>
          </a:bodyPr>
          <a:lstStyle/>
          <a:p>
            <a:pPr eaLnBrk="1" hangingPunct="1">
              <a:lnSpc>
                <a:spcPct val="120000"/>
              </a:lnSpc>
            </a:pPr>
            <a:r>
              <a:rPr lang="ja-JP" altLang="en-US" sz="2100" b="1"/>
              <a:t>結論と今後の展望</a:t>
            </a:r>
          </a:p>
        </p:txBody>
      </p:sp>
      <p:sp>
        <p:nvSpPr>
          <p:cNvPr id="37" name="TextBox 36"/>
          <p:cNvSpPr txBox="1"/>
          <p:nvPr/>
        </p:nvSpPr>
        <p:spPr>
          <a:xfrm>
            <a:off x="1554480" y="5276088"/>
            <a:ext cx="4572000" cy="329184"/>
          </a:xfrm>
          <a:prstGeom prst="rect">
            <a:avLst/>
          </a:prstGeom>
          <a:noFill/>
        </p:spPr>
        <p:txBody>
          <a:bodyPr wrap="square" anchor="t" lIns="0" rIns="0" tIns="0" bIns="0">
            <a:spAutoFit/>
          </a:bodyPr>
          <a:lstStyle/>
          <a:p>
            <a:pPr eaLnBrk="1" hangingPunct="1">
              <a:lnSpc>
                <a:spcPct val="120000"/>
              </a:lnSpc>
            </a:pPr>
            <a:r>
              <a:rPr lang="ja-JP" altLang="en-US" sz="1500">
                <a:solidFill>
                  <a:srgbClr val="5F6B78"/>
                </a:solidFill>
              </a:rPr>
              <a:t>適用範囲と次のステップ</a:t>
            </a:r>
          </a:p>
        </p:txBody>
      </p:sp>
      <p:sp>
        <p:nvSpPr>
          <p:cNvPr id="38" name="Rectangle 37"/>
          <p:cNvSpPr/>
          <p:nvPr/>
        </p:nvSpPr>
        <p:spPr>
          <a:xfrm>
            <a:off x="6400800" y="1783080"/>
            <a:ext cx="5239512" cy="3931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9" name="TextBox 38"/>
          <p:cNvSpPr txBox="1"/>
          <p:nvPr/>
        </p:nvSpPr>
        <p:spPr>
          <a:xfrm>
            <a:off x="6766560" y="2057400"/>
            <a:ext cx="4572000" cy="3474720"/>
          </a:xfrm>
          <a:prstGeom prst="rect">
            <a:avLst/>
          </a:prstGeom>
          <a:noFill/>
        </p:spPr>
        <p:txBody>
          <a:bodyPr wrap="square" anchor="t" lIns="0" rIns="0" tIns="0" bIns="0">
            <a:spAutoFit/>
          </a:bodyPr>
          <a:lstStyle/>
          <a:p>
            <a:pPr eaLnBrk="1" hangingPunct="1">
              <a:lnSpc>
                <a:spcPct val="145000"/>
              </a:lnSpc>
            </a:pPr>
            <a:r>
              <a:rPr lang="ja-JP" altLang="en-US" sz="2100" b="1">
                <a:solidFill>
                  <a:srgbClr val="F2C66D"/>
                </a:solidFill>
              </a:rPr>
              <a:t>本発表の結論</a:t>
            </a:r>
          </a:p>
          <a:p>
            <a:pPr eaLnBrk="1" hangingPunct="1">
              <a:lnSpc>
                <a:spcPct val="145000"/>
              </a:lnSpc>
              <a:spcBef>
                <a:spcPts val="1400"/>
              </a:spcBef>
            </a:pPr>
            <a:r>
              <a:rPr lang="ja-JP" altLang="en-US" sz="2100">
                <a:solidFill>
                  <a:srgbClr val="FFFFFF"/>
                </a:solidFill>
              </a:rPr>
              <a:t>リチウム表面にLiFリッチ界面層をあらかじめ形成すると、カーボネート系電解液中でのサイクル寿命が約2倍に延びる。</a:t>
            </a:r>
          </a:p>
          <a:p>
            <a:pPr eaLnBrk="1" hangingPunct="1">
              <a:lnSpc>
                <a:spcPct val="145000"/>
              </a:lnSpc>
              <a:spcBef>
                <a:spcPts val="2200"/>
              </a:spcBef>
            </a:pPr>
            <a:r>
              <a:rPr lang="ja-JP" altLang="en-US" sz="1400">
                <a:solidFill>
                  <a:srgbClr val="C9D6E8"/>
                </a:solidFill>
              </a:rPr>
              <a:t>聴衆が覚えて帰るのは一文だけ。最初に言ってしまいます。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01 研究背景</a:t>
            </a:r>
          </a:p>
        </p:txBody>
      </p:sp>
      <p:sp>
        <p:nvSpPr>
          <p:cNvPr id="3" name="Title 2"/>
          <p:cNvSpPr>
            <a:spLocks noGrp="1"/>
          </p:cNvSpPr>
          <p:nvPr>
            <p:ph type="title"/>
          </p:nvPr>
        </p:nvSpPr>
        <p:spPr/>
        <p:txBody>
          <a:bodyPr/>
          <a:lstStyle/>
          <a:p>
            <a:pPr eaLnBrk="1" hangingPunct="1"/>
            <a:r>
              <a:rPr lang="ja-JP" altLang="en-US"/>
              <a:t>リチウム金属負極：容量は最大、寿命が課題</a:t>
            </a:r>
          </a:p>
        </p:txBody>
      </p:sp>
      <p:sp>
        <p:nvSpPr>
          <p:cNvPr id="4" name="Text Placeholder 3"/>
          <p:cNvSpPr>
            <a:spLocks noGrp="1"/>
          </p:cNvSpPr>
          <p:nvPr>
            <p:ph type="body" idx="1"/>
          </p:nvPr>
        </p:nvSpPr>
        <p:spPr/>
        <p:txBody>
          <a:bodyPr/>
          <a:lstStyle/>
          <a:p>
            <a:pPr eaLnBrk="1" hangingPunct="1"/>
            <a:r>
              <a:rPr lang="ja-JP" altLang="en-US" sz="1700" b="1">
                <a:solidFill>
                  <a:schemeClr val="accent1"/>
                </a:solidFill>
              </a:rPr>
              <a:t>なぜリチウム金属か</a:t>
            </a:r>
          </a:p>
          <a:p>
            <a:pPr eaLnBrk="1" hangingPunct="1">
              <a:spcBef>
                <a:spcPts val="200"/>
              </a:spcBef>
            </a:pPr>
            <a:r>
              <a:rPr lang="ja-JP" altLang="en-US" sz="1700"/>
              <a:t>理論容量3860 mAh/gは黒鉛負極の約10倍で、高エネルギー密度電池の鍵となる。</a:t>
            </a:r>
          </a:p>
          <a:p>
            <a:pPr eaLnBrk="1" hangingPunct="1">
              <a:spcBef>
                <a:spcPts val="1400"/>
              </a:spcBef>
            </a:pPr>
            <a:r>
              <a:rPr lang="ja-JP" altLang="en-US" sz="1700" b="1">
                <a:solidFill>
                  <a:schemeClr val="accent5"/>
                </a:solidFill>
              </a:rPr>
              <a:t>何が問題か</a:t>
            </a:r>
          </a:p>
          <a:p>
            <a:pPr eaLnBrk="1" hangingPunct="1">
              <a:spcBef>
                <a:spcPts val="200"/>
              </a:spcBef>
            </a:pPr>
            <a:r>
              <a:rPr lang="ja-JP" altLang="en-US" sz="1700"/>
              <a:t>不均一なSEIが割れを繰り返し、デンドライトとデッドリチウムが生じてクーロン効率が低下する。</a:t>
            </a:r>
          </a:p>
          <a:p>
            <a:pPr eaLnBrk="1" hangingPunct="1">
              <a:spcBef>
                <a:spcPts val="1400"/>
              </a:spcBef>
            </a:pPr>
            <a:r>
              <a:rPr lang="ja-JP" altLang="en-US" sz="1700" b="1">
                <a:solidFill>
                  <a:schemeClr val="accent2"/>
                </a:solidFill>
              </a:rPr>
              <a:t>本研究の方針</a:t>
            </a:r>
          </a:p>
          <a:p>
            <a:pPr eaLnBrk="1" hangingPunct="1">
              <a:spcBef>
                <a:spcPts val="200"/>
              </a:spcBef>
            </a:pPr>
            <a:r>
              <a:rPr lang="ja-JP" altLang="en-US" sz="1700"/>
              <a:t>緻密で均一なLiFリッチ人工界面層を事前に形成し、不安定な自然SEIの代わりとする。</a:t>
            </a:r>
          </a:p>
        </p:txBody>
      </p:sp>
      <p:pic>
        <p:nvPicPr>
          <p:cNvPr id="5" name="Picture Placeholder 4" descr="background.jpg"/>
          <p:cNvPicPr>
            <a:picLocks noGrp="1" noChangeAspect="1"/>
          </p:cNvPicPr>
          <p:nvPr>
            <p:ph type="pic" idx="10"/>
          </p:nvPr>
        </p:nvPicPr>
        <p:blipFill>
          <a:blip r:embed="rId2"/>
          <a:srcRect/>
          <a:stretch>
            <a:fillRect/>
          </a:stretch>
        </p:blipFill>
        <p:spPr>
          <a:xfrm>
            <a:off x="5509138" y="1691640"/>
            <a:ext cx="5696956" cy="3977640"/>
          </a:xfrm>
        </p:spPr>
      </p:pic>
      <p:sp>
        <p:nvSpPr>
          <p:cNvPr id="6" name="Text Placeholder 5"/>
          <p:cNvSpPr>
            <a:spLocks noGrp="1"/>
          </p:cNvSpPr>
          <p:nvPr>
            <p:ph type="body" idx="16"/>
          </p:nvPr>
        </p:nvSpPr>
        <p:spPr/>
        <p:txBody>
          <a:bodyPr/>
          <a:lstStyle/>
          <a:p>
            <a:pPr eaLnBrk="1" hangingPunct="1"/>
            <a:r>
              <a:rPr lang="ja-JP" altLang="en-US"/>
              <a:t>図1　従来のSEIとLiFリッチ人工界面層でのリチウム析出の比較（模式図）</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○○学会 第X回年会 · 口頭発表</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同じスタイルの比較図をAIで作成（プロンプト入力済み）</a:t>
            </a:r>
            <a:r>
              <a:rPr lang="ja-JP" altLang="en-US" sz="1200" b="1">
                <a:solidFill>
                  <a:schemeClr val="accent1"/>
                </a:solidFill>
                <a:hlinkClick r:id="rId3"/>
              </a:rPr>
              <a:t>  SciDraw AIで開く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01 研究背景</a:t>
            </a:r>
          </a:p>
        </p:txBody>
      </p:sp>
      <p:sp>
        <p:nvSpPr>
          <p:cNvPr id="3" name="Title 2"/>
          <p:cNvSpPr>
            <a:spLocks noGrp="1"/>
          </p:cNvSpPr>
          <p:nvPr>
            <p:ph type="title"/>
          </p:nvPr>
        </p:nvSpPr>
        <p:spPr/>
        <p:txBody>
          <a:bodyPr/>
          <a:lstStyle/>
          <a:p>
            <a:pPr eaLnBrk="1" hangingPunct="1"/>
            <a:r>
              <a:rPr lang="ja-JP" altLang="en-US"/>
              <a:t>既存の手法には一長一短があり、簡便な界面設計が求められる</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○○学会 第X回年会 · 口頭発表</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Table 21"/>
          <p:cNvGraphicFramePr>
            <a:graphicFrameLocks noGrp="1"/>
          </p:cNvGraphicFramePr>
          <p:nvPr/>
        </p:nvGraphicFramePr>
        <p:xfrm>
          <a:off x="548640" y="1737360"/>
          <a:ext cx="11094414" cy="3118104"/>
        </p:xfrm>
        <a:graphic>
          <a:graphicData uri="http://schemas.openxmlformats.org/drawingml/2006/table">
            <a:tbl>
              <a:tblPr firstRow="1">
                <a:tableStyleId>{5C22544A-7EE6-4342-B048-85BDC9FD1C3A}</a:tableStyleId>
              </a:tblPr>
              <a:tblGrid>
                <a:gridCol w="2622316"/>
                <a:gridCol w="4236049"/>
                <a:gridCol w="4236049"/>
              </a:tblGrid>
              <a:tr h="512064">
                <a:tc>
                  <a:txBody>
                    <a:bodyPr wrap="square"/>
                    <a:lstStyle/>
                    <a:p>
                      <a:pPr eaLnBrk="1" hangingPunct="1">
                        <a:lnSpc>
                          <a:spcPct val="115000"/>
                        </a:lnSpc>
                      </a:pPr>
                      <a:r>
                        <a:rPr lang="ja-JP" altLang="en-US" sz="1500" b="1">
                          <a:solidFill>
                            <a:srgbClr val="FFFFFF"/>
                          </a:solidFill>
                        </a:rPr>
                        <a:t>手法</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利点</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課題</a:t>
                      </a:r>
                    </a:p>
                  </a:txBody>
                  <a:tcPr marL="164592" marR="164592" marT="73152" marB="73152" anchor="ctr">
                    <a:solidFill>
                      <a:schemeClr val="accent1"/>
                    </a:solidFill>
                  </a:tcPr>
                </a:tc>
              </a:tr>
              <a:tr h="868680">
                <a:tc>
                  <a:txBody>
                    <a:bodyPr wrap="square"/>
                    <a:lstStyle/>
                    <a:p>
                      <a:pPr eaLnBrk="1" hangingPunct="1">
                        <a:lnSpc>
                          <a:spcPct val="115000"/>
                        </a:lnSpc>
                      </a:pPr>
                      <a:r>
                        <a:rPr lang="ja-JP" altLang="en-US" sz="1500" b="1">
                          <a:solidFill>
                            <a:schemeClr val="dk1"/>
                          </a:solidFill>
                        </a:rPr>
                        <a:t>電解液添加剤</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操作が簡単で、スケールアップしやすい</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添加剤が消費され、長期サイクルで効果が失われる</a:t>
                      </a:r>
                    </a:p>
                  </a:txBody>
                  <a:tcPr marL="164592" marR="164592" marT="73152" marB="73152" anchor="ctr">
                    <a:solidFill>
                      <a:srgbClr val="FFFFFF"/>
                    </a:solidFill>
                  </a:tcPr>
                </a:tc>
              </a:tr>
              <a:tr h="868680">
                <a:tc>
                  <a:txBody>
                    <a:bodyPr wrap="square"/>
                    <a:lstStyle/>
                    <a:p>
                      <a:pPr eaLnBrk="1" hangingPunct="1">
                        <a:lnSpc>
                          <a:spcPct val="115000"/>
                        </a:lnSpc>
                      </a:pPr>
                      <a:r>
                        <a:rPr lang="ja-JP" altLang="en-US" sz="1500" b="1">
                          <a:solidFill>
                            <a:schemeClr val="dk1"/>
                          </a:solidFill>
                        </a:rPr>
                        <a:t>気相成膜による人工SEI</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緻密で制御性の高い界面層</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装置が高価で、大面積化が難しい</a:t>
                      </a:r>
                    </a:p>
                  </a:txBody>
                  <a:tcPr marL="164592" marR="164592" marT="73152" marB="73152" anchor="ctr">
                    <a:solidFill>
                      <a:schemeClr val="lt2"/>
                    </a:solidFill>
                  </a:tcPr>
                </a:tc>
              </a:tr>
              <a:tr h="868680">
                <a:tc>
                  <a:txBody>
                    <a:bodyPr wrap="square"/>
                    <a:lstStyle/>
                    <a:p>
                      <a:pPr eaLnBrk="1" hangingPunct="1">
                        <a:lnSpc>
                          <a:spcPct val="115000"/>
                        </a:lnSpc>
                      </a:pPr>
                      <a:r>
                        <a:rPr lang="ja-JP" altLang="en-US" sz="1500" b="1">
                          <a:solidFill>
                            <a:schemeClr val="dk1"/>
                          </a:solidFill>
                        </a:rPr>
                        <a:t>三次元集電体</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局所電流密度を下げられる</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不活性な質量が増え、エネルギー密度が下がる</a:t>
                      </a:r>
                    </a:p>
                  </a:txBody>
                  <a:tcPr marL="164592" marR="164592" marT="73152" marB="73152" anchor="ctr">
                    <a:solidFill>
                      <a:srgbClr val="FFFFFF"/>
                    </a:solidFill>
                  </a:tcPr>
                </a:tc>
              </a:tr>
            </a:tbl>
          </a:graphicData>
        </a:graphic>
      </p:graphicFrame>
      <p:sp>
        <p:nvSpPr>
          <p:cNvPr id="23" name="Rectangle 22"/>
          <p:cNvSpPr/>
          <p:nvPr/>
        </p:nvSpPr>
        <p:spPr>
          <a:xfrm>
            <a:off x="548640" y="4983480"/>
            <a:ext cx="11094415" cy="1005840"/>
          </a:xfrm>
          <a:prstGeom prst="rect">
            <a:avLst/>
          </a:prstGeom>
          <a:solidFill>
            <a:srgbClr val="FD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4983480"/>
            <a:ext cx="82296" cy="100584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4983480"/>
            <a:ext cx="10545775" cy="1005840"/>
          </a:xfrm>
          <a:prstGeom prst="rect">
            <a:avLst/>
          </a:prstGeom>
          <a:noFill/>
        </p:spPr>
        <p:txBody>
          <a:bodyPr wrap="square" anchor="ctr" lIns="0" rIns="0" tIns="0" bIns="0">
            <a:spAutoFit/>
          </a:bodyPr>
          <a:lstStyle/>
          <a:p>
            <a:pPr eaLnBrk="1" hangingPunct="1">
              <a:lnSpc>
                <a:spcPct val="130000"/>
              </a:lnSpc>
            </a:pPr>
            <a:r>
              <a:rPr lang="ja-JP" altLang="en-US" sz="1800" b="1">
                <a:solidFill>
                  <a:srgbClr val="A86F10"/>
                </a:solidFill>
              </a:rPr>
              <a:t>本研究の位置づけ  </a:t>
            </a:r>
            <a:r>
              <a:rPr lang="ja-JP" altLang="en-US" sz="1800"/>
              <a:t>室温の溶液浸漬でリチウム表面にLiFリッチ層をその場形成。工程が簡単で、市販のカーボネート系電解液にそのまま使える。</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02 研究の方針と方法</a:t>
            </a:r>
          </a:p>
        </p:txBody>
      </p:sp>
      <p:sp>
        <p:nvSpPr>
          <p:cNvPr id="3" name="Title 2"/>
          <p:cNvSpPr>
            <a:spLocks noGrp="1"/>
          </p:cNvSpPr>
          <p:nvPr>
            <p:ph type="title"/>
          </p:nvPr>
        </p:nvSpPr>
        <p:spPr/>
        <p:txBody>
          <a:bodyPr/>
          <a:lstStyle/>
          <a:p>
            <a:pPr eaLnBrk="1" hangingPunct="1"/>
            <a:r>
              <a:rPr lang="ja-JP" altLang="en-US"/>
              <a:t>研究の流れ：作製 → 観察 → 検証 → 解明</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○○学会 第X回年会 · 口頭発表</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920240"/>
            <a:ext cx="2377440"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2194560"/>
            <a:ext cx="1828800" cy="548640"/>
          </a:xfrm>
          <a:prstGeom prst="rect">
            <a:avLst/>
          </a:prstGeom>
          <a:noFill/>
        </p:spPr>
        <p:txBody>
          <a:bodyPr wrap="square" anchor="t" lIns="0" rIns="0" tIns="0" bIns="0">
            <a:spAutoFit/>
          </a:bodyPr>
          <a:lstStyle/>
          <a:p>
            <a:pPr eaLnBrk="1" hangingPunct="1">
              <a:lnSpc>
                <a:spcPct val="120000"/>
              </a:lnSpc>
            </a:pPr>
            <a:r>
              <a:rPr lang="ja-JP" altLang="en-US" sz="2600" b="1">
                <a:solidFill>
                  <a:schemeClr val="accent1"/>
                </a:solidFill>
              </a:rPr>
              <a:t>作製</a:t>
            </a:r>
          </a:p>
        </p:txBody>
      </p:sp>
      <p:sp>
        <p:nvSpPr>
          <p:cNvPr id="25" name="TextBox 24"/>
          <p:cNvSpPr txBox="1"/>
          <p:nvPr/>
        </p:nvSpPr>
        <p:spPr>
          <a:xfrm>
            <a:off x="822959" y="2880360"/>
            <a:ext cx="1828800" cy="457200"/>
          </a:xfrm>
          <a:prstGeom prst="rect">
            <a:avLst/>
          </a:prstGeom>
          <a:noFill/>
        </p:spPr>
        <p:txBody>
          <a:bodyPr wrap="square" anchor="t" lIns="0" rIns="0" tIns="0" bIns="0">
            <a:spAutoFit/>
          </a:bodyPr>
          <a:lstStyle/>
          <a:p>
            <a:pPr eaLnBrk="1" hangingPunct="1">
              <a:lnSpc>
                <a:spcPct val="120000"/>
              </a:lnSpc>
            </a:pPr>
            <a:r>
              <a:rPr lang="ja-JP" altLang="en-US" sz="2000" b="1"/>
              <a:t>溶液浸漬法</a:t>
            </a:r>
          </a:p>
        </p:txBody>
      </p:sp>
      <p:sp>
        <p:nvSpPr>
          <p:cNvPr id="26" name="TextBox 25"/>
          <p:cNvSpPr txBox="1"/>
          <p:nvPr/>
        </p:nvSpPr>
        <p:spPr>
          <a:xfrm>
            <a:off x="822959" y="3474720"/>
            <a:ext cx="1828800" cy="1828800"/>
          </a:xfrm>
          <a:prstGeom prst="rect">
            <a:avLst/>
          </a:prstGeom>
          <a:noFill/>
        </p:spPr>
        <p:txBody>
          <a:bodyPr wrap="square" anchor="t" lIns="0" rIns="0" tIns="0" bIns="0">
            <a:spAutoFit/>
          </a:bodyPr>
          <a:lstStyle/>
          <a:p>
            <a:pPr eaLnBrk="1" hangingPunct="1">
              <a:lnSpc>
                <a:spcPct val="140000"/>
              </a:lnSpc>
            </a:pPr>
            <a:r>
              <a:rPr lang="ja-JP" altLang="en-US" sz="1700"/>
              <a:t>フッ素系前駆体溶液にリチウム箔を浸し、LiFリッチ層をその場形成</a:t>
            </a:r>
          </a:p>
        </p:txBody>
      </p:sp>
      <p:sp>
        <p:nvSpPr>
          <p:cNvPr id="27" name="Right Arrow 26"/>
          <p:cNvSpPr/>
          <p:nvPr/>
        </p:nvSpPr>
        <p:spPr>
          <a:xfrm>
            <a:off x="2999232" y="3474720"/>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28" name="Rectangle 27"/>
          <p:cNvSpPr/>
          <p:nvPr/>
        </p:nvSpPr>
        <p:spPr>
          <a:xfrm>
            <a:off x="338328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Rectangle 28"/>
          <p:cNvSpPr/>
          <p:nvPr/>
        </p:nvSpPr>
        <p:spPr>
          <a:xfrm>
            <a:off x="3383280" y="1920240"/>
            <a:ext cx="2377440"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0" name="TextBox 29"/>
          <p:cNvSpPr txBox="1"/>
          <p:nvPr/>
        </p:nvSpPr>
        <p:spPr>
          <a:xfrm>
            <a:off x="3657600" y="2194560"/>
            <a:ext cx="1828800" cy="548640"/>
          </a:xfrm>
          <a:prstGeom prst="rect">
            <a:avLst/>
          </a:prstGeom>
          <a:noFill/>
        </p:spPr>
        <p:txBody>
          <a:bodyPr wrap="square" anchor="t" lIns="0" rIns="0" tIns="0" bIns="0">
            <a:spAutoFit/>
          </a:bodyPr>
          <a:lstStyle/>
          <a:p>
            <a:pPr eaLnBrk="1" hangingPunct="1">
              <a:lnSpc>
                <a:spcPct val="120000"/>
              </a:lnSpc>
            </a:pPr>
            <a:r>
              <a:rPr lang="ja-JP" altLang="en-US" sz="2600" b="1">
                <a:solidFill>
                  <a:schemeClr val="accent2"/>
                </a:solidFill>
              </a:rPr>
              <a:t>観察</a:t>
            </a:r>
          </a:p>
        </p:txBody>
      </p:sp>
      <p:sp>
        <p:nvSpPr>
          <p:cNvPr id="31" name="TextBox 30"/>
          <p:cNvSpPr txBox="1"/>
          <p:nvPr/>
        </p:nvSpPr>
        <p:spPr>
          <a:xfrm>
            <a:off x="3657600" y="2880360"/>
            <a:ext cx="1828800" cy="457200"/>
          </a:xfrm>
          <a:prstGeom prst="rect">
            <a:avLst/>
          </a:prstGeom>
          <a:noFill/>
        </p:spPr>
        <p:txBody>
          <a:bodyPr wrap="square" anchor="t" lIns="0" rIns="0" tIns="0" bIns="0">
            <a:spAutoFit/>
          </a:bodyPr>
          <a:lstStyle/>
          <a:p>
            <a:pPr eaLnBrk="1" hangingPunct="1">
              <a:lnSpc>
                <a:spcPct val="120000"/>
              </a:lnSpc>
            </a:pPr>
            <a:r>
              <a:rPr lang="ja-JP" altLang="en-US" sz="2000" b="1"/>
              <a:t>析出挙動</a:t>
            </a:r>
          </a:p>
        </p:txBody>
      </p:sp>
      <p:sp>
        <p:nvSpPr>
          <p:cNvPr id="32" name="TextBox 31"/>
          <p:cNvSpPr txBox="1"/>
          <p:nvPr/>
        </p:nvSpPr>
        <p:spPr>
          <a:xfrm>
            <a:off x="3657600" y="3474720"/>
            <a:ext cx="1828800" cy="1828800"/>
          </a:xfrm>
          <a:prstGeom prst="rect">
            <a:avLst/>
          </a:prstGeom>
          <a:noFill/>
        </p:spPr>
        <p:txBody>
          <a:bodyPr wrap="square" anchor="t" lIns="0" rIns="0" tIns="0" bIns="0">
            <a:spAutoFit/>
          </a:bodyPr>
          <a:lstStyle/>
          <a:p>
            <a:pPr eaLnBrk="1" hangingPunct="1">
              <a:lnSpc>
                <a:spcPct val="140000"/>
              </a:lnSpc>
            </a:pPr>
            <a:r>
              <a:rPr lang="ja-JP" altLang="en-US" sz="1700"/>
              <a:t>核生成過電圧と析出形態</a:t>
            </a:r>
          </a:p>
        </p:txBody>
      </p:sp>
      <p:sp>
        <p:nvSpPr>
          <p:cNvPr id="33" name="Right Arrow 32"/>
          <p:cNvSpPr/>
          <p:nvPr/>
        </p:nvSpPr>
        <p:spPr>
          <a:xfrm>
            <a:off x="5833872" y="3474720"/>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4" name="Rectangle 33"/>
          <p:cNvSpPr/>
          <p:nvPr/>
        </p:nvSpPr>
        <p:spPr>
          <a:xfrm>
            <a:off x="621792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17920" y="1920240"/>
            <a:ext cx="2377440"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492240" y="2194560"/>
            <a:ext cx="1828800" cy="548640"/>
          </a:xfrm>
          <a:prstGeom prst="rect">
            <a:avLst/>
          </a:prstGeom>
          <a:noFill/>
        </p:spPr>
        <p:txBody>
          <a:bodyPr wrap="square" anchor="t" lIns="0" rIns="0" tIns="0" bIns="0">
            <a:spAutoFit/>
          </a:bodyPr>
          <a:lstStyle/>
          <a:p>
            <a:pPr eaLnBrk="1" hangingPunct="1">
              <a:lnSpc>
                <a:spcPct val="120000"/>
              </a:lnSpc>
            </a:pPr>
            <a:r>
              <a:rPr lang="ja-JP" altLang="en-US" sz="2600" b="1">
                <a:solidFill>
                  <a:schemeClr val="accent3"/>
                </a:solidFill>
              </a:rPr>
              <a:t>検証</a:t>
            </a:r>
          </a:p>
        </p:txBody>
      </p:sp>
      <p:sp>
        <p:nvSpPr>
          <p:cNvPr id="37" name="TextBox 36"/>
          <p:cNvSpPr txBox="1"/>
          <p:nvPr/>
        </p:nvSpPr>
        <p:spPr>
          <a:xfrm>
            <a:off x="6492240" y="2880360"/>
            <a:ext cx="1828800" cy="457200"/>
          </a:xfrm>
          <a:prstGeom prst="rect">
            <a:avLst/>
          </a:prstGeom>
          <a:noFill/>
        </p:spPr>
        <p:txBody>
          <a:bodyPr wrap="square" anchor="t" lIns="0" rIns="0" tIns="0" bIns="0">
            <a:spAutoFit/>
          </a:bodyPr>
          <a:lstStyle/>
          <a:p>
            <a:pPr eaLnBrk="1" hangingPunct="1">
              <a:lnSpc>
                <a:spcPct val="120000"/>
              </a:lnSpc>
            </a:pPr>
            <a:r>
              <a:rPr lang="ja-JP" altLang="en-US" sz="2000" b="1"/>
              <a:t>サイクル特性</a:t>
            </a:r>
          </a:p>
        </p:txBody>
      </p:sp>
      <p:sp>
        <p:nvSpPr>
          <p:cNvPr id="38" name="TextBox 37"/>
          <p:cNvSpPr txBox="1"/>
          <p:nvPr/>
        </p:nvSpPr>
        <p:spPr>
          <a:xfrm>
            <a:off x="6492240" y="3474720"/>
            <a:ext cx="1828800" cy="1828800"/>
          </a:xfrm>
          <a:prstGeom prst="rect">
            <a:avLst/>
          </a:prstGeom>
          <a:noFill/>
        </p:spPr>
        <p:txBody>
          <a:bodyPr wrap="square" anchor="t" lIns="0" rIns="0" tIns="0" bIns="0">
            <a:spAutoFit/>
          </a:bodyPr>
          <a:lstStyle/>
          <a:p>
            <a:pPr eaLnBrk="1" hangingPunct="1">
              <a:lnSpc>
                <a:spcPct val="140000"/>
              </a:lnSpc>
            </a:pPr>
            <a:r>
              <a:rPr lang="ja-JP" altLang="en-US" sz="1700"/>
              <a:t>対称セルとフルセルの長期サイクル試験</a:t>
            </a:r>
          </a:p>
        </p:txBody>
      </p:sp>
      <p:sp>
        <p:nvSpPr>
          <p:cNvPr id="39" name="Right Arrow 38"/>
          <p:cNvSpPr/>
          <p:nvPr/>
        </p:nvSpPr>
        <p:spPr>
          <a:xfrm>
            <a:off x="8668512" y="3474720"/>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40" name="Rectangle 39"/>
          <p:cNvSpPr/>
          <p:nvPr/>
        </p:nvSpPr>
        <p:spPr>
          <a:xfrm>
            <a:off x="905256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1" name="Rectangle 40"/>
          <p:cNvSpPr/>
          <p:nvPr/>
        </p:nvSpPr>
        <p:spPr>
          <a:xfrm>
            <a:off x="9052560" y="1920240"/>
            <a:ext cx="2377440" cy="64008"/>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2" name="TextBox 41"/>
          <p:cNvSpPr txBox="1"/>
          <p:nvPr/>
        </p:nvSpPr>
        <p:spPr>
          <a:xfrm>
            <a:off x="9326880" y="2194560"/>
            <a:ext cx="1828800" cy="548640"/>
          </a:xfrm>
          <a:prstGeom prst="rect">
            <a:avLst/>
          </a:prstGeom>
          <a:noFill/>
        </p:spPr>
        <p:txBody>
          <a:bodyPr wrap="square" anchor="t" lIns="0" rIns="0" tIns="0" bIns="0">
            <a:spAutoFit/>
          </a:bodyPr>
          <a:lstStyle/>
          <a:p>
            <a:pPr eaLnBrk="1" hangingPunct="1">
              <a:lnSpc>
                <a:spcPct val="120000"/>
              </a:lnSpc>
            </a:pPr>
            <a:r>
              <a:rPr lang="ja-JP" altLang="en-US" sz="2600" b="1">
                <a:solidFill>
                  <a:schemeClr val="accent6"/>
                </a:solidFill>
              </a:rPr>
              <a:t>解明</a:t>
            </a:r>
          </a:p>
        </p:txBody>
      </p:sp>
      <p:sp>
        <p:nvSpPr>
          <p:cNvPr id="43" name="TextBox 42"/>
          <p:cNvSpPr txBox="1"/>
          <p:nvPr/>
        </p:nvSpPr>
        <p:spPr>
          <a:xfrm>
            <a:off x="9326880" y="2880360"/>
            <a:ext cx="1828800" cy="457200"/>
          </a:xfrm>
          <a:prstGeom prst="rect">
            <a:avLst/>
          </a:prstGeom>
          <a:noFill/>
        </p:spPr>
        <p:txBody>
          <a:bodyPr wrap="square" anchor="t" lIns="0" rIns="0" tIns="0" bIns="0">
            <a:spAutoFit/>
          </a:bodyPr>
          <a:lstStyle/>
          <a:p>
            <a:pPr eaLnBrk="1" hangingPunct="1">
              <a:lnSpc>
                <a:spcPct val="120000"/>
              </a:lnSpc>
            </a:pPr>
            <a:r>
              <a:rPr lang="ja-JP" altLang="en-US" sz="2000" b="1"/>
              <a:t>作用機構</a:t>
            </a:r>
          </a:p>
        </p:txBody>
      </p:sp>
      <p:sp>
        <p:nvSpPr>
          <p:cNvPr id="44" name="TextBox 43"/>
          <p:cNvSpPr txBox="1"/>
          <p:nvPr/>
        </p:nvSpPr>
        <p:spPr>
          <a:xfrm>
            <a:off x="9326880" y="3474720"/>
            <a:ext cx="1828800" cy="1828800"/>
          </a:xfrm>
          <a:prstGeom prst="rect">
            <a:avLst/>
          </a:prstGeom>
          <a:noFill/>
        </p:spPr>
        <p:txBody>
          <a:bodyPr wrap="square" anchor="t" lIns="0" rIns="0" tIns="0" bIns="0">
            <a:spAutoFit/>
          </a:bodyPr>
          <a:lstStyle/>
          <a:p>
            <a:pPr eaLnBrk="1" hangingPunct="1">
              <a:lnSpc>
                <a:spcPct val="140000"/>
              </a:lnSpc>
            </a:pPr>
            <a:r>
              <a:rPr lang="ja-JP" altLang="en-US" sz="1700"/>
              <a:t>XPS深さ方向分析とイオン伝導度</a:t>
            </a:r>
          </a:p>
        </p:txBody>
      </p:sp>
      <p:sp>
        <p:nvSpPr>
          <p:cNvPr id="45" name="TextBox 44"/>
          <p:cNvSpPr txBox="1"/>
          <p:nvPr/>
        </p:nvSpPr>
        <p:spPr>
          <a:xfrm>
            <a:off x="548640" y="5852160"/>
            <a:ext cx="11094415"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このページは編集できる図形です。画像版の研究フロー図もプロンプト入力済みで作成できます。</a:t>
            </a:r>
            <a:r>
              <a:rPr lang="ja-JP" altLang="en-US" sz="1200" b="1">
                <a:solidFill>
                  <a:schemeClr val="accent1"/>
                </a:solidFill>
                <a:hlinkClick r:id="rId2"/>
              </a:rPr>
              <a:t>  SciDraw AIで開く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02 研究の方針と方法</a:t>
            </a:r>
          </a:p>
        </p:txBody>
      </p:sp>
      <p:sp>
        <p:nvSpPr>
          <p:cNvPr id="3" name="Title 2"/>
          <p:cNvSpPr>
            <a:spLocks noGrp="1"/>
          </p:cNvSpPr>
          <p:nvPr>
            <p:ph type="title"/>
          </p:nvPr>
        </p:nvSpPr>
        <p:spPr/>
        <p:txBody>
          <a:bodyPr/>
          <a:lstStyle/>
          <a:p>
            <a:pPr eaLnBrk="1" hangingPunct="1"/>
            <a:r>
              <a:rPr lang="ja-JP" altLang="en-US"/>
              <a:t>実験方法</a:t>
            </a:r>
          </a:p>
        </p:txBody>
      </p:sp>
      <p:sp>
        <p:nvSpPr>
          <p:cNvPr id="4" name="Text Placeholder 3"/>
          <p:cNvSpPr>
            <a:spLocks noGrp="1"/>
          </p:cNvSpPr>
          <p:nvPr>
            <p:ph type="body" idx="1"/>
          </p:nvPr>
        </p:nvSpPr>
        <p:spPr/>
        <p:txBody>
          <a:bodyPr/>
          <a:lstStyle/>
          <a:p>
            <a:pPr eaLnBrk="1" hangingPunct="1"/>
            <a:r>
              <a:rPr lang="ja-JP" altLang="en-US" sz="2000" b="1">
                <a:solidFill>
                  <a:schemeClr val="accent1"/>
                </a:solidFill>
              </a:rPr>
              <a:t>界面層の作製</a:t>
            </a:r>
          </a:p>
          <a:p>
            <a:pPr eaLnBrk="1" hangingPunct="1" lvl="1">
              <a:spcBef>
                <a:spcPts val="1000"/>
              </a:spcBef>
            </a:pPr>
            <a:r>
              <a:rPr lang="ja-JP" altLang="en-US" sz="1700"/>
              <a:t>フッ素系前駆体溶液に浸漬（例：25 ℃、10 min）</a:t>
            </a:r>
          </a:p>
          <a:p>
            <a:pPr eaLnBrk="1" hangingPunct="1" lvl="1">
              <a:spcBef>
                <a:spcPts val="1000"/>
              </a:spcBef>
            </a:pPr>
            <a:r>
              <a:rPr lang="ja-JP" altLang="en-US" sz="1700"/>
              <a:t>浸漬後に溶媒で洗浄・乾燥</a:t>
            </a:r>
          </a:p>
          <a:p>
            <a:pPr eaLnBrk="1" hangingPunct="1" lvl="1">
              <a:spcBef>
                <a:spcPts val="1000"/>
              </a:spcBef>
            </a:pPr>
            <a:r>
              <a:rPr lang="ja-JP" altLang="en-US" sz="1700"/>
              <a:t>Ar置換グローブボックス内（H₂O・O₂ &lt; 0.1 ppm）</a:t>
            </a:r>
          </a:p>
        </p:txBody>
      </p:sp>
      <p:sp>
        <p:nvSpPr>
          <p:cNvPr id="5" name="Text Placeholder 4"/>
          <p:cNvSpPr>
            <a:spLocks noGrp="1"/>
          </p:cNvSpPr>
          <p:nvPr>
            <p:ph type="body" idx="2"/>
          </p:nvPr>
        </p:nvSpPr>
        <p:spPr/>
        <p:txBody>
          <a:bodyPr/>
          <a:lstStyle/>
          <a:p>
            <a:pPr eaLnBrk="1" hangingPunct="1"/>
            <a:r>
              <a:rPr lang="ja-JP" altLang="en-US" sz="2000" b="1">
                <a:solidFill>
                  <a:schemeClr val="accent2"/>
                </a:solidFill>
              </a:rPr>
              <a:t>キャラクタリゼーション</a:t>
            </a:r>
          </a:p>
          <a:p>
            <a:pPr eaLnBrk="1" hangingPunct="1" lvl="1">
              <a:spcBef>
                <a:spcPts val="1000"/>
              </a:spcBef>
            </a:pPr>
            <a:r>
              <a:rPr lang="ja-JP" altLang="en-US" sz="1700"/>
              <a:t>SEM：析出形態と界面層の厚さ</a:t>
            </a:r>
          </a:p>
          <a:p>
            <a:pPr eaLnBrk="1" hangingPunct="1" lvl="1">
              <a:spcBef>
                <a:spcPts val="1000"/>
              </a:spcBef>
            </a:pPr>
            <a:r>
              <a:rPr lang="ja-JP" altLang="en-US" sz="1700"/>
              <a:t>XPS深さ方向分析：組成</a:t>
            </a:r>
          </a:p>
          <a:p>
            <a:pPr eaLnBrk="1" hangingPunct="1" lvl="1">
              <a:spcBef>
                <a:spcPts val="1000"/>
              </a:spcBef>
            </a:pPr>
            <a:r>
              <a:rPr lang="ja-JP" altLang="en-US" sz="1700"/>
              <a:t>EIS：界面のイオン伝導</a:t>
            </a:r>
          </a:p>
        </p:txBody>
      </p:sp>
      <p:sp>
        <p:nvSpPr>
          <p:cNvPr id="6" name="Text Placeholder 5"/>
          <p:cNvSpPr>
            <a:spLocks noGrp="1"/>
          </p:cNvSpPr>
          <p:nvPr>
            <p:ph type="body" idx="3"/>
          </p:nvPr>
        </p:nvSpPr>
        <p:spPr/>
        <p:txBody>
          <a:bodyPr/>
          <a:lstStyle/>
          <a:p>
            <a:pPr eaLnBrk="1" hangingPunct="1"/>
            <a:r>
              <a:rPr lang="ja-JP" altLang="en-US" sz="2000" b="1">
                <a:solidFill>
                  <a:srgbClr val="A86F10"/>
                </a:solidFill>
              </a:rPr>
              <a:t>電気化学測定</a:t>
            </a:r>
          </a:p>
          <a:p>
            <a:pPr eaLnBrk="1" hangingPunct="1" lvl="1">
              <a:spcBef>
                <a:spcPts val="1000"/>
              </a:spcBef>
            </a:pPr>
            <a:r>
              <a:rPr lang="ja-JP" altLang="en-US" sz="1700"/>
              <a:t>Li||Cuセル：過電圧・クーロン効率</a:t>
            </a:r>
          </a:p>
          <a:p>
            <a:pPr eaLnBrk="1" hangingPunct="1" lvl="1">
              <a:spcBef>
                <a:spcPts val="1000"/>
              </a:spcBef>
            </a:pPr>
            <a:r>
              <a:rPr lang="ja-JP" altLang="en-US" sz="1700"/>
              <a:t>Li||Li対称セル（1 mAh/cm²）</a:t>
            </a:r>
          </a:p>
          <a:p>
            <a:pPr eaLnBrk="1" hangingPunct="1" lvl="1">
              <a:spcBef>
                <a:spcPts val="1000"/>
              </a:spcBef>
            </a:pPr>
            <a:r>
              <a:rPr lang="ja-JP" altLang="en-US" sz="1700"/>
              <a:t>Li||LFPフルセル：1C長期試験</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○○学会 第X回年会 · 口頭発表</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03 結果 · 析出挙動</a:t>
            </a:r>
          </a:p>
        </p:txBody>
      </p:sp>
      <p:sp>
        <p:nvSpPr>
          <p:cNvPr id="3" name="Title 2"/>
          <p:cNvSpPr>
            <a:spLocks noGrp="1"/>
          </p:cNvSpPr>
          <p:nvPr>
            <p:ph type="title"/>
          </p:nvPr>
        </p:nvSpPr>
        <p:spPr/>
        <p:txBody>
          <a:bodyPr/>
          <a:lstStyle/>
          <a:p>
            <a:pPr eaLnBrk="1" hangingPunct="1"/>
            <a:r>
              <a:rPr lang="ja-JP" altLang="en-US"/>
              <a:t>界面層により核生成過電圧が約40%低下し、析出が均一化</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○○学会 第X回年会 · 口頭発表</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Chart 21"/>
          <p:cNvGraphicFramePr>
            <a:graphicFrameLocks noGrp="1"/>
          </p:cNvGraphicFramePr>
          <p:nvPr/>
        </p:nvGraphicFramePr>
        <p:xfrm>
          <a:off x="548640" y="1645920"/>
          <a:ext cx="603504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035040" cy="310896"/>
          </a:xfrm>
          <a:prstGeom prst="rect">
            <a:avLst/>
          </a:prstGeom>
          <a:noFill/>
        </p:spPr>
        <p:txBody>
          <a:bodyPr wrap="square" anchor="t" lIns="0" rIns="0" tIns="0" bIns="0">
            <a:spAutoFit/>
          </a:bodyPr>
          <a:lstStyle/>
          <a:p>
            <a:pPr eaLnBrk="1" hangingPunct="1">
              <a:lnSpc>
                <a:spcPct val="120000"/>
              </a:lnSpc>
            </a:pPr>
            <a:r>
              <a:rPr lang="ja-JP" altLang="en-US" sz="1200">
                <a:solidFill>
                  <a:srgbClr val="5F6B78"/>
                </a:solidFill>
              </a:rPr>
              <a:t>図2　Li||Cuセルの過電圧、0.5 mA/cm²（例示データ、平均 ± 標準偏差、n = 3）</a:t>
            </a:r>
          </a:p>
        </p:txBody>
      </p:sp>
      <p:sp>
        <p:nvSpPr>
          <p:cNvPr id="24" name="TextBox 23"/>
          <p:cNvSpPr txBox="1"/>
          <p:nvPr/>
        </p:nvSpPr>
        <p:spPr>
          <a:xfrm>
            <a:off x="548640" y="6071616"/>
            <a:ext cx="6035040"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右クリック →「データの編集」で数値を変更</a:t>
            </a:r>
            <a:r>
              <a:rPr lang="ja-JP" altLang="en-US" sz="1200" b="1">
                <a:solidFill>
                  <a:schemeClr val="accent1"/>
                </a:solidFill>
                <a:hlinkClick r:id="rId3"/>
              </a:rPr>
              <a:t>  SciVisで開く →</a:t>
            </a:r>
          </a:p>
        </p:txBody>
      </p:sp>
      <p:sp>
        <p:nvSpPr>
          <p:cNvPr id="25" name="Rectangle 24"/>
          <p:cNvSpPr/>
          <p:nvPr/>
        </p:nvSpPr>
        <p:spPr>
          <a:xfrm>
            <a:off x="6903720" y="1737360"/>
            <a:ext cx="4736592" cy="3977639"/>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178040" y="1920240"/>
            <a:ext cx="4206240" cy="411480"/>
          </a:xfrm>
          <a:prstGeom prst="rect">
            <a:avLst/>
          </a:prstGeom>
          <a:noFill/>
        </p:spPr>
        <p:txBody>
          <a:bodyPr wrap="square" anchor="t" lIns="0" rIns="0" tIns="0" bIns="0">
            <a:spAutoFit/>
          </a:bodyPr>
          <a:lstStyle/>
          <a:p>
            <a:pPr eaLnBrk="1" hangingPunct="1">
              <a:lnSpc>
                <a:spcPct val="120000"/>
              </a:lnSpc>
            </a:pPr>
            <a:r>
              <a:rPr lang="ja-JP" altLang="en-US" sz="1800" b="1">
                <a:solidFill>
                  <a:schemeClr val="accent1"/>
                </a:solidFill>
              </a:rPr>
              <a:t>析出形態（SEM）</a:t>
            </a:r>
          </a:p>
        </p:txBody>
      </p:sp>
      <p:sp>
        <p:nvSpPr>
          <p:cNvPr id="27" name="Rectangle 26"/>
          <p:cNvSpPr/>
          <p:nvPr/>
        </p:nvSpPr>
        <p:spPr>
          <a:xfrm>
            <a:off x="7178040" y="2423160"/>
            <a:ext cx="1965960" cy="2103120"/>
          </a:xfrm>
          <a:prstGeom prst="rect">
            <a:avLst/>
          </a:prstGeom>
          <a:solidFill>
            <a:srgbClr val="FFFFFF"/>
          </a:solidFill>
          <a:ln w="12700">
            <a:solidFill>
              <a:srgbClr val="C5C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Rectangle 27"/>
          <p:cNvSpPr/>
          <p:nvPr/>
        </p:nvSpPr>
        <p:spPr>
          <a:xfrm>
            <a:off x="9400032" y="2423160"/>
            <a:ext cx="1965960" cy="2103120"/>
          </a:xfrm>
          <a:prstGeom prst="rect">
            <a:avLst/>
          </a:prstGeom>
          <a:solidFill>
            <a:srgbClr val="FFFFFF"/>
          </a:solidFill>
          <a:ln w="12700">
            <a:solidFill>
              <a:srgbClr val="C5C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7178040" y="2423160"/>
            <a:ext cx="1965960" cy="2103120"/>
          </a:xfrm>
          <a:prstGeom prst="rect">
            <a:avLst/>
          </a:prstGeom>
          <a:noFill/>
        </p:spPr>
        <p:txBody>
          <a:bodyPr wrap="square" anchor="ctr" lIns="0" rIns="0" tIns="0" bIns="0">
            <a:spAutoFit/>
          </a:bodyPr>
          <a:lstStyle/>
          <a:p>
            <a:pPr eaLnBrk="1" hangingPunct="1" algn="ctr">
              <a:lnSpc>
                <a:spcPct val="120000"/>
              </a:lnSpc>
            </a:pPr>
            <a:r>
              <a:rPr lang="ja-JP" altLang="en-US" sz="1300">
                <a:solidFill>
                  <a:srgbClr val="5F6B78"/>
                </a:solidFill>
              </a:rPr>
              <a:t>SEM像を挿入
未処理Cu箔</a:t>
            </a:r>
          </a:p>
        </p:txBody>
      </p:sp>
      <p:sp>
        <p:nvSpPr>
          <p:cNvPr id="30" name="TextBox 29"/>
          <p:cNvSpPr txBox="1"/>
          <p:nvPr/>
        </p:nvSpPr>
        <p:spPr>
          <a:xfrm>
            <a:off x="9400032" y="2423160"/>
            <a:ext cx="1965960" cy="2103120"/>
          </a:xfrm>
          <a:prstGeom prst="rect">
            <a:avLst/>
          </a:prstGeom>
          <a:noFill/>
        </p:spPr>
        <p:txBody>
          <a:bodyPr wrap="square" anchor="ctr" lIns="0" rIns="0" tIns="0" bIns="0">
            <a:spAutoFit/>
          </a:bodyPr>
          <a:lstStyle/>
          <a:p>
            <a:pPr eaLnBrk="1" hangingPunct="1" algn="ctr">
              <a:lnSpc>
                <a:spcPct val="120000"/>
              </a:lnSpc>
            </a:pPr>
            <a:r>
              <a:rPr lang="ja-JP" altLang="en-US" sz="1300">
                <a:solidFill>
                  <a:srgbClr val="5F6B78"/>
                </a:solidFill>
              </a:rPr>
              <a:t>SEM像を挿入
LiFリッチ界面層</a:t>
            </a:r>
          </a:p>
        </p:txBody>
      </p:sp>
      <p:sp>
        <p:nvSpPr>
          <p:cNvPr id="31" name="TextBox 30"/>
          <p:cNvSpPr txBox="1"/>
          <p:nvPr/>
        </p:nvSpPr>
        <p:spPr>
          <a:xfrm>
            <a:off x="7178040" y="4663440"/>
            <a:ext cx="4206240" cy="1005840"/>
          </a:xfrm>
          <a:prstGeom prst="rect">
            <a:avLst/>
          </a:prstGeom>
          <a:noFill/>
        </p:spPr>
        <p:txBody>
          <a:bodyPr wrap="square" anchor="t" lIns="0" rIns="0" tIns="0" bIns="0">
            <a:spAutoFit/>
          </a:bodyPr>
          <a:lstStyle/>
          <a:p>
            <a:pPr eaLnBrk="1" hangingPunct="1">
              <a:lnSpc>
                <a:spcPct val="135000"/>
              </a:lnSpc>
            </a:pPr>
            <a:r>
              <a:rPr lang="ja-JP" altLang="en-US" sz="1600"/>
              <a:t>界面層上ではリチウムが緻密な塊状に析出し、未処理Cu箔上では明瞭なデンドライトが見られた。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03 結果 · サイクル特性</a:t>
            </a:r>
          </a:p>
        </p:txBody>
      </p:sp>
      <p:sp>
        <p:nvSpPr>
          <p:cNvPr id="3" name="Title 2"/>
          <p:cNvSpPr>
            <a:spLocks noGrp="1"/>
          </p:cNvSpPr>
          <p:nvPr>
            <p:ph type="title"/>
          </p:nvPr>
        </p:nvSpPr>
        <p:spPr/>
        <p:txBody>
          <a:bodyPr/>
          <a:lstStyle/>
          <a:p>
            <a:pPr eaLnBrk="1" hangingPunct="1"/>
            <a:r>
              <a:rPr lang="ja-JP" altLang="en-US"/>
              <a:t>フルセルの500サイクル後の容量維持率は41%から86%に向上</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○○学会 第X回年会 · 口頭発表</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Chart 21"/>
          <p:cNvGraphicFramePr>
            <a:graphicFrameLocks noGrp="1"/>
          </p:cNvGraphicFramePr>
          <p:nvPr/>
        </p:nvGraphicFramePr>
        <p:xfrm>
          <a:off x="548640" y="1645920"/>
          <a:ext cx="731520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7315200" cy="310896"/>
          </a:xfrm>
          <a:prstGeom prst="rect">
            <a:avLst/>
          </a:prstGeom>
          <a:noFill/>
        </p:spPr>
        <p:txBody>
          <a:bodyPr wrap="square" anchor="t" lIns="0" rIns="0" tIns="0" bIns="0">
            <a:spAutoFit/>
          </a:bodyPr>
          <a:lstStyle/>
          <a:p>
            <a:pPr eaLnBrk="1" hangingPunct="1">
              <a:lnSpc>
                <a:spcPct val="120000"/>
              </a:lnSpc>
            </a:pPr>
            <a:r>
              <a:rPr lang="ja-JP" altLang="en-US" sz="1200">
                <a:solidFill>
                  <a:srgbClr val="5F6B78"/>
                </a:solidFill>
              </a:rPr>
              <a:t>図3　Li||LFPフルセルの1Cサイクル特性（例示データ）</a:t>
            </a:r>
          </a:p>
        </p:txBody>
      </p:sp>
      <p:sp>
        <p:nvSpPr>
          <p:cNvPr id="24" name="TextBox 23"/>
          <p:cNvSpPr txBox="1"/>
          <p:nvPr/>
        </p:nvSpPr>
        <p:spPr>
          <a:xfrm>
            <a:off x="548640" y="6071616"/>
            <a:ext cx="7315200"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右クリック →「データの編集」で数値を変更。SciVisでも描けます。</a:t>
            </a:r>
            <a:r>
              <a:rPr lang="ja-JP" altLang="en-US" sz="1200" b="1">
                <a:solidFill>
                  <a:schemeClr val="accent1"/>
                </a:solidFill>
                <a:hlinkClick r:id="rId3"/>
              </a:rPr>
              <a:t>  SciVisで開く →</a:t>
            </a:r>
          </a:p>
        </p:txBody>
      </p:sp>
      <p:sp>
        <p:nvSpPr>
          <p:cNvPr id="25" name="Rectangle 24"/>
          <p:cNvSpPr/>
          <p:nvPr/>
        </p:nvSpPr>
        <p:spPr>
          <a:xfrm>
            <a:off x="8229600" y="1737360"/>
            <a:ext cx="3410712"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8503920" y="1828800"/>
            <a:ext cx="2926080" cy="640080"/>
          </a:xfrm>
          <a:prstGeom prst="rect">
            <a:avLst/>
          </a:prstGeom>
          <a:noFill/>
        </p:spPr>
        <p:txBody>
          <a:bodyPr wrap="square" anchor="t" lIns="0" rIns="0" tIns="0" bIns="0">
            <a:spAutoFit/>
          </a:bodyPr>
          <a:lstStyle/>
          <a:p>
            <a:pPr eaLnBrk="1" hangingPunct="1">
              <a:lnSpc>
                <a:spcPct val="120000"/>
              </a:lnSpc>
            </a:pPr>
            <a:r>
              <a:rPr lang="ja-JP" altLang="en-US" sz="3000" b="1">
                <a:solidFill>
                  <a:schemeClr val="accent1"/>
                </a:solidFill>
              </a:rPr>
              <a:t>86%</a:t>
            </a:r>
          </a:p>
        </p:txBody>
      </p:sp>
      <p:sp>
        <p:nvSpPr>
          <p:cNvPr id="27" name="TextBox 26"/>
          <p:cNvSpPr txBox="1"/>
          <p:nvPr/>
        </p:nvSpPr>
        <p:spPr>
          <a:xfrm>
            <a:off x="8503920" y="2450591"/>
            <a:ext cx="2926080" cy="365760"/>
          </a:xfrm>
          <a:prstGeom prst="rect">
            <a:avLst/>
          </a:prstGeom>
          <a:noFill/>
        </p:spPr>
        <p:txBody>
          <a:bodyPr wrap="square" anchor="t" lIns="0" rIns="0" tIns="0" bIns="0">
            <a:spAutoFit/>
          </a:bodyPr>
          <a:lstStyle/>
          <a:p>
            <a:pPr eaLnBrk="1" hangingPunct="1">
              <a:lnSpc>
                <a:spcPct val="120000"/>
              </a:lnSpc>
            </a:pPr>
            <a:r>
              <a:rPr lang="ja-JP" altLang="en-US" sz="1500">
                <a:solidFill>
                  <a:srgbClr val="5F6B78"/>
                </a:solidFill>
              </a:rPr>
              <a:t>500サイクル後の容量維持率</a:t>
            </a:r>
          </a:p>
        </p:txBody>
      </p:sp>
      <p:sp>
        <p:nvSpPr>
          <p:cNvPr id="28" name="Rectangle 27"/>
          <p:cNvSpPr/>
          <p:nvPr/>
        </p:nvSpPr>
        <p:spPr>
          <a:xfrm>
            <a:off x="8229600" y="3108960"/>
            <a:ext cx="3410712"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8503920" y="3200400"/>
            <a:ext cx="2926080" cy="640080"/>
          </a:xfrm>
          <a:prstGeom prst="rect">
            <a:avLst/>
          </a:prstGeom>
          <a:noFill/>
        </p:spPr>
        <p:txBody>
          <a:bodyPr wrap="square" anchor="t" lIns="0" rIns="0" tIns="0" bIns="0">
            <a:spAutoFit/>
          </a:bodyPr>
          <a:lstStyle/>
          <a:p>
            <a:pPr eaLnBrk="1" hangingPunct="1">
              <a:lnSpc>
                <a:spcPct val="120000"/>
              </a:lnSpc>
            </a:pPr>
            <a:r>
              <a:rPr lang="ja-JP" altLang="en-US" sz="3000" b="1">
                <a:solidFill>
                  <a:schemeClr val="accent2"/>
                </a:solidFill>
              </a:rPr>
              <a:t>99.3%</a:t>
            </a:r>
          </a:p>
        </p:txBody>
      </p:sp>
      <p:sp>
        <p:nvSpPr>
          <p:cNvPr id="30" name="TextBox 29"/>
          <p:cNvSpPr txBox="1"/>
          <p:nvPr/>
        </p:nvSpPr>
        <p:spPr>
          <a:xfrm>
            <a:off x="8503920" y="3822191"/>
            <a:ext cx="2926080" cy="365760"/>
          </a:xfrm>
          <a:prstGeom prst="rect">
            <a:avLst/>
          </a:prstGeom>
          <a:noFill/>
        </p:spPr>
        <p:txBody>
          <a:bodyPr wrap="square" anchor="t" lIns="0" rIns="0" tIns="0" bIns="0">
            <a:spAutoFit/>
          </a:bodyPr>
          <a:lstStyle/>
          <a:p>
            <a:pPr eaLnBrk="1" hangingPunct="1">
              <a:lnSpc>
                <a:spcPct val="120000"/>
              </a:lnSpc>
            </a:pPr>
            <a:r>
              <a:rPr lang="ja-JP" altLang="en-US" sz="1500">
                <a:solidFill>
                  <a:srgbClr val="5F6B78"/>
                </a:solidFill>
              </a:rPr>
              <a:t>平均クーロン効率</a:t>
            </a:r>
          </a:p>
        </p:txBody>
      </p:sp>
      <p:sp>
        <p:nvSpPr>
          <p:cNvPr id="31" name="Rectangle 30"/>
          <p:cNvSpPr/>
          <p:nvPr/>
        </p:nvSpPr>
        <p:spPr>
          <a:xfrm>
            <a:off x="8229600" y="4480560"/>
            <a:ext cx="3410712"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503920" y="4572000"/>
            <a:ext cx="2926080" cy="640080"/>
          </a:xfrm>
          <a:prstGeom prst="rect">
            <a:avLst/>
          </a:prstGeom>
          <a:noFill/>
        </p:spPr>
        <p:txBody>
          <a:bodyPr wrap="square" anchor="t" lIns="0" rIns="0" tIns="0" bIns="0">
            <a:spAutoFit/>
          </a:bodyPr>
          <a:lstStyle/>
          <a:p>
            <a:pPr eaLnBrk="1" hangingPunct="1">
              <a:lnSpc>
                <a:spcPct val="120000"/>
              </a:lnSpc>
            </a:pPr>
            <a:r>
              <a:rPr lang="ja-JP" altLang="en-US" sz="3000" b="1">
                <a:solidFill>
                  <a:srgbClr val="A86F10"/>
                </a:solidFill>
              </a:rPr>
              <a:t>約2倍</a:t>
            </a:r>
          </a:p>
        </p:txBody>
      </p:sp>
      <p:sp>
        <p:nvSpPr>
          <p:cNvPr id="33" name="TextBox 32"/>
          <p:cNvSpPr txBox="1"/>
          <p:nvPr/>
        </p:nvSpPr>
        <p:spPr>
          <a:xfrm>
            <a:off x="8503920" y="5193792"/>
            <a:ext cx="2926080" cy="365760"/>
          </a:xfrm>
          <a:prstGeom prst="rect">
            <a:avLst/>
          </a:prstGeom>
          <a:noFill/>
        </p:spPr>
        <p:txBody>
          <a:bodyPr wrap="square" anchor="t" lIns="0" rIns="0" tIns="0" bIns="0">
            <a:spAutoFit/>
          </a:bodyPr>
          <a:lstStyle/>
          <a:p>
            <a:pPr eaLnBrk="1" hangingPunct="1">
              <a:lnSpc>
                <a:spcPct val="120000"/>
              </a:lnSpc>
            </a:pPr>
            <a:r>
              <a:rPr lang="ja-JP" altLang="en-US" sz="1500">
                <a:solidFill>
                  <a:srgbClr val="5F6B78"/>
                </a:solidFill>
              </a:rPr>
              <a:t>サイクル寿命</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03 結果 · 作用機構</a:t>
            </a:r>
          </a:p>
        </p:txBody>
      </p:sp>
      <p:sp>
        <p:nvSpPr>
          <p:cNvPr id="3" name="Title 2"/>
          <p:cNvSpPr>
            <a:spLocks noGrp="1"/>
          </p:cNvSpPr>
          <p:nvPr>
            <p:ph type="title"/>
          </p:nvPr>
        </p:nvSpPr>
        <p:spPr/>
        <p:txBody>
          <a:bodyPr/>
          <a:lstStyle/>
          <a:p>
            <a:pPr eaLnBrk="1" hangingPunct="1"/>
            <a:r>
              <a:rPr lang="ja-JP" altLang="en-US"/>
              <a:t>LiFリッチ界面層がLiイオン流束を均一化し、電解液分解を抑制</a:t>
            </a:r>
          </a:p>
        </p:txBody>
      </p:sp>
      <p:pic>
        <p:nvPicPr>
          <p:cNvPr id="4" name="Picture Placeholder 3" descr="mechanism.jpg"/>
          <p:cNvPicPr>
            <a:picLocks noGrp="1" noChangeAspect="1"/>
          </p:cNvPicPr>
          <p:nvPr>
            <p:ph type="pic" idx="10"/>
          </p:nvPr>
        </p:nvPicPr>
        <p:blipFill>
          <a:blip r:embed="rId2"/>
          <a:srcRect/>
          <a:stretch>
            <a:fillRect/>
          </a:stretch>
        </p:blipFill>
        <p:spPr>
          <a:xfrm>
            <a:off x="939468" y="1691640"/>
            <a:ext cx="5619144" cy="3977640"/>
          </a:xfrm>
        </p:spPr>
      </p:pic>
      <p:sp>
        <p:nvSpPr>
          <p:cNvPr id="5" name="Text Placeholder 4"/>
          <p:cNvSpPr>
            <a:spLocks noGrp="1"/>
          </p:cNvSpPr>
          <p:nvPr>
            <p:ph type="body" idx="16"/>
          </p:nvPr>
        </p:nvSpPr>
        <p:spPr/>
        <p:txBody>
          <a:bodyPr/>
          <a:lstStyle/>
          <a:p>
            <a:pPr eaLnBrk="1" hangingPunct="1"/>
            <a:r>
              <a:rPr lang="ja-JP" altLang="en-US"/>
              <a:t>図4　LiFリッチ人工界面層によるリチウム金属負極の安定化機構（模式図）</a:t>
            </a:r>
          </a:p>
        </p:txBody>
      </p:sp>
      <p:sp>
        <p:nvSpPr>
          <p:cNvPr id="6" name="Text Placeholder 5"/>
          <p:cNvSpPr>
            <a:spLocks noGrp="1"/>
          </p:cNvSpPr>
          <p:nvPr>
            <p:ph type="body" idx="1"/>
          </p:nvPr>
        </p:nvSpPr>
        <p:spPr/>
        <p:txBody>
          <a:bodyPr/>
          <a:lstStyle/>
          <a:p>
            <a:pPr eaLnBrk="1" hangingPunct="1"/>
            <a:r>
              <a:rPr lang="ja-JP" altLang="en-US" sz="1700" b="1">
                <a:solidFill>
                  <a:schemeClr val="accent1"/>
                </a:solidFill>
              </a:rPr>
              <a:t>組成</a:t>
            </a:r>
          </a:p>
          <a:p>
            <a:pPr eaLnBrk="1" hangingPunct="1"/>
            <a:r>
              <a:rPr lang="ja-JP" altLang="en-US" sz="1700"/>
              <a:t>XPS深さ方向分析から、界面層はLiFを主成分とし、厚さは約50 nm。</a:t>
            </a:r>
          </a:p>
          <a:p>
            <a:pPr eaLnBrk="1" hangingPunct="1">
              <a:spcBef>
                <a:spcPts val="1600"/>
              </a:spcBef>
            </a:pPr>
            <a:r>
              <a:rPr lang="ja-JP" altLang="en-US" sz="1700" b="1">
                <a:solidFill>
                  <a:schemeClr val="accent1"/>
                </a:solidFill>
              </a:rPr>
              <a:t>イオン輸送</a:t>
            </a:r>
          </a:p>
          <a:p>
            <a:pPr eaLnBrk="1" hangingPunct="1"/>
            <a:r>
              <a:rPr lang="ja-JP" altLang="en-US" sz="1700"/>
              <a:t>界面のイオン伝導度が向上し、Liイオンの流束が均一になる。</a:t>
            </a:r>
          </a:p>
          <a:p>
            <a:pPr eaLnBrk="1" hangingPunct="1">
              <a:spcBef>
                <a:spcPts val="1600"/>
              </a:spcBef>
            </a:pPr>
            <a:r>
              <a:rPr lang="ja-JP" altLang="en-US" sz="1700" b="1">
                <a:solidFill>
                  <a:schemeClr val="accent2"/>
                </a:solidFill>
              </a:rPr>
              <a:t>安定性</a:t>
            </a:r>
          </a:p>
          <a:p>
            <a:pPr eaLnBrk="1" hangingPunct="1"/>
            <a:r>
              <a:rPr lang="ja-JP" altLang="en-US" sz="1700"/>
              <a:t>電解液の継続的な分解が抑えられ、サイクル後の抵抗増加が小さい。</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○○学会 第X回年会 · 口頭発表</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TextBox 21"/>
          <p:cNvSpPr txBox="1"/>
          <p:nvPr/>
        </p:nvSpPr>
        <p:spPr>
          <a:xfrm>
            <a:off x="548640" y="6071616"/>
            <a:ext cx="6400800" cy="292608"/>
          </a:xfrm>
          <a:prstGeom prst="rect">
            <a:avLst/>
          </a:prstGeom>
          <a:noFill/>
        </p:spPr>
        <p:txBody>
          <a:bodyPr wrap="square" anchor="t" lIns="0" rIns="0" tIns="0" bIns="0">
            <a:spAutoFit/>
          </a:bodyPr>
          <a:lstStyle/>
          <a:p>
            <a:pPr eaLnBrk="1" hangingPunct="1">
              <a:lnSpc>
                <a:spcPct val="120000"/>
              </a:lnSpc>
            </a:pPr>
            <a:r>
              <a:rPr lang="ja-JP" altLang="en-US" sz="1200" b="1">
                <a:solidFill>
                  <a:schemeClr val="accent2"/>
                </a:solidFill>
              </a:rPr>
              <a:t>✦ </a:t>
            </a:r>
            <a:r>
              <a:rPr lang="ja-JP" altLang="en-US" sz="1200">
                <a:solidFill>
                  <a:srgbClr val="5F6B78"/>
                </a:solidFill>
              </a:rPr>
              <a:t>同じスタイルの機構図をAIで作成（プロンプト入力済み）</a:t>
            </a:r>
            <a:r>
              <a:rPr lang="ja-JP" altLang="en-US" sz="1200" b="1">
                <a:solidFill>
                  <a:schemeClr val="accent1"/>
                </a:solidFill>
                <a:hlinkClick r:id="rId3"/>
              </a:rPr>
              <a:t>  SciDraw AIで開く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04 結論と今後の展望</a:t>
            </a:r>
          </a:p>
        </p:txBody>
      </p:sp>
      <p:sp>
        <p:nvSpPr>
          <p:cNvPr id="3" name="Title 2"/>
          <p:cNvSpPr>
            <a:spLocks noGrp="1"/>
          </p:cNvSpPr>
          <p:nvPr>
            <p:ph type="title"/>
          </p:nvPr>
        </p:nvSpPr>
        <p:spPr/>
        <p:txBody>
          <a:bodyPr/>
          <a:lstStyle/>
          <a:p>
            <a:pPr eaLnBrk="1" hangingPunct="1"/>
            <a:r>
              <a:rPr lang="ja-JP" altLang="en-US"/>
              <a:t>既存手法との比較：工程が簡単で、カーボネート系電解液に適合</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○○学会 第X回年会 · 口頭発表</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Table 21"/>
          <p:cNvGraphicFramePr>
            <a:graphicFrameLocks noGrp="1"/>
          </p:cNvGraphicFramePr>
          <p:nvPr/>
        </p:nvGraphicFramePr>
        <p:xfrm>
          <a:off x="548640" y="1737360"/>
          <a:ext cx="11094414" cy="3118104"/>
        </p:xfrm>
        <a:graphic>
          <a:graphicData uri="http://schemas.openxmlformats.org/drawingml/2006/table">
            <a:tbl>
              <a:tblPr firstRow="1">
                <a:tableStyleId>{5C22544A-7EE6-4342-B048-85BDC9FD1C3A}</a:tableStyleId>
              </a:tblPr>
              <a:tblGrid>
                <a:gridCol w="3227466"/>
                <a:gridCol w="2622316"/>
                <a:gridCol w="2622316"/>
                <a:gridCol w="2622316"/>
              </a:tblGrid>
              <a:tr h="512064">
                <a:tc>
                  <a:txBody>
                    <a:bodyPr wrap="square"/>
                    <a:lstStyle/>
                    <a:p>
                      <a:pPr eaLnBrk="1" hangingPunct="1">
                        <a:lnSpc>
                          <a:spcPct val="115000"/>
                        </a:lnSpc>
                      </a:pPr>
                      <a:r>
                        <a:rPr lang="ja-JP" altLang="en-US" sz="1500" b="1">
                          <a:solidFill>
                            <a:srgbClr val="FFFFFF"/>
                          </a:solidFill>
                        </a:rPr>
                        <a:t>手法</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作製の容易さ</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カーボネート系への適合</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スケールアップ</a:t>
                      </a:r>
                    </a:p>
                  </a:txBody>
                  <a:tcPr marL="164592" marR="164592" marT="73152" marB="73152" anchor="ctr">
                    <a:solidFill>
                      <a:schemeClr val="accent1"/>
                    </a:solidFill>
                  </a:tcPr>
                </a:tc>
              </a:tr>
              <a:tr h="868680">
                <a:tc>
                  <a:txBody>
                    <a:bodyPr wrap="square"/>
                    <a:lstStyle/>
                    <a:p>
                      <a:pPr eaLnBrk="1" hangingPunct="1">
                        <a:lnSpc>
                          <a:spcPct val="115000"/>
                        </a:lnSpc>
                      </a:pPr>
                      <a:r>
                        <a:rPr lang="ja-JP" altLang="en-US" sz="1500" b="1">
                          <a:solidFill>
                            <a:schemeClr val="dk1"/>
                          </a:solidFill>
                        </a:rPr>
                        <a:t>電解液添加剤</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容易</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一部適合</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高い</a:t>
                      </a:r>
                    </a:p>
                  </a:txBody>
                  <a:tcPr marL="164592" marR="164592" marT="73152" marB="73152" anchor="ctr">
                    <a:solidFill>
                      <a:srgbClr val="FFFFFF"/>
                    </a:solidFill>
                  </a:tcPr>
                </a:tc>
              </a:tr>
              <a:tr h="868680">
                <a:tc>
                  <a:txBody>
                    <a:bodyPr wrap="square"/>
                    <a:lstStyle/>
                    <a:p>
                      <a:pPr eaLnBrk="1" hangingPunct="1">
                        <a:lnSpc>
                          <a:spcPct val="115000"/>
                        </a:lnSpc>
                      </a:pPr>
                      <a:r>
                        <a:rPr lang="ja-JP" altLang="en-US" sz="1500" b="1">
                          <a:solidFill>
                            <a:schemeClr val="dk1"/>
                          </a:solidFill>
                        </a:rPr>
                        <a:t>気相成膜による人工SEI</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難しい</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適合</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低い</a:t>
                      </a:r>
                    </a:p>
                  </a:txBody>
                  <a:tcPr marL="164592" marR="164592" marT="73152" marB="73152" anchor="ctr">
                    <a:solidFill>
                      <a:schemeClr val="lt2"/>
                    </a:solidFill>
                  </a:tcPr>
                </a:tc>
              </a:tr>
              <a:tr h="868680">
                <a:tc>
                  <a:txBody>
                    <a:bodyPr wrap="square"/>
                    <a:lstStyle/>
                    <a:p>
                      <a:pPr eaLnBrk="1" hangingPunct="1">
                        <a:lnSpc>
                          <a:spcPct val="115000"/>
                        </a:lnSpc>
                      </a:pPr>
                      <a:r>
                        <a:rPr lang="ja-JP" altLang="en-US" sz="1500" b="1">
                          <a:solidFill>
                            <a:schemeClr val="dk1"/>
                          </a:solidFill>
                        </a:rPr>
                        <a:t>本研究：溶液浸漬法</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容易</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適合</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やや高い</a:t>
                      </a:r>
                    </a:p>
                  </a:txBody>
                  <a:tcPr marL="164592" marR="164592" marT="73152" marB="73152" anchor="ctr">
                    <a:solidFill>
                      <a:srgbClr val="FFFFFF"/>
                    </a:solidFill>
                  </a:tcPr>
                </a:tc>
              </a:tr>
            </a:tbl>
          </a:graphicData>
        </a:graphic>
      </p:graphicFrame>
      <p:sp>
        <p:nvSpPr>
          <p:cNvPr id="23" name="Rectangle 22"/>
          <p:cNvSpPr/>
          <p:nvPr/>
        </p:nvSpPr>
        <p:spPr>
          <a:xfrm>
            <a:off x="548640" y="4983480"/>
            <a:ext cx="11094415" cy="100584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4983480"/>
            <a:ext cx="82296" cy="100584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4983480"/>
            <a:ext cx="10545775" cy="1005840"/>
          </a:xfrm>
          <a:prstGeom prst="rect">
            <a:avLst/>
          </a:prstGeom>
          <a:noFill/>
        </p:spPr>
        <p:txBody>
          <a:bodyPr wrap="square" anchor="ctr" lIns="0" rIns="0" tIns="0" bIns="0">
            <a:spAutoFit/>
          </a:bodyPr>
          <a:lstStyle/>
          <a:p>
            <a:pPr eaLnBrk="1" hangingPunct="1">
              <a:lnSpc>
                <a:spcPct val="130000"/>
              </a:lnSpc>
            </a:pPr>
            <a:r>
              <a:rPr lang="ja-JP" altLang="en-US" sz="1800" b="1">
                <a:solidFill>
                  <a:srgbClr val="5F6B78"/>
                </a:solidFill>
              </a:rPr>
              <a:t>注意  </a:t>
            </a:r>
            <a:r>
              <a:rPr lang="ja-JP" altLang="en-US" sz="1800"/>
              <a:t>この定性比較はレイアウトの例です。実際の発表では文献と同条件の定量指標に置き換え、出典を明記してください。</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04 結論と今後の展望</a:t>
            </a:r>
          </a:p>
        </p:txBody>
      </p:sp>
      <p:sp>
        <p:nvSpPr>
          <p:cNvPr id="3" name="Title 2"/>
          <p:cNvSpPr>
            <a:spLocks noGrp="1"/>
          </p:cNvSpPr>
          <p:nvPr>
            <p:ph type="title"/>
          </p:nvPr>
        </p:nvSpPr>
        <p:spPr/>
        <p:txBody>
          <a:bodyPr/>
          <a:lstStyle/>
          <a:p>
            <a:pPr eaLnBrk="1" hangingPunct="1"/>
            <a:r>
              <a:rPr lang="ja-JP" altLang="en-US"/>
              <a:t>結論と今後の展望</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○○学会 第X回年会 · 口頭発表</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37360"/>
            <a:ext cx="6434760" cy="3154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6434760"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5886120" cy="457200"/>
          </a:xfrm>
          <a:prstGeom prst="rect">
            <a:avLst/>
          </a:prstGeom>
          <a:noFill/>
        </p:spPr>
        <p:txBody>
          <a:bodyPr wrap="square" anchor="t" lIns="0" rIns="0" tIns="0" bIns="0">
            <a:spAutoFit/>
          </a:bodyPr>
          <a:lstStyle/>
          <a:p>
            <a:pPr eaLnBrk="1" hangingPunct="1">
              <a:lnSpc>
                <a:spcPct val="120000"/>
              </a:lnSpc>
            </a:pPr>
            <a:r>
              <a:rPr lang="ja-JP" altLang="en-US" sz="2000" b="1">
                <a:solidFill>
                  <a:schemeClr val="accent1"/>
                </a:solidFill>
              </a:rPr>
              <a:t>結論</a:t>
            </a:r>
          </a:p>
        </p:txBody>
      </p:sp>
      <p:sp>
        <p:nvSpPr>
          <p:cNvPr id="25" name="TextBox 24"/>
          <p:cNvSpPr txBox="1"/>
          <p:nvPr/>
        </p:nvSpPr>
        <p:spPr>
          <a:xfrm>
            <a:off x="822959" y="2514600"/>
            <a:ext cx="5886120" cy="2240280"/>
          </a:xfrm>
          <a:prstGeom prst="rect">
            <a:avLst/>
          </a:prstGeom>
          <a:noFill/>
        </p:spPr>
        <p:txBody>
          <a:bodyPr wrap="square" anchor="t" lIns="0" rIns="0" tIns="0" bIns="0">
            <a:spAutoFit/>
          </a:bodyPr>
          <a:lstStyle/>
          <a:p>
            <a:pPr eaLnBrk="1" hangingPunct="1">
              <a:lnSpc>
                <a:spcPct val="130000"/>
              </a:lnSpc>
            </a:pPr>
            <a:r>
              <a:rPr lang="ja-JP" altLang="en-US" sz="1800">
                <a:solidFill>
                  <a:schemeClr val="dk1"/>
                </a:solidFill>
              </a:rPr>
              <a:t>1．溶液浸漬でLiFリッチ界面層をその場形成できた。</a:t>
            </a:r>
          </a:p>
          <a:p>
            <a:pPr eaLnBrk="1" hangingPunct="1">
              <a:lnSpc>
                <a:spcPct val="130000"/>
              </a:lnSpc>
              <a:spcBef>
                <a:spcPts val="1200"/>
              </a:spcBef>
            </a:pPr>
            <a:r>
              <a:rPr lang="ja-JP" altLang="en-US" sz="1800">
                <a:solidFill>
                  <a:schemeClr val="dk1"/>
                </a:solidFill>
              </a:rPr>
              <a:t>2．核生成過電圧が約40%低下し、析出が緻密化した。</a:t>
            </a:r>
          </a:p>
          <a:p>
            <a:pPr eaLnBrk="1" hangingPunct="1">
              <a:lnSpc>
                <a:spcPct val="130000"/>
              </a:lnSpc>
              <a:spcBef>
                <a:spcPts val="1200"/>
              </a:spcBef>
            </a:pPr>
            <a:r>
              <a:rPr lang="ja-JP" altLang="en-US" sz="1800">
                <a:solidFill>
                  <a:schemeClr val="dk1"/>
                </a:solidFill>
              </a:rPr>
              <a:t>3．500サイクル後の容量維持率が41%→86%に向上。</a:t>
            </a:r>
          </a:p>
        </p:txBody>
      </p:sp>
      <p:sp>
        <p:nvSpPr>
          <p:cNvPr id="26" name="Rectangle 25"/>
          <p:cNvSpPr/>
          <p:nvPr/>
        </p:nvSpPr>
        <p:spPr>
          <a:xfrm>
            <a:off x="7303440" y="1737360"/>
            <a:ext cx="4339614" cy="3154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7303440" y="1737360"/>
            <a:ext cx="4339614"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7577760" y="1965960"/>
            <a:ext cx="3790974" cy="457200"/>
          </a:xfrm>
          <a:prstGeom prst="rect">
            <a:avLst/>
          </a:prstGeom>
          <a:noFill/>
        </p:spPr>
        <p:txBody>
          <a:bodyPr wrap="square" anchor="t" lIns="0" rIns="0" tIns="0" bIns="0">
            <a:spAutoFit/>
          </a:bodyPr>
          <a:lstStyle/>
          <a:p>
            <a:pPr eaLnBrk="1" hangingPunct="1">
              <a:lnSpc>
                <a:spcPct val="120000"/>
              </a:lnSpc>
            </a:pPr>
            <a:r>
              <a:rPr lang="ja-JP" altLang="en-US" sz="2000" b="1">
                <a:solidFill>
                  <a:schemeClr val="accent4"/>
                </a:solidFill>
              </a:rPr>
              <a:t>課題と今後</a:t>
            </a:r>
          </a:p>
        </p:txBody>
      </p:sp>
      <p:sp>
        <p:nvSpPr>
          <p:cNvPr id="29" name="TextBox 28"/>
          <p:cNvSpPr txBox="1"/>
          <p:nvPr/>
        </p:nvSpPr>
        <p:spPr>
          <a:xfrm>
            <a:off x="7577760" y="2514600"/>
            <a:ext cx="3790974" cy="2240280"/>
          </a:xfrm>
          <a:prstGeom prst="rect">
            <a:avLst/>
          </a:prstGeom>
          <a:noFill/>
        </p:spPr>
        <p:txBody>
          <a:bodyPr wrap="square" anchor="t" lIns="0" rIns="0" tIns="0" bIns="0">
            <a:spAutoFit/>
          </a:bodyPr>
          <a:lstStyle/>
          <a:p>
            <a:pPr eaLnBrk="1" hangingPunct="1">
              <a:lnSpc>
                <a:spcPct val="130000"/>
              </a:lnSpc>
            </a:pPr>
            <a:r>
              <a:rPr lang="ja-JP" altLang="en-US" sz="1700">
                <a:solidFill>
                  <a:schemeClr val="dk1"/>
                </a:solidFill>
              </a:rPr>
              <a:t>高面積容量（&gt; 3 mAh/cm²）での安定性は未検証。</a:t>
            </a:r>
          </a:p>
          <a:p>
            <a:pPr eaLnBrk="1" hangingPunct="1">
              <a:lnSpc>
                <a:spcPct val="130000"/>
              </a:lnSpc>
              <a:spcBef>
                <a:spcPts val="1000"/>
              </a:spcBef>
            </a:pPr>
            <a:r>
              <a:rPr lang="ja-JP" altLang="en-US" sz="1700">
                <a:solidFill>
                  <a:schemeClr val="dk1"/>
                </a:solidFill>
              </a:rPr>
              <a:t>高温での界面層の変化は不明。</a:t>
            </a:r>
          </a:p>
          <a:p>
            <a:pPr eaLnBrk="1" hangingPunct="1">
              <a:lnSpc>
                <a:spcPct val="130000"/>
              </a:lnSpc>
              <a:spcBef>
                <a:spcPts val="1600"/>
              </a:spcBef>
            </a:pPr>
            <a:r>
              <a:rPr lang="ja-JP" altLang="en-US" sz="1700" b="1">
                <a:solidFill>
                  <a:schemeClr val="dk1"/>
                </a:solidFill>
              </a:rPr>
              <a:t>今後：</a:t>
            </a:r>
            <a:r>
              <a:rPr lang="ja-JP" altLang="en-US" sz="1700">
                <a:solidFill>
                  <a:schemeClr val="dk1"/>
                </a:solidFill>
              </a:rPr>
              <a:t>ラミネートセルでの検証とオペランド解析。</a:t>
            </a:r>
          </a:p>
        </p:txBody>
      </p:sp>
      <p:sp>
        <p:nvSpPr>
          <p:cNvPr id="30" name="Rectangle 29"/>
          <p:cNvSpPr/>
          <p:nvPr/>
        </p:nvSpPr>
        <p:spPr>
          <a:xfrm>
            <a:off x="548640" y="5120640"/>
            <a:ext cx="11094415" cy="914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960120" y="5120640"/>
            <a:ext cx="10271455" cy="914400"/>
          </a:xfrm>
          <a:prstGeom prst="rect">
            <a:avLst/>
          </a:prstGeom>
          <a:noFill/>
        </p:spPr>
        <p:txBody>
          <a:bodyPr wrap="square" anchor="ctr" lIns="0" rIns="0" tIns="0" bIns="0">
            <a:spAutoFit/>
          </a:bodyPr>
          <a:lstStyle/>
          <a:p>
            <a:pPr eaLnBrk="1" hangingPunct="1">
              <a:lnSpc>
                <a:spcPct val="120000"/>
              </a:lnSpc>
            </a:pPr>
            <a:r>
              <a:rPr lang="ja-JP" altLang="en-US" sz="1900" b="1">
                <a:solidFill>
                  <a:srgbClr val="F2C66D"/>
                </a:solidFill>
              </a:rPr>
              <a:t>本発表の結論　</a:t>
            </a:r>
            <a:r>
              <a:rPr lang="ja-JP" altLang="en-US" sz="1900">
                <a:solidFill>
                  <a:srgbClr val="FFFFFF"/>
                </a:solidFill>
              </a:rPr>
              <a:t>LiFリッチ界面層で、リチウム金属負極の寿命が約2倍に。</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謝辞</a:t>
            </a:r>
          </a:p>
        </p:txBody>
      </p:sp>
      <p:sp>
        <p:nvSpPr>
          <p:cNvPr id="3" name="Title 2"/>
          <p:cNvSpPr>
            <a:spLocks noGrp="1"/>
          </p:cNvSpPr>
          <p:nvPr>
            <p:ph type="title"/>
          </p:nvPr>
        </p:nvSpPr>
        <p:spPr/>
        <p:txBody>
          <a:bodyPr/>
          <a:lstStyle/>
          <a:p>
            <a:pPr eaLnBrk="1" hangingPunct="1"/>
            <a:r>
              <a:rPr lang="ja-JP" altLang="en-US"/>
              <a:t>謝辞</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○○学会 第X回年会 · 口頭発表</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sp>
        <p:nvSpPr>
          <p:cNvPr id="22" name="Rectangle 21"/>
          <p:cNvSpPr/>
          <p:nvPr/>
        </p:nvSpPr>
        <p:spPr>
          <a:xfrm>
            <a:off x="548640"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ja-JP" altLang="en-US" sz="1900" b="1">
                <a:solidFill>
                  <a:schemeClr val="accent1"/>
                </a:solidFill>
              </a:rPr>
              <a:t>ご指導</a:t>
            </a:r>
          </a:p>
        </p:txBody>
      </p:sp>
      <p:sp>
        <p:nvSpPr>
          <p:cNvPr id="25" name="TextBox 24"/>
          <p:cNvSpPr txBox="1"/>
          <p:nvPr/>
        </p:nvSpPr>
        <p:spPr>
          <a:xfrm>
            <a:off x="822959" y="2514600"/>
            <a:ext cx="4815687" cy="1097280"/>
          </a:xfrm>
          <a:prstGeom prst="rect">
            <a:avLst/>
          </a:prstGeom>
          <a:noFill/>
        </p:spPr>
        <p:txBody>
          <a:bodyPr wrap="square" anchor="t" lIns="0" rIns="0" tIns="0" bIns="0">
            <a:spAutoFit/>
          </a:bodyPr>
          <a:lstStyle/>
          <a:p>
            <a:pPr eaLnBrk="1" hangingPunct="1">
              <a:lnSpc>
                <a:spcPct val="130000"/>
              </a:lnSpc>
            </a:pPr>
            <a:r>
              <a:rPr lang="ja-JP" altLang="en-US" sz="1700">
                <a:solidFill>
                  <a:schemeClr val="dk1"/>
                </a:solidFill>
              </a:rPr>
              <a:t>XXX教授に多大なるご指導をいただきました。</a:t>
            </a:r>
          </a:p>
        </p:txBody>
      </p:sp>
      <p:sp>
        <p:nvSpPr>
          <p:cNvPr id="26" name="Rectangle 25"/>
          <p:cNvSpPr/>
          <p:nvPr/>
        </p:nvSpPr>
        <p:spPr>
          <a:xfrm>
            <a:off x="6278727"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ja-JP" altLang="en-US" sz="1900" b="1">
                <a:solidFill>
                  <a:schemeClr val="accent2"/>
                </a:solidFill>
              </a:rPr>
              <a:t>共同研究</a:t>
            </a:r>
          </a:p>
        </p:txBody>
      </p:sp>
      <p:sp>
        <p:nvSpPr>
          <p:cNvPr id="29" name="TextBox 28"/>
          <p:cNvSpPr txBox="1"/>
          <p:nvPr/>
        </p:nvSpPr>
        <p:spPr>
          <a:xfrm>
            <a:off x="6553047" y="2514600"/>
            <a:ext cx="4815687" cy="1097280"/>
          </a:xfrm>
          <a:prstGeom prst="rect">
            <a:avLst/>
          </a:prstGeom>
          <a:noFill/>
        </p:spPr>
        <p:txBody>
          <a:bodyPr wrap="square" anchor="t" lIns="0" rIns="0" tIns="0" bIns="0">
            <a:spAutoFit/>
          </a:bodyPr>
          <a:lstStyle/>
          <a:p>
            <a:pPr eaLnBrk="1" hangingPunct="1">
              <a:lnSpc>
                <a:spcPct val="130000"/>
              </a:lnSpc>
            </a:pPr>
            <a:r>
              <a:rPr lang="ja-JP" altLang="en-US" sz="1700">
                <a:solidFill>
                  <a:schemeClr val="dk1"/>
                </a:solidFill>
              </a:rPr>
              <a:t>XPS測定では○○大学XXX研究室にご協力いただきました。</a:t>
            </a:r>
          </a:p>
        </p:txBody>
      </p:sp>
      <p:sp>
        <p:nvSpPr>
          <p:cNvPr id="30" name="Rectangle 29"/>
          <p:cNvSpPr/>
          <p:nvPr/>
        </p:nvSpPr>
        <p:spPr>
          <a:xfrm>
            <a:off x="548640"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93192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60520"/>
            <a:ext cx="4815687" cy="457200"/>
          </a:xfrm>
          <a:prstGeom prst="rect">
            <a:avLst/>
          </a:prstGeom>
          <a:noFill/>
        </p:spPr>
        <p:txBody>
          <a:bodyPr wrap="square" anchor="t" lIns="0" rIns="0" tIns="0" bIns="0">
            <a:spAutoFit/>
          </a:bodyPr>
          <a:lstStyle/>
          <a:p>
            <a:pPr eaLnBrk="1" hangingPunct="1">
              <a:lnSpc>
                <a:spcPct val="120000"/>
              </a:lnSpc>
            </a:pPr>
            <a:r>
              <a:rPr lang="ja-JP" altLang="en-US" sz="1900" b="1">
                <a:solidFill>
                  <a:schemeClr val="accent3"/>
                </a:solidFill>
              </a:rPr>
              <a:t>測定設備</a:t>
            </a:r>
          </a:p>
        </p:txBody>
      </p:sp>
      <p:sp>
        <p:nvSpPr>
          <p:cNvPr id="33" name="TextBox 32"/>
          <p:cNvSpPr txBox="1"/>
          <p:nvPr/>
        </p:nvSpPr>
        <p:spPr>
          <a:xfrm>
            <a:off x="822959" y="4709159"/>
            <a:ext cx="4815687" cy="1097280"/>
          </a:xfrm>
          <a:prstGeom prst="rect">
            <a:avLst/>
          </a:prstGeom>
          <a:noFill/>
        </p:spPr>
        <p:txBody>
          <a:bodyPr wrap="square" anchor="t" lIns="0" rIns="0" tIns="0" bIns="0">
            <a:spAutoFit/>
          </a:bodyPr>
          <a:lstStyle/>
          <a:p>
            <a:pPr eaLnBrk="1" hangingPunct="1">
              <a:lnSpc>
                <a:spcPct val="130000"/>
              </a:lnSpc>
            </a:pPr>
            <a:r>
              <a:rPr lang="ja-JP" altLang="en-US" sz="1700">
                <a:solidFill>
                  <a:schemeClr val="dk1"/>
                </a:solidFill>
              </a:rPr>
              <a:t>○○大学 共用機器センターの設備を使用しました。</a:t>
            </a:r>
          </a:p>
        </p:txBody>
      </p:sp>
      <p:sp>
        <p:nvSpPr>
          <p:cNvPr id="34" name="Rectangle 33"/>
          <p:cNvSpPr/>
          <p:nvPr/>
        </p:nvSpPr>
        <p:spPr>
          <a:xfrm>
            <a:off x="6278727"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931920"/>
            <a:ext cx="5364327"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60520"/>
            <a:ext cx="4815687" cy="457200"/>
          </a:xfrm>
          <a:prstGeom prst="rect">
            <a:avLst/>
          </a:prstGeom>
          <a:noFill/>
        </p:spPr>
        <p:txBody>
          <a:bodyPr wrap="square" anchor="t" lIns="0" rIns="0" tIns="0" bIns="0">
            <a:spAutoFit/>
          </a:bodyPr>
          <a:lstStyle/>
          <a:p>
            <a:pPr eaLnBrk="1" hangingPunct="1">
              <a:lnSpc>
                <a:spcPct val="120000"/>
              </a:lnSpc>
            </a:pPr>
            <a:r>
              <a:rPr lang="ja-JP" altLang="en-US" sz="1900" b="1">
                <a:solidFill>
                  <a:schemeClr val="accent4"/>
                </a:solidFill>
              </a:rPr>
              <a:t>研究助成</a:t>
            </a:r>
          </a:p>
        </p:txBody>
      </p:sp>
      <p:sp>
        <p:nvSpPr>
          <p:cNvPr id="37" name="TextBox 36"/>
          <p:cNvSpPr txBox="1"/>
          <p:nvPr/>
        </p:nvSpPr>
        <p:spPr>
          <a:xfrm>
            <a:off x="6553047" y="4709159"/>
            <a:ext cx="4815687" cy="1097280"/>
          </a:xfrm>
          <a:prstGeom prst="rect">
            <a:avLst/>
          </a:prstGeom>
          <a:noFill/>
        </p:spPr>
        <p:txBody>
          <a:bodyPr wrap="square" anchor="t" lIns="0" rIns="0" tIns="0" bIns="0">
            <a:spAutoFit/>
          </a:bodyPr>
          <a:lstStyle/>
          <a:p>
            <a:pPr eaLnBrk="1" hangingPunct="1">
              <a:lnSpc>
                <a:spcPct val="130000"/>
              </a:lnSpc>
            </a:pPr>
            <a:r>
              <a:rPr lang="ja-JP" altLang="en-US" sz="1700">
                <a:solidFill>
                  <a:schemeClr val="dk1"/>
                </a:solidFill>
              </a:rPr>
              <a:t>本研究はJSPS科研費（JPXXXXXXXX）の助成を受けました。</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eaLnBrk="1" hangingPunct="1"/>
            <a:r>
              <a:rPr lang="ja-JP" altLang="en-US"/>
              <a:t>ご清聴ありがとうございました</a:t>
            </a:r>
          </a:p>
        </p:txBody>
      </p:sp>
      <p:sp>
        <p:nvSpPr>
          <p:cNvPr id="3" name="Text Placeholder 2"/>
          <p:cNvSpPr>
            <a:spLocks noGrp="1"/>
          </p:cNvSpPr>
          <p:nvPr>
            <p:ph type="body" idx="1"/>
          </p:nvPr>
        </p:nvSpPr>
        <p:spPr/>
        <p:txBody>
          <a:bodyPr/>
          <a:lstStyle/>
          <a:p>
            <a:pPr eaLnBrk="1" hangingPunct="1"/>
            <a:r>
              <a:rPr lang="ja-JP" altLang="en-US">
                <a:solidFill>
                  <a:srgbClr val="C9D6E8"/>
                </a:solidFill>
              </a:rPr>
              <a:t>発表者　</a:t>
            </a:r>
            <a:r>
              <a:rPr lang="ja-JP" altLang="en-US">
                <a:solidFill>
                  <a:srgbClr val="FFFFFF"/>
                </a:solidFill>
              </a:rPr>
              <a:t>XXX · ○○大学大学院 工学研究科</a:t>
            </a:r>
          </a:p>
          <a:p>
            <a:pPr eaLnBrk="1" hangingPunct="1"/>
            <a:r>
              <a:rPr lang="ja-JP" altLang="en-US">
                <a:solidFill>
                  <a:srgbClr val="C9D6E8"/>
                </a:solidFill>
              </a:rPr>
              <a:t>メール　</a:t>
            </a:r>
            <a:r>
              <a:rPr lang="ja-JP" altLang="en-US">
                <a:solidFill>
                  <a:srgbClr val="FFFFFF"/>
                </a:solidFill>
              </a:rPr>
              <a:t>name@university.ac.jp</a:t>
            </a:r>
          </a:p>
          <a:p>
            <a:pPr eaLnBrk="1" hangingPunct="1"/>
            <a:r>
              <a:rPr lang="ja-JP" altLang="en-US">
                <a:solidFill>
                  <a:srgbClr val="C9D6E8"/>
                </a:solidFill>
              </a:rPr>
              <a:t>論文　　</a:t>
            </a:r>
            <a:r>
              <a:rPr lang="ja-JP" altLang="en-US">
                <a:solidFill>
                  <a:srgbClr val="FFFFFF"/>
                </a:solidFill>
              </a:rPr>
              <a:t>誌名, 2026（QRコードから閲覧）</a:t>
            </a:r>
          </a:p>
        </p:txBody>
      </p:sp>
      <p:sp>
        <p:nvSpPr>
          <p:cNvPr id="4" name="Picture Placeholder 3"/>
          <p:cNvSpPr>
            <a:spLocks noGrp="1"/>
          </p:cNvSpPr>
          <p:nvPr>
            <p:ph type="pic" idx="10"/>
          </p:nvPr>
        </p:nvSpPr>
        <p:spPr/>
      </p:sp>
      <p:sp>
        <p:nvSpPr>
          <p:cNvPr id="5" name="Text Placeholder 4"/>
          <p:cNvSpPr>
            <a:spLocks noGrp="1"/>
          </p:cNvSpPr>
          <p:nvPr>
            <p:ph type="body" idx="16"/>
          </p:nvPr>
        </p:nvSpPr>
        <p:spPr/>
        <p:txBody>
          <a:bodyPr/>
          <a:lstStyle/>
          <a:p>
            <a:pPr eaLnBrk="1" hangingPunct="1"/>
            <a:r>
              <a:rPr lang="ja-JP" altLang="en-US"/>
              <a:t>論文・研究室ページ</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ja-JP" altLang="en-US"/>
              <a:t>予備スライド · スライドショーでは非表示、質疑で番号から呼び出す</a:t>
            </a:r>
          </a:p>
        </p:txBody>
      </p:sp>
      <p:sp>
        <p:nvSpPr>
          <p:cNvPr id="3" name="Title 2"/>
          <p:cNvSpPr>
            <a:spLocks noGrp="1"/>
          </p:cNvSpPr>
          <p:nvPr>
            <p:ph type="title"/>
          </p:nvPr>
        </p:nvSpPr>
        <p:spPr/>
        <p:txBody>
          <a:bodyPr/>
          <a:lstStyle/>
          <a:p>
            <a:pPr eaLnBrk="1" hangingPunct="1"/>
            <a:r>
              <a:rPr lang="ja-JP" altLang="en-US"/>
              <a:t>想定質問と回答の要点</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ja-JP" altLang="en-US"/>
              <a:t>○○学会 第X回年会 · 口頭発表</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ja-JP"/>
              <a:t>‹#›</a:t>
            </a:fld>
          </a:p>
        </p:txBody>
      </p:sp>
      <p:graphicFrame>
        <p:nvGraphicFramePr>
          <p:cNvPr id="22" name="Table 21"/>
          <p:cNvGraphicFramePr>
            <a:graphicFrameLocks noGrp="1"/>
          </p:cNvGraphicFramePr>
          <p:nvPr/>
        </p:nvGraphicFramePr>
        <p:xfrm>
          <a:off x="548640" y="1737360"/>
          <a:ext cx="11094414" cy="3392424"/>
        </p:xfrm>
        <a:graphic>
          <a:graphicData uri="http://schemas.openxmlformats.org/drawingml/2006/table">
            <a:tbl>
              <a:tblPr firstRow="1">
                <a:tableStyleId>{5C22544A-7EE6-4342-B048-85BDC9FD1C3A}</a:tableStyleId>
              </a:tblPr>
              <a:tblGrid>
                <a:gridCol w="3832616"/>
                <a:gridCol w="5345490"/>
                <a:gridCol w="1916308"/>
              </a:tblGrid>
              <a:tr h="512064">
                <a:tc>
                  <a:txBody>
                    <a:bodyPr wrap="square"/>
                    <a:lstStyle/>
                    <a:p>
                      <a:pPr eaLnBrk="1" hangingPunct="1">
                        <a:lnSpc>
                          <a:spcPct val="115000"/>
                        </a:lnSpc>
                      </a:pPr>
                      <a:r>
                        <a:rPr lang="ja-JP" altLang="en-US" sz="1500" b="1">
                          <a:solidFill>
                            <a:srgbClr val="FFFFFF"/>
                          </a:solidFill>
                        </a:rPr>
                        <a:t>想定される質問</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回答の要点</a:t>
                      </a:r>
                    </a:p>
                  </a:txBody>
                  <a:tcPr marL="164592" marR="164592" marT="73152" marB="73152" anchor="ctr">
                    <a:solidFill>
                      <a:schemeClr val="accent1"/>
                    </a:solidFill>
                  </a:tcPr>
                </a:tc>
                <a:tc>
                  <a:txBody>
                    <a:bodyPr wrap="square"/>
                    <a:lstStyle/>
                    <a:p>
                      <a:pPr eaLnBrk="1" hangingPunct="1">
                        <a:lnSpc>
                          <a:spcPct val="115000"/>
                        </a:lnSpc>
                      </a:pPr>
                      <a:r>
                        <a:rPr lang="ja-JP" altLang="en-US" sz="1500" b="1">
                          <a:solidFill>
                            <a:srgbClr val="FFFFFF"/>
                          </a:solidFill>
                        </a:rPr>
                        <a:t>根拠</a:t>
                      </a:r>
                    </a:p>
                  </a:txBody>
                  <a:tcPr marL="164592" marR="164592" marT="73152" marB="73152" anchor="ctr">
                    <a:solidFill>
                      <a:schemeClr val="accent1"/>
                    </a:solidFill>
                  </a:tcPr>
                </a:tc>
              </a:tr>
              <a:tr h="960120">
                <a:tc>
                  <a:txBody>
                    <a:bodyPr wrap="square"/>
                    <a:lstStyle/>
                    <a:p>
                      <a:pPr eaLnBrk="1" hangingPunct="1">
                        <a:lnSpc>
                          <a:spcPct val="115000"/>
                        </a:lnSpc>
                      </a:pPr>
                      <a:r>
                        <a:rPr lang="ja-JP" altLang="en-US" sz="1500" b="1">
                          <a:solidFill>
                            <a:schemeClr val="dk1"/>
                          </a:solidFill>
                        </a:rPr>
                        <a:t>界面層の厚さはどう制御するのか</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浸漬時間で決まる。10 minで約50 nm、それ以上では抵抗が大きく増加する。</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補足図S2</a:t>
                      </a:r>
                    </a:p>
                  </a:txBody>
                  <a:tcPr marL="164592" marR="164592" marT="73152" marB="73152" anchor="ctr">
                    <a:solidFill>
                      <a:srgbClr val="FFFFFF"/>
                    </a:solidFill>
                  </a:tcPr>
                </a:tc>
              </a:tr>
              <a:tr h="960120">
                <a:tc>
                  <a:txBody>
                    <a:bodyPr wrap="square"/>
                    <a:lstStyle/>
                    <a:p>
                      <a:pPr eaLnBrk="1" hangingPunct="1">
                        <a:lnSpc>
                          <a:spcPct val="115000"/>
                        </a:lnSpc>
                      </a:pPr>
                      <a:r>
                        <a:rPr lang="ja-JP" altLang="en-US" sz="1500" b="1">
                          <a:solidFill>
                            <a:schemeClr val="dk1"/>
                          </a:solidFill>
                        </a:rPr>
                        <a:t>高面積容量でも有効か</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3 mAh/cm²以下では安定。それ以上は今後の課題。</a:t>
                      </a:r>
                    </a:p>
                  </a:txBody>
                  <a:tcPr marL="164592" marR="164592" marT="73152" marB="73152" anchor="ctr">
                    <a:solidFill>
                      <a:schemeClr val="lt2"/>
                    </a:solidFill>
                  </a:tcPr>
                </a:tc>
                <a:tc>
                  <a:txBody>
                    <a:bodyPr wrap="square"/>
                    <a:lstStyle/>
                    <a:p>
                      <a:pPr eaLnBrk="1" hangingPunct="1">
                        <a:lnSpc>
                          <a:spcPct val="115000"/>
                        </a:lnSpc>
                      </a:pPr>
                      <a:r>
                        <a:rPr lang="ja-JP" altLang="en-US" sz="1500">
                          <a:solidFill>
                            <a:schemeClr val="dk1"/>
                          </a:solidFill>
                        </a:rPr>
                        <a:t>スライド12</a:t>
                      </a:r>
                    </a:p>
                  </a:txBody>
                  <a:tcPr marL="164592" marR="164592" marT="73152" marB="73152" anchor="ctr">
                    <a:solidFill>
                      <a:schemeClr val="lt2"/>
                    </a:solidFill>
                  </a:tcPr>
                </a:tc>
              </a:tr>
              <a:tr h="960120">
                <a:tc>
                  <a:txBody>
                    <a:bodyPr wrap="square"/>
                    <a:lstStyle/>
                    <a:p>
                      <a:pPr eaLnBrk="1" hangingPunct="1">
                        <a:lnSpc>
                          <a:spcPct val="115000"/>
                        </a:lnSpc>
                      </a:pPr>
                      <a:r>
                        <a:rPr lang="ja-JP" altLang="en-US" sz="1500" b="1">
                          <a:solidFill>
                            <a:schemeClr val="dk1"/>
                          </a:solidFill>
                        </a:rPr>
                        <a:t>FEC添加剤と比べてどうか</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界面層はFECと併用でき、両者の効果は相補的。</a:t>
                      </a:r>
                    </a:p>
                  </a:txBody>
                  <a:tcPr marL="164592" marR="164592" marT="73152" marB="73152" anchor="ctr">
                    <a:solidFill>
                      <a:srgbClr val="FFFFFF"/>
                    </a:solidFill>
                  </a:tcPr>
                </a:tc>
                <a:tc>
                  <a:txBody>
                    <a:bodyPr wrap="square"/>
                    <a:lstStyle/>
                    <a:p>
                      <a:pPr eaLnBrk="1" hangingPunct="1">
                        <a:lnSpc>
                          <a:spcPct val="115000"/>
                        </a:lnSpc>
                      </a:pPr>
                      <a:r>
                        <a:rPr lang="ja-JP" altLang="en-US" sz="1500">
                          <a:solidFill>
                            <a:schemeClr val="dk1"/>
                          </a:solidFill>
                        </a:rPr>
                        <a:t>補足図S5</a:t>
                      </a:r>
                    </a:p>
                  </a:txBody>
                  <a:tcPr marL="164592" marR="164592" marT="73152" marB="73152" anchor="ctr">
                    <a:solidFill>
                      <a:srgbClr val="FFFFFF"/>
                    </a:solidFill>
                  </a:tcPr>
                </a:tc>
              </a:tr>
            </a:tbl>
          </a:graphicData>
        </a:graphic>
      </p:graphicFrame>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Yu Gothic"/>
        <a:cs typeface=""/>
        <a:font script="Jpan" typeface="Yu Gothic"/>
      </a:majorFont>
      <a:minorFont>
        <a:latin typeface="Arial"/>
        <a:ea typeface="Yu Gothic"/>
        <a:cs typeface=""/>
        <a:font script="Jpan" typeface="Yu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学会発表 PPTテンプレート · SciDraw AI</dc:title>
  <dc:subject>学会口頭発表テンプレート（記入例版）</dc:subject>
  <dc:creator>SciDraw AI</dc:creator>
  <cp:keywords>SciDraw AI; 学会発表; 口頭発表; 一般講演; PPTテンプレート</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