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Controllo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Settimana 4</c:v>
                </c:pt>
                <c:pt idx="1">
                  <c:v>Settimana 8</c:v>
                </c:pt>
                <c:pt idx="2">
                  <c:v>Settimana 12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HFD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Settimana 4</c:v>
                </c:pt>
                <c:pt idx="1">
                  <c:v>Settimana 8</c:v>
                </c:pt>
                <c:pt idx="2">
                  <c:v>Settimana 12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Trigliceridi epatici (mg/g)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Firmicutes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Controllo</c:v>
                </c:pt>
                <c:pt idx="1">
                  <c:v>HFD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Bacteroidetes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Controllo</c:v>
                </c:pt>
                <c:pt idx="1">
                  <c:v>HFD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Proteobacteria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Controllo</c:v>
                </c:pt>
                <c:pt idx="1">
                  <c:v>HFD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Altri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Controllo</c:v>
                </c:pt>
                <c:pt idx="1">
                  <c:v>HFD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Abbondanza relativa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Acidi biliari coniugati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4</c:v>
                </c:pt>
                <c:pt idx="1">
                  <c:v>5</c:v>
                </c:pt>
              </c:numLit>
            </c:plus>
            <c:minus>
              <c:numLit>
                <c:formatCode>General</c:formatCode>
                <c:ptCount val="2"/>
                <c:pt idx="0">
                  <c:v>4</c:v>
                </c:pt>
                <c:pt idx="1">
                  <c:v>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Controllo</c:v>
                </c:pt>
                <c:pt idx="1">
                  <c:v>HFD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21</c:v>
                </c:pt>
                <c:pt idx="1">
                  <c:v>38</c:v>
                </c:pt>
              </c:numCache>
            </c:numRef>
          </c:val>
        </c:ser>
        <c:gapWidth val="12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% sugli acidi biliari totali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(30 secondi): saluta la commissione, presentati e annuncia il titolo. Di solito il presidente ti ha già introdotto: non serve ripetere il curriculum.</a:t>
            </a:r>
          </a:p>
          <a:p>
            <a:r>
              <a:t>Suggerimento: per la laurea magistrale scrivi «Relatrice/Relatore» al posto di «Tutor» e «Correlatrice/Correlatore» al posto di «Co-tutor», e il corso di laurea al posto del dottorato. Fai clic sull’icona in alto a sinistra per inserire il logo dell’ateneo.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di istruzioni, nascosta durante la presentazione. Dopo averla letta puoi eliminarla.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(20 secondi): scorri la struttura e leggi ad alta voce la domanda a destra: è il filo conduttore di tutta la discussione.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di passaggio: 3–5 secondi, per esempio «Parto dal contesto».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(1 minuto): quattro frasi nell’ordine problema → che cosa sappiamo → che cosa manca → perché conta; l’ultima introduce la domanda di ricerca.</a:t>
            </a:r>
          </a:p>
          <a:p>
            <a:r>
              <a:t>La commissione chiede spesso: «Qual è la rilevanza pratica?» Tieni pronto un esempio concreto (una popolazione, un’applicazione clinica).</a:t>
            </a:r>
          </a:p>
          <a:p>
            <a:r>
              <a:t>Prompt della figura: la figura di esempio è stata generata con il prompt qui sotto. Il link sotto la figura lo compila da solo; oppure copialo e sostituisci oggetto, passaggi ed etichette con i tuoi:</a:t>
            </a:r>
          </a:p>
          <a:p>
            <a:r>
              <a:t>Disegna uno schema di contesto sull'«asse intestino–fegato», in stile vettoriale piatto, sfondo bianco, blu scuro e verde acqua come colori principali, pochi accenti color ambra. Quattro passaggi da sinistra a destra, collegati da frecce: ① «Dieta iperlipidica»; ② «Disbiosi intestinale», con meno batteri benefici e più batteri opportunisti; ③ «Acidi biliari alterati»; ④ «Vena porta», che porta al fegato, dove un epatocita ingrandito mostra l'«Accumulo di lipidi». A sinistra disegna l'intestino con il microbiota, a destra il fegato e l'epatocita ingrandito con goccioline lipidiche. Nessun titolo nell'immagine: solo queste cinque etichette in italiano, brevi e ben leggibili, ciascuna una sola volta.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(1–1,5 minuti): non leggere la tabella. Per ogni riga bastano due frasi, «che cosa è stato fatto → che cosa manca»; poi fermati sulla lacuna.</a:t>
            </a:r>
          </a:p>
          <a:p>
            <a:r>
              <a:t>Suggerimento: in tabella bastano autore e anno (es. «Rossi et al., 2023»); la bibliografia completa è nella tesi. La versione di esempio non cita studi reali: inserisci quelli che citi davvero.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(30–45 secondi): leggi la domanda, poi «per rispondere mi sono data tre obiettivi, che corrispondono ai capitoli 2, 3 e 4 della tesi».</a:t>
            </a:r>
          </a:p>
          <a:p>
            <a:r>
              <a:t>La commissione chiede spesso: «Come sono collegati i tre obiettivi?» Risposta: fenomeno → meccanismo → verifica causale.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di passaggio: una frase e avanti.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(1 minuto): è la «mappa» di tutta la discussione. Segui 1 → 2 → 3, di’ a quale domanda risponde ogni parte e in quale capitolo della tesi si trova.</a:t>
            </a:r>
          </a:p>
          <a:p>
            <a:r>
              <a:t>Suggerimento: la slide è fatta di forme di PowerPoint: cambi testo o aggiungi moduli senza ridisegnare.</a:t>
            </a:r>
          </a:p>
          <a:p>
            <a:r>
              <a:t>Vuoi il percorso come immagine? Usa il link in basso, oppure copia questo prompt e sostituisci le parti tra parentesi quadre:</a:t>
            </a:r>
          </a:p>
          <a:p>
            <a:r>
              <a:t>Disegna il percorso di ricerca di una tesi di dottorato, con flusso orizzontale, sfondo bianco, stile piatto. Tre moduli: [modulo 1 e metodi]; [modulo 2 e metodi]; [modulo 3 e metodi]. Moduli collegati da frecce; a destra la conclusione: [la tua conclusione]. In basso il capitolo della tesi di ogni modulo. Etichette in italiano.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(1 minuto): chi hai studiato, che cosa hai misurato, come hai confrontato i gruppi. I dettagli restano nella tesi. HFD = high-fat diet, dieta iperlipidica: definiscila la prima volta.</a:t>
            </a:r>
          </a:p>
          <a:p>
            <a:r>
              <a:t>La commissione chiede spesso: «Perché solo topi maschi?» «Come avete calcolato la numerosità?» Le risposte sono nelle slide di riserva.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di passaggio. I risultati occupano circa metà del tempo.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(1–1,5 minuti): il titolo è la conclusione. Leggilo, poi indica il grafico: «qui il controllo, qui il gruppo HFD».</a:t>
            </a:r>
          </a:p>
          <a:p>
            <a:r>
              <a:t>Suggerimento: un titolo che enuncia il risultato si ricorda meglio di «Risultato 1».</a:t>
            </a:r>
          </a:p>
          <a:p>
            <a:r>
              <a:t>Grafico: è un grafico nativo di PowerPoint. Tasto destro → «Modifica dati» e inserisci le tue medie; le barre di errore si cambiano da «Formato barre di errore → Personalizzato».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(1–1,5 minuti): a sinistra «il microbiota cambia», a destra «cambiano anche gli acidi biliari»; il riquadro in basso collega le due cose.</a:t>
            </a:r>
          </a:p>
          <a:p>
            <a:r>
              <a:t>La commissione chiede spesso: «Il livello di phylum basta? E i generi?» I dati per genere vanno nelle slide di riserva o in appendice.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(1,5 minuti): prima che cosa dimostra ciascuno dei due interventi, poi usa lo schema a sinistra per legare tutti i risultati in un’unica catena.</a:t>
            </a:r>
          </a:p>
          <a:p>
            <a:r>
              <a:t>Prompt della figura: la figura di esempio è stata generata con il prompt qui sotto. Il link sotto la figura lo compila da solo; oppure copialo e sostituisci via e molecole con le tue:</a:t>
            </a:r>
          </a:p>
          <a:p>
            <a:r>
              <a:t>Disegna un modello meccanicistico in stile vettoriale piatto, sfondo bianco, colori blu scuro, verde acqua e ambra. L'immagine è divisa in due parti, una sopra l'altra. Parte superiore, etichetta «Intestino»: «Dieta iperlipidica» → «Disbiosi intestinale» → «Attività BSH ridotta» → «Più acidi biliari coniugati». Parte inferiore, etichetta «Epatocita»: «Attivazione di FXR ridotta» → «SHP ridotto» → «SREBP-1c aumentato» → «Sintesi di acidi grassi» → «Goccioline lipidiche». Le due parti sono collegate da una freccia verso il basso con l'etichetta «Vena porta». Tutte le frecce sono blu scuro e significano «promuove / causa»: niente simboli di inibizione e nessuna legenda. Ogni etichetta compare una sola volta, in italiano; nessun titolo nell'immagine.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(30 secondi): chiudi i risultati con questa tabella: la commissione vede che ogni obiettivo ha la sua evidenza.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di passaggio.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(1 minuto): qui la commissione ascolta con attenzione. Per ogni contributo: «come si faceva prima → che cosa aggiunge questa tesi».</a:t>
            </a:r>
          </a:p>
          <a:p>
            <a:r>
              <a:t>Suggerimento: i contributi devono essere concreti e documentati nella tesi. Evita «per la prima volta» o «di livello internazionale» se non puoi dimostrarlo.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(45 secondi): leggi le conclusioni una per una e presenta tu i limiti. La commissione li chiederà comunque: anticiparli ti mette in una posizione più solida.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(20–30 secondi): elenca i titoli, prima quelli legati alla tesi. Nel dottorato la commissione guarda pubblicazioni e periodo all’estero; per la laurea magistrale questa slide si può nascondere.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(20–30 secondi): breve e sincero. Se vuoi una foto del gruppo, elimina una scheda e inserisci l’immagine.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Resta su questa slide durante le domande. Per rispondere puoi saltare alle slide di riserva: digita il numero della slide e premi Invio.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nascosta: in presentazione non compare. Scrivi prima le domande probabili, così durante la discussione sai dove andare.</a:t>
            </a:r>
          </a:p>
          <a:p>
            <a:r>
              <a:t>Come nasconderla: tasto destro sulla miniatura → Nascondi diapositiva; in presentazione digita il numero della slide e premi Invio.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nascosta. Nel dottorato la tesi passa prima dai valutatori esterni: se hanno chiesto modifiche, la commissione può domandarti come le hai affrontate. Tieni qui il riepilogo; per la laurea magistrale eliminala.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di riserva nascosta: fai clic sull’icona nel riquadro per inserire la tua figura.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Logo dell’ateneo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Discussione della tesi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tesi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sezione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sull’icona per inserire un’immagine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in una frase, che cosa mostra la figura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sull’icona per inserire un’immagine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in una frase, che cosa mostra la figura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sull’icona per inserire un’immagine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in una frase, che cosa mostra la figura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Grazie per l’attenzione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Grazie per l’attenzione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Codice QR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Articolo / pagina del gruppo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modificare gli stili del testo dello schema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it-IT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g"/><Relationship Id="rId3" Type="http://schemas.openxmlformats.org/officeDocument/2006/relationships/hyperlink" Target="https://sci-draw.com/it/ai-drawing?prompt=thesis-defense-background&amp;utm_source=template&amp;utm_medium=pptx&amp;utm_campaign=thesis-defense-it-example&amp;utm_content=background" TargetMode="External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ci-draw.com/it/ai-drawing?prompt=thesis-defense-roadmap&amp;utm_source=template&amp;utm_medium=pptx&amp;utm_campaign=thesis-defense-it-example&amp;utm_content=roadmap" TargetMode="External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hyperlink" Target="https://sci-draw.com/it/sci-vis?example=thesis-defense-liver-tg&amp;utm_source=template&amp;utm_medium=pptx&amp;utm_campaign=thesis-defense-it-example&amp;utm_content=result-1" TargetMode="External"/><Relationship Id="rId4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chart" Target="../charts/chart3.xml"/><Relationship Id="rId4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hyperlink" Target="https://sci-draw.com/it/ai-drawing?prompt=thesis-defense-mechanism&amp;utm_source=template&amp;utm_medium=pptx&amp;utm_campaign=thesis-defense-it-example&amp;utm_content=mechanism" TargetMode="External"/><Relationship Id="rId4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sci-draw.com/it/ai-drawing?prompt=thesis-defense-backup&amp;utm_source=template&amp;utm_medium=pptx&amp;utm_campaign=thesis-defense-it-example&amp;utm_content=backup" TargetMode="External"/><Relationship Id="rId3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Discussione della tesi di dottorato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Disbiosi intestinale da dieta iperlipidica e accumulo epatico di lipidi: il ruolo dell’asse acidi biliari–FXR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4754880"/>
            <a:ext cx="10332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50000"/>
              </a:lnSpc>
              <a:tabLst>
                <a:tab pos="1783080" algn="l"/>
                <a:tab pos="5760720" algn="l"/>
                <a:tab pos="7132320" algn="l"/>
              </a:tabLst>
            </a:pPr>
            <a:r>
              <a:rPr lang="it-IT" altLang="en-US" sz="1700">
                <a:solidFill>
                  <a:srgbClr val="5F6B78"/>
                </a:solidFill>
              </a:rPr>
              <a:t>Candidata</a:t>
            </a:r>
            <a:r>
              <a:rPr lang="it-IT" altLang="en-US" sz="1700"/>
              <a:t>	Nome Cognome</a:t>
            </a:r>
            <a:r>
              <a:rPr lang="it-IT" altLang="en-US" sz="1700"/>
              <a:t>	</a:t>
            </a:r>
            <a:r>
              <a:rPr lang="it-IT" altLang="en-US" sz="1700">
                <a:solidFill>
                  <a:srgbClr val="5F6B78"/>
                </a:solidFill>
              </a:rPr>
              <a:t>Tutor</a:t>
            </a:r>
            <a:r>
              <a:rPr lang="it-IT" altLang="en-US" sz="1700"/>
              <a:t>	Prof.ssa Nome Cognome</a:t>
            </a:r>
          </a:p>
          <a:p>
            <a:pPr eaLnBrk="1" hangingPunct="1">
              <a:lnSpc>
                <a:spcPct val="150000"/>
              </a:lnSpc>
              <a:tabLst>
                <a:tab pos="1783080" algn="l"/>
                <a:tab pos="5760720" algn="l"/>
                <a:tab pos="7132320" algn="l"/>
              </a:tabLst>
            </a:pPr>
            <a:r>
              <a:rPr lang="it-IT" altLang="en-US" sz="1700">
                <a:solidFill>
                  <a:srgbClr val="5F6B78"/>
                </a:solidFill>
              </a:rPr>
              <a:t>Dottorato</a:t>
            </a:r>
            <a:r>
              <a:rPr lang="it-IT" altLang="en-US" sz="1700"/>
              <a:t>	Scienze Biomediche – XXXVIII ciclo</a:t>
            </a:r>
            <a:r>
              <a:rPr lang="it-IT" altLang="en-US" sz="1700"/>
              <a:t>	</a:t>
            </a:r>
            <a:r>
              <a:rPr lang="it-IT" altLang="en-US" sz="1700">
                <a:solidFill>
                  <a:srgbClr val="5F6B78"/>
                </a:solidFill>
              </a:rPr>
              <a:t>Co-tutor</a:t>
            </a:r>
            <a:r>
              <a:rPr lang="it-IT" altLang="en-US" sz="1700"/>
              <a:t>	Prof. Nome Cognome</a:t>
            </a:r>
          </a:p>
          <a:p>
            <a:pPr eaLnBrk="1" hangingPunct="1">
              <a:lnSpc>
                <a:spcPct val="150000"/>
              </a:lnSpc>
              <a:tabLst>
                <a:tab pos="1783080" algn="l"/>
                <a:tab pos="5760720" algn="l"/>
                <a:tab pos="7132320" algn="l"/>
              </a:tabLst>
            </a:pPr>
            <a:r>
              <a:rPr lang="it-IT" altLang="en-US" sz="1700">
                <a:solidFill>
                  <a:srgbClr val="5F6B78"/>
                </a:solidFill>
              </a:rPr>
              <a:t>Data</a:t>
            </a:r>
            <a:r>
              <a:rPr lang="it-IT" altLang="en-US" sz="1700"/>
              <a:t>	marzo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Istruzioni · slide nascosta durante la presentazione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Prima di iniziare, leggi questa slide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di ricerca in Scienze Biomediche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691640"/>
            <a:ext cx="5364327" cy="19202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69164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2024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800" b="1">
                <a:solidFill>
                  <a:schemeClr val="accent1"/>
                </a:solidFill>
              </a:rPr>
              <a:t>1  Sostituire i contenuti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468880"/>
            <a:ext cx="4815687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600">
                <a:solidFill>
                  <a:schemeClr val="dk1"/>
                </a:solidFill>
              </a:rPr>
              <a:t>Ricerca, nomi e dati sono inventati; i grafici riportano «dati di esempio». Sostituisci ogni slide con la tua ricerca.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691640"/>
            <a:ext cx="5364327" cy="19202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69164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2024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800" b="1">
                <a:solidFill>
                  <a:schemeClr val="accent2"/>
                </a:solidFill>
              </a:rPr>
              <a:t>2  Inserire immagini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468880"/>
            <a:ext cx="4815687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600">
                <a:solidFill>
                  <a:schemeClr val="dk1"/>
                </a:solidFill>
              </a:rPr>
              <a:t>Fai clic sull’icona nel riquadro e l’immagine si adatta da sola. Per uno schema nello stesso stile usa il link sotto la figura: il prompt è già compilato.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749039"/>
            <a:ext cx="5364327" cy="19202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749039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3977639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800" b="1">
                <a:solidFill>
                  <a:schemeClr val="accent3"/>
                </a:solidFill>
              </a:rPr>
              <a:t>3  Modificare i grafici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526279"/>
            <a:ext cx="4815687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600">
                <a:solidFill>
                  <a:schemeClr val="dk1"/>
                </a:solidFill>
              </a:rPr>
              <a:t>Istogrammi e grafici a barre sovrapposte sono grafici nativi di PowerPoint: tasto destro → «Modifica dati» e il grafico si aggiorna.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749039"/>
            <a:ext cx="5364327" cy="19202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749039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3977639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800" b="1">
                <a:solidFill>
                  <a:schemeClr val="accent6"/>
                </a:solidFill>
              </a:rPr>
              <a:t>4  Cambiare colori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526279"/>
            <a:ext cx="4815687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600">
                <a:solidFill>
                  <a:schemeClr val="dk1"/>
                </a:solidFill>
              </a:rPr>
              <a:t>Progettazione → Varianti → Colori ricolora tutta la presentazione. Il carattere è Arial: si vede uguale su Windows e su Mac.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8640" y="5760720"/>
            <a:ext cx="11094415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400" b="1"/>
              <a:t>Durata  </a:t>
            </a:r>
            <a:r>
              <a:rPr lang="it-IT" altLang="en-US" sz="1400">
                <a:solidFill>
                  <a:srgbClr val="5F6B78"/>
                </a:solidFill>
              </a:rPr>
              <a:t>Dottorato: di solito 30–45 minuti più le domande, circa 1–2 minuti per slide. Laurea magistrale: 10–15 minuti; nascondi le slide di sezione e le slide 6, 15 e 19. Questa slide e le tre slide di riserva finali non compaiono in presentazione.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SOMMARIO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Struttura della presentazione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di ricerca in Scienze Biomediche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22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4480" y="1719072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100" b="1"/>
              <a:t>Introduzione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54480" y="2139696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400">
                <a:solidFill>
                  <a:srgbClr val="5F6B78"/>
                </a:solidFill>
              </a:rPr>
              <a:t>Perché questa domanda di ricerca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22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54480" y="2615184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100" b="1"/>
              <a:t>Materiali e metodi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54480" y="3035808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400">
                <a:solidFill>
                  <a:srgbClr val="5F6B78"/>
                </a:solidFill>
              </a:rPr>
              <a:t>Disegno dello studio ed esperimenti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22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54480" y="3511296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100" b="1"/>
              <a:t>Risultati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54480" y="3931920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400">
                <a:solidFill>
                  <a:srgbClr val="5F6B78"/>
                </a:solidFill>
              </a:rPr>
              <a:t>Un capitolo della tesi alla volta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TextBox 34"/>
          <p:cNvSpPr txBox="1"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22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54480" y="4407408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100" b="1"/>
              <a:t>Discussione e conclusioni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54480" y="4828032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400">
                <a:solidFill>
                  <a:srgbClr val="5F6B78"/>
                </a:solidFill>
              </a:rPr>
              <a:t>Contributi, limiti e prospettive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2200" b="1">
                <a:solidFill>
                  <a:srgbClr val="FFFFFF"/>
                </a:solidFill>
              </a:rPr>
              <a:t>05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554480" y="5303520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100" b="1"/>
              <a:t>Pubblicazioni e attività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54480" y="5724144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400">
                <a:solidFill>
                  <a:srgbClr val="5F6B78"/>
                </a:solidFill>
              </a:rPr>
              <a:t>Articoli, congressi, periodo all’estero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400800" y="1737360"/>
            <a:ext cx="5239512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3" name="Rectangle 42"/>
          <p:cNvSpPr/>
          <p:nvPr/>
        </p:nvSpPr>
        <p:spPr>
          <a:xfrm>
            <a:off x="6400800" y="1737360"/>
            <a:ext cx="5239512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TextBox 43"/>
          <p:cNvSpPr txBox="1"/>
          <p:nvPr/>
        </p:nvSpPr>
        <p:spPr>
          <a:xfrm>
            <a:off x="6766560" y="2011680"/>
            <a:ext cx="45720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it-IT" altLang="en-US" sz="2000" b="1">
                <a:solidFill>
                  <a:schemeClr val="accent1"/>
                </a:solidFill>
              </a:rPr>
              <a:t>La domanda di ricerca</a:t>
            </a:r>
          </a:p>
          <a:p>
            <a:pPr eaLnBrk="1" hangingPunct="1">
              <a:lnSpc>
                <a:spcPct val="145000"/>
              </a:lnSpc>
              <a:spcBef>
                <a:spcPts val="1400"/>
              </a:spcBef>
            </a:pPr>
            <a:r>
              <a:rPr lang="it-IT" altLang="en-US" sz="2000"/>
              <a:t>La disbiosi indotta dalla dieta iperlipidica favorisce l’accumulo di lipidi nel fegato alterando gli acidi biliari e spegnendo la via di FXR?</a:t>
            </a:r>
          </a:p>
          <a:p>
            <a:pPr eaLnBrk="1" hangingPunct="1">
              <a:lnSpc>
                <a:spcPct val="145000"/>
              </a:lnSpc>
              <a:spcBef>
                <a:spcPts val="2200"/>
              </a:spcBef>
            </a:pPr>
            <a:r>
              <a:rPr lang="it-IT" altLang="en-US" sz="1400">
                <a:solidFill>
                  <a:srgbClr val="5F6B78"/>
                </a:solidFill>
              </a:rPr>
              <a:t>Enunciala subito e riprendila in ogni capitolo.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01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Introduzione e stato dell’arte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Perché questa domanda: il problema, che cosa sappiamo, che cosa manca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di ricerca in Scienze Biomediche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01 Introduzione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Asse intestino–fegato: dalla dieta al fegato grasso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ts val="0"/>
              </a:spcBef>
            </a:pPr>
            <a:r>
              <a:rPr lang="it-IT" altLang="en-US" sz="1600" b="1">
                <a:solidFill>
                  <a:schemeClr val="accent1"/>
                </a:solidFill>
              </a:rPr>
              <a:t>Il problema</a:t>
            </a:r>
          </a:p>
          <a:p>
            <a:pPr eaLnBrk="1" hangingPunct="1">
              <a:spcBef>
                <a:spcPts val="100"/>
              </a:spcBef>
            </a:pPr>
            <a:r>
              <a:rPr lang="it-IT" altLang="en-US" sz="1600"/>
              <a:t>La steatosi epatica metabolica (MASLD) è l’epatopatia cronica più diffusa, legata alla dieta.</a:t>
            </a:r>
          </a:p>
          <a:p>
            <a:pPr eaLnBrk="1" hangingPunct="1">
              <a:spcBef>
                <a:spcPts val="900"/>
              </a:spcBef>
            </a:pPr>
            <a:r>
              <a:rPr lang="it-IT" altLang="en-US" sz="1600" b="1">
                <a:solidFill>
                  <a:schemeClr val="accent1"/>
                </a:solidFill>
              </a:rPr>
              <a:t>Che cosa sappiamo</a:t>
            </a:r>
          </a:p>
          <a:p>
            <a:pPr eaLnBrk="1" hangingPunct="1">
              <a:spcBef>
                <a:spcPts val="100"/>
              </a:spcBef>
            </a:pPr>
            <a:r>
              <a:rPr lang="it-IT" altLang="en-US" sz="1600"/>
              <a:t>Il microbiota modifica gli acidi biliari, che raggiungono il fegato con la vena porta.</a:t>
            </a:r>
          </a:p>
          <a:p>
            <a:pPr eaLnBrk="1" hangingPunct="1">
              <a:spcBef>
                <a:spcPts val="900"/>
              </a:spcBef>
            </a:pPr>
            <a:r>
              <a:rPr lang="it-IT" altLang="en-US" sz="1600" b="1">
                <a:solidFill>
                  <a:schemeClr val="accent5"/>
                </a:solidFill>
              </a:rPr>
              <a:t>Che cosa manca</a:t>
            </a:r>
          </a:p>
          <a:p>
            <a:pPr eaLnBrk="1" hangingPunct="1">
              <a:spcBef>
                <a:spcPts val="100"/>
              </a:spcBef>
            </a:pPr>
            <a:r>
              <a:rPr lang="it-IT" altLang="en-US" sz="1600"/>
              <a:t>Non è chiaro come la disbiosi agisca sui lipidi del fegato.</a:t>
            </a:r>
          </a:p>
          <a:p>
            <a:pPr eaLnBrk="1" hangingPunct="1">
              <a:spcBef>
                <a:spcPts val="900"/>
              </a:spcBef>
            </a:pPr>
            <a:r>
              <a:rPr lang="it-IT" altLang="en-US" sz="1600" b="1">
                <a:solidFill>
                  <a:schemeClr val="accent2"/>
                </a:solidFill>
              </a:rPr>
              <a:t>Perché conta</a:t>
            </a:r>
          </a:p>
          <a:p>
            <a:pPr eaLnBrk="1" hangingPunct="1">
              <a:spcBef>
                <a:spcPts val="100"/>
              </a:spcBef>
            </a:pPr>
            <a:r>
              <a:rPr lang="it-IT" altLang="en-US" sz="1600"/>
              <a:t>Basi sperimentali per nuovi interventi sulla MASLD.</a:t>
            </a:r>
          </a:p>
        </p:txBody>
      </p:sp>
      <p:pic>
        <p:nvPicPr>
          <p:cNvPr id="5" name="Picture Placeholder 4" descr="background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5074920" y="1889486"/>
            <a:ext cx="6565392" cy="3581947"/>
          </a:xfrm>
        </p:spPr>
      </p:pic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Fig. 1.1 – Dalla dieta iperlipidica all’accumulo epatico di lipidi (schema)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di ricerca in Scienze Biomediche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200" b="1">
                <a:solidFill>
                  <a:schemeClr val="accent2"/>
                </a:solidFill>
              </a:rPr>
              <a:t>✦ </a:t>
            </a:r>
            <a:r>
              <a:rPr lang="it-IT" altLang="en-US" sz="1200">
                <a:solidFill>
                  <a:srgbClr val="5F6B78"/>
                </a:solidFill>
              </a:rPr>
              <a:t>Uno schema simile si genera con SciDraw AI, prompt già compilato.</a:t>
            </a:r>
            <a:r>
              <a:rPr lang="it-IT" altLang="en-US" sz="1200" b="1">
                <a:solidFill>
                  <a:schemeClr val="accent1"/>
                </a:solidFill>
                <a:hlinkClick r:id="rId3"/>
              </a:rPr>
              <a:t>  Apri SciDraw AI →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01 Introduzione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sz="2700" lang="it-IT" altLang="en-US"/>
              <a:t>Stato dell’arte: associazioni note, causalità da provare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di ricerca in Scienze Biomediche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03580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420599"/>
                <a:gridCol w="4639482"/>
                <a:gridCol w="4034332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Filone di ricerca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Che cosa è stato dimostrato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Che cosa manca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Microbiota e MASLD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Nell’uomo e nei modelli animali la steatosi si accompagna a disbiosi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Studi per lo più trasversali: causa ed effetto restano confusi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Acidi biliari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Attivano FXR e TGR5 e regolano il metabolismo di glucosio e lipidi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Poco chiaro il legame tra acidi biliari microbici e fenotipo epatico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Interventi sul microbiota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Probiotici e trapianto fecale riducono la steatosi in alcuni modelli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Manca una verifica diretta della via coinvolta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4983480"/>
            <a:ext cx="11094415" cy="100584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4983480"/>
            <a:ext cx="82296" cy="100584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4983480"/>
            <a:ext cx="1054577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800" b="1">
                <a:solidFill>
                  <a:srgbClr val="A86F10"/>
                </a:solidFill>
              </a:rPr>
              <a:t>Lacuna  </a:t>
            </a:r>
            <a:r>
              <a:rPr lang="it-IT" altLang="en-US" sz="1800"/>
              <a:t>Manca la catena completa disbiosi → acidi biliari → FXR epatico → lipidi: da qui nasce la domanda di ricerca.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01 Introduzione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Domanda di ricerca e obiettivi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di ricerca in Scienze Biomediche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11094415" cy="1234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960120" y="1737360"/>
            <a:ext cx="10271455" cy="1234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it-IT" altLang="en-US" sz="2000" b="1">
                <a:solidFill>
                  <a:srgbClr val="F2C66D"/>
                </a:solidFill>
              </a:rPr>
              <a:t>Domanda di ricerca  </a:t>
            </a:r>
            <a:r>
              <a:rPr lang="it-IT" altLang="en-US" sz="2000">
                <a:solidFill>
                  <a:srgbClr val="FFFFFF"/>
                </a:solidFill>
              </a:rPr>
              <a:t>La disbiosi indotta dalla dieta iperlipidica favorisce l’accumulo di lipidi nel fegato alterando gli acidi biliari e spegnendo la via di FXR?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3246120"/>
            <a:ext cx="3484778" cy="27889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Rectangle 24"/>
          <p:cNvSpPr/>
          <p:nvPr/>
        </p:nvSpPr>
        <p:spPr>
          <a:xfrm>
            <a:off x="548640" y="324612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822959" y="34747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000" b="1">
                <a:solidFill>
                  <a:schemeClr val="accent1"/>
                </a:solidFill>
              </a:rPr>
              <a:t>Obiettivo 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59" y="4023359"/>
            <a:ext cx="2936138" cy="18745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800">
                <a:solidFill>
                  <a:schemeClr val="dk1"/>
                </a:solidFill>
              </a:rPr>
              <a:t>Descrivere microbiota e acidi biliari con la dieta iperlipidica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2959" y="5559552"/>
            <a:ext cx="2936138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400">
                <a:solidFill>
                  <a:srgbClr val="5F6B78"/>
                </a:solidFill>
              </a:rPr>
              <a:t>→ Capitolo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353458" y="3246120"/>
            <a:ext cx="3484778" cy="27889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Rectangle 29"/>
          <p:cNvSpPr/>
          <p:nvPr/>
        </p:nvSpPr>
        <p:spPr>
          <a:xfrm>
            <a:off x="4353458" y="324612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4627778" y="34747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000" b="1">
                <a:solidFill>
                  <a:schemeClr val="accent2"/>
                </a:solidFill>
              </a:rPr>
              <a:t>Obiettivo 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27778" y="4023359"/>
            <a:ext cx="2936138" cy="18745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800">
                <a:solidFill>
                  <a:schemeClr val="dk1"/>
                </a:solidFill>
              </a:rPr>
              <a:t>Chiarire il ruolo della via acidi biliari–FXR nella steatosi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27778" y="5559552"/>
            <a:ext cx="2936138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400">
                <a:solidFill>
                  <a:srgbClr val="5F6B78"/>
                </a:solidFill>
              </a:rPr>
              <a:t>→ Capitolo 3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158276" y="3246120"/>
            <a:ext cx="3484778" cy="27889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8158276" y="324612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8432596" y="34747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000" b="1">
                <a:solidFill>
                  <a:schemeClr val="accent3"/>
                </a:solidFill>
              </a:rPr>
              <a:t>Obiettivo 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432596" y="4023359"/>
            <a:ext cx="2936138" cy="18745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800">
                <a:solidFill>
                  <a:schemeClr val="dk1"/>
                </a:solidFill>
              </a:rPr>
              <a:t>Provare il nesso causale con un agonista di FXR e il trapianto fecale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32596" y="5559552"/>
            <a:ext cx="2936138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400">
                <a:solidFill>
                  <a:srgbClr val="5F6B78"/>
                </a:solidFill>
              </a:rPr>
              <a:t>→ Capitolo 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02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Materiali e metodi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Che cosa ho studiato e come: disegno dello studio ed esperimenti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di ricerca in Scienze Biomediche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02 Materiali e metodi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Disegno dello studio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di ricerca in Scienze Biomediche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11094415" cy="603504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11094415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1800" b="1">
                <a:solidFill>
                  <a:schemeClr val="accent1"/>
                </a:solidFill>
              </a:rPr>
              <a:t>Domanda: </a:t>
            </a:r>
            <a:r>
              <a:rPr lang="it-IT" altLang="en-US" sz="1800"/>
              <a:t>la disbiosi favorisce la steatosi attraverso l’asse acidi biliari–FXR?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2651760"/>
            <a:ext cx="2542032" cy="2697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Rectangle 24"/>
          <p:cNvSpPr/>
          <p:nvPr/>
        </p:nvSpPr>
        <p:spPr>
          <a:xfrm>
            <a:off x="548640" y="2651760"/>
            <a:ext cx="2542032" cy="6400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548640" y="2651760"/>
            <a:ext cx="2542032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1900" b="1">
                <a:solidFill>
                  <a:srgbClr val="FFFFFF"/>
                </a:solidFill>
              </a:rPr>
              <a:t>1  Fenomeno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7240" y="3456432"/>
            <a:ext cx="2176272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15000"/>
              </a:lnSpc>
              <a:spcBef>
                <a:spcPts val="700"/>
              </a:spcBef>
            </a:pPr>
            <a:r>
              <a:rPr lang="it-IT" altLang="en-US" sz="1600"/>
              <a:t>•  Modello murino con dieta iperlipidica</a:t>
            </a:r>
          </a:p>
          <a:p>
            <a:pPr eaLnBrk="1" hangingPunct="1">
              <a:lnSpc>
                <a:spcPct val="115000"/>
              </a:lnSpc>
              <a:spcBef>
                <a:spcPts val="700"/>
              </a:spcBef>
            </a:pPr>
            <a:r>
              <a:rPr lang="it-IT" altLang="en-US" sz="1600"/>
              <a:t>•  Sequenziamento rRNA 16S</a:t>
            </a:r>
          </a:p>
          <a:p>
            <a:pPr eaLnBrk="1" hangingPunct="1">
              <a:lnSpc>
                <a:spcPct val="115000"/>
              </a:lnSpc>
              <a:spcBef>
                <a:spcPts val="700"/>
              </a:spcBef>
            </a:pPr>
            <a:r>
              <a:rPr lang="it-IT" altLang="en-US" sz="1600"/>
              <a:t>•  Fenotipo epatico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5440679"/>
            <a:ext cx="2542032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1500" b="1">
                <a:solidFill>
                  <a:srgbClr val="5F6B78"/>
                </a:solidFill>
              </a:rPr>
              <a:t>Capitolo 2</a:t>
            </a:r>
          </a:p>
        </p:txBody>
      </p:sp>
      <p:sp>
        <p:nvSpPr>
          <p:cNvPr id="29" name="Right Arrow 28"/>
          <p:cNvSpPr/>
          <p:nvPr/>
        </p:nvSpPr>
        <p:spPr>
          <a:xfrm>
            <a:off x="3163824" y="3799332"/>
            <a:ext cx="310896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30" name="Rectangle 29"/>
          <p:cNvSpPr/>
          <p:nvPr/>
        </p:nvSpPr>
        <p:spPr>
          <a:xfrm>
            <a:off x="3547872" y="2651760"/>
            <a:ext cx="2542032" cy="2697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3547872" y="2651760"/>
            <a:ext cx="2542032" cy="64008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3547872" y="2651760"/>
            <a:ext cx="2542032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1900" b="1">
                <a:solidFill>
                  <a:srgbClr val="FFFFFF"/>
                </a:solidFill>
              </a:rPr>
              <a:t>2  Meccanismo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776472" y="3456432"/>
            <a:ext cx="2176272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15000"/>
              </a:lnSpc>
              <a:spcBef>
                <a:spcPts val="700"/>
              </a:spcBef>
            </a:pPr>
            <a:r>
              <a:rPr lang="it-IT" altLang="en-US" sz="1600"/>
              <a:t>•  Metabolomica mirata degli acidi biliari</a:t>
            </a:r>
          </a:p>
          <a:p>
            <a:pPr eaLnBrk="1" hangingPunct="1">
              <a:lnSpc>
                <a:spcPct val="115000"/>
              </a:lnSpc>
              <a:spcBef>
                <a:spcPts val="700"/>
              </a:spcBef>
            </a:pPr>
            <a:r>
              <a:rPr lang="it-IT" altLang="en-US" sz="1600"/>
              <a:t>•  Espressione di FXR e SHP</a:t>
            </a:r>
          </a:p>
          <a:p>
            <a:pPr eaLnBrk="1" hangingPunct="1">
              <a:lnSpc>
                <a:spcPct val="115000"/>
              </a:lnSpc>
              <a:spcBef>
                <a:spcPts val="700"/>
              </a:spcBef>
            </a:pPr>
            <a:r>
              <a:rPr lang="it-IT" altLang="en-US" sz="1600"/>
              <a:t>•  Analisi di correlazione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547872" y="5440679"/>
            <a:ext cx="2542032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1500" b="1">
                <a:solidFill>
                  <a:srgbClr val="5F6B78"/>
                </a:solidFill>
              </a:rPr>
              <a:t>Capitolo 3</a:t>
            </a:r>
          </a:p>
        </p:txBody>
      </p:sp>
      <p:sp>
        <p:nvSpPr>
          <p:cNvPr id="35" name="Right Arrow 34"/>
          <p:cNvSpPr/>
          <p:nvPr/>
        </p:nvSpPr>
        <p:spPr>
          <a:xfrm>
            <a:off x="6163056" y="3799332"/>
            <a:ext cx="310896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36" name="Rectangle 35"/>
          <p:cNvSpPr/>
          <p:nvPr/>
        </p:nvSpPr>
        <p:spPr>
          <a:xfrm>
            <a:off x="6547103" y="2651760"/>
            <a:ext cx="2542032" cy="2697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7" name="Rectangle 36"/>
          <p:cNvSpPr/>
          <p:nvPr/>
        </p:nvSpPr>
        <p:spPr>
          <a:xfrm>
            <a:off x="6547103" y="2651760"/>
            <a:ext cx="2542032" cy="64008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TextBox 37"/>
          <p:cNvSpPr txBox="1"/>
          <p:nvPr/>
        </p:nvSpPr>
        <p:spPr>
          <a:xfrm>
            <a:off x="6547103" y="2651760"/>
            <a:ext cx="2542032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1900" b="1">
                <a:solidFill>
                  <a:srgbClr val="FFFFFF"/>
                </a:solidFill>
              </a:rPr>
              <a:t>3  Verifica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775703" y="3456432"/>
            <a:ext cx="2176272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15000"/>
              </a:lnSpc>
              <a:spcBef>
                <a:spcPts val="700"/>
              </a:spcBef>
            </a:pPr>
            <a:r>
              <a:rPr lang="it-IT" altLang="en-US" sz="1600"/>
              <a:t>•  Agonista di FXR</a:t>
            </a:r>
          </a:p>
          <a:p>
            <a:pPr eaLnBrk="1" hangingPunct="1">
              <a:lnSpc>
                <a:spcPct val="115000"/>
              </a:lnSpc>
              <a:spcBef>
                <a:spcPts val="700"/>
              </a:spcBef>
            </a:pPr>
            <a:r>
              <a:rPr lang="it-IT" altLang="en-US" sz="1600"/>
              <a:t>•  Trapianto di microbiota fecale</a:t>
            </a:r>
          </a:p>
          <a:p>
            <a:pPr eaLnBrk="1" hangingPunct="1">
              <a:lnSpc>
                <a:spcPct val="115000"/>
              </a:lnSpc>
              <a:spcBef>
                <a:spcPts val="700"/>
              </a:spcBef>
            </a:pPr>
            <a:r>
              <a:rPr lang="it-IT" altLang="en-US" sz="1600"/>
              <a:t>•  Fenotipo e via, di nuovo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547103" y="5440679"/>
            <a:ext cx="2542032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1500" b="1">
                <a:solidFill>
                  <a:srgbClr val="5F6B78"/>
                </a:solidFill>
              </a:rPr>
              <a:t>Capitolo 4</a:t>
            </a:r>
          </a:p>
        </p:txBody>
      </p:sp>
      <p:sp>
        <p:nvSpPr>
          <p:cNvPr id="41" name="Right Arrow 40"/>
          <p:cNvSpPr/>
          <p:nvPr/>
        </p:nvSpPr>
        <p:spPr>
          <a:xfrm>
            <a:off x="9162288" y="3799332"/>
            <a:ext cx="310896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42" name="Rectangle 41"/>
          <p:cNvSpPr/>
          <p:nvPr/>
        </p:nvSpPr>
        <p:spPr>
          <a:xfrm>
            <a:off x="9546336" y="2651760"/>
            <a:ext cx="2096719" cy="2697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3" name="TextBox 42"/>
          <p:cNvSpPr txBox="1"/>
          <p:nvPr/>
        </p:nvSpPr>
        <p:spPr>
          <a:xfrm>
            <a:off x="9683496" y="2651760"/>
            <a:ext cx="1822399" cy="2697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30000"/>
              </a:lnSpc>
            </a:pPr>
            <a:r>
              <a:rPr lang="it-IT" altLang="en-US" sz="1600" b="1">
                <a:solidFill>
                  <a:srgbClr val="F2C66D"/>
                </a:solidFill>
              </a:rPr>
              <a:t>Conclusione</a:t>
            </a:r>
          </a:p>
          <a:p>
            <a:pPr eaLnBrk="1" hangingPunct="1" algn="ctr">
              <a:lnSpc>
                <a:spcPct val="130000"/>
              </a:lnSpc>
              <a:spcBef>
                <a:spcPts val="800"/>
              </a:spcBef>
            </a:pPr>
            <a:r>
              <a:rPr lang="it-IT" altLang="en-US" sz="1600" b="1">
                <a:solidFill>
                  <a:srgbClr val="FFFFFF"/>
                </a:solidFill>
              </a:rPr>
              <a:t>Microbiota, acidi biliari e FXR regolano i lipidi del fegato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48640" y="5943600"/>
            <a:ext cx="11094415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200" b="1">
                <a:solidFill>
                  <a:schemeClr val="accent2"/>
                </a:solidFill>
              </a:rPr>
              <a:t>✦ </a:t>
            </a:r>
            <a:r>
              <a:rPr lang="it-IT" altLang="en-US" sz="1200">
                <a:solidFill>
                  <a:srgbClr val="5F6B78"/>
                </a:solidFill>
              </a:rPr>
              <a:t>Sono forme modificabili: cambia direttamente il testo. Vuoi il percorso come immagine? Prompt già compilato.</a:t>
            </a:r>
            <a:r>
              <a:rPr lang="it-IT" altLang="en-US" sz="1200" b="1">
                <a:solidFill>
                  <a:schemeClr val="accent1"/>
                </a:solidFill>
                <a:hlinkClick r:id="rId2"/>
              </a:rPr>
              <a:t>  Apri SciDraw AI →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02 Materiali e metodi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Materiali e metodi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it-IT" altLang="en-US" sz="2000" b="1">
                <a:solidFill>
                  <a:schemeClr val="accent1"/>
                </a:solidFill>
              </a:rPr>
              <a:t>Animali e gruppi</a:t>
            </a:r>
          </a:p>
          <a:p>
            <a:pPr eaLnBrk="1" hangingPunct="1">
              <a:spcBef>
                <a:spcPts val="1000"/>
              </a:spcBef>
            </a:pPr>
            <a:r>
              <a:rPr lang="it-IT" altLang="en-US" sz="1700"/>
              <a:t>Topi maschi C57BL/6J in 3 gruppi randomizzati, n = 10 per gruppo:</a:t>
            </a:r>
          </a:p>
          <a:p>
            <a:pPr eaLnBrk="1" hangingPunct="1" lvl="1"/>
            <a:r>
              <a:rPr lang="it-IT" altLang="en-US" sz="1700"/>
              <a:t>Controllo: dieta standard</a:t>
            </a:r>
          </a:p>
          <a:p>
            <a:pPr eaLnBrk="1" hangingPunct="1" lvl="1"/>
            <a:r>
              <a:rPr lang="it-IT" altLang="en-US" sz="1700"/>
              <a:t>HFD: 60% delle calorie da grassi</a:t>
            </a:r>
          </a:p>
          <a:p>
            <a:pPr eaLnBrk="1" hangingPunct="1" lvl="1"/>
            <a:r>
              <a:rPr lang="it-IT" altLang="en-US" sz="1700"/>
              <a:t>HFD + agonista di FXR</a:t>
            </a:r>
          </a:p>
          <a:p>
            <a:pPr eaLnBrk="1" hangingPunct="1">
              <a:spcBef>
                <a:spcPts val="600"/>
              </a:spcBef>
            </a:pPr>
            <a:r>
              <a:rPr lang="it-IT" altLang="en-US" sz="1700"/>
              <a:t>Durata: 12 settimane.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it-IT" altLang="en-US" sz="2000" b="1">
                <a:solidFill>
                  <a:schemeClr val="accent2"/>
                </a:solidFill>
              </a:rPr>
              <a:t>Analisi principali</a:t>
            </a:r>
          </a:p>
          <a:p>
            <a:pPr eaLnBrk="1" hangingPunct="1" lvl="1"/>
            <a:r>
              <a:rPr lang="it-IT" altLang="en-US" sz="1700"/>
              <a:t>Sequenziamento rRNA 16S delle feci</a:t>
            </a:r>
          </a:p>
          <a:p>
            <a:pPr eaLnBrk="1" hangingPunct="1" lvl="1"/>
            <a:r>
              <a:rPr lang="it-IT" altLang="en-US" sz="1700"/>
              <a:t>Metabolomica mirata degli acidi biliari (LC-MS/MS)</a:t>
            </a:r>
          </a:p>
          <a:p>
            <a:pPr eaLnBrk="1" hangingPunct="1" lvl="1"/>
            <a:r>
              <a:rPr lang="it-IT" altLang="en-US" sz="1700"/>
              <a:t>Istologia epatica: ematossilina-eosina e Oil Red O</a:t>
            </a:r>
          </a:p>
          <a:p>
            <a:pPr eaLnBrk="1" hangingPunct="1" lvl="1"/>
            <a:r>
              <a:rPr lang="it-IT" altLang="en-US" sz="1700"/>
              <a:t>qPCR e Western blot di FXR, SHP e SREBP-1c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eaLnBrk="1" hangingPunct="1"/>
            <a:r>
              <a:rPr lang="it-IT" altLang="en-US" sz="2000" b="1">
                <a:solidFill>
                  <a:srgbClr val="A86F10"/>
                </a:solidFill>
              </a:rPr>
              <a:t>Analisi statistica</a:t>
            </a:r>
          </a:p>
          <a:p>
            <a:pPr eaLnBrk="1" hangingPunct="1" lvl="1"/>
            <a:r>
              <a:rPr lang="it-IT" altLang="en-US" sz="1700"/>
              <a:t>ANOVA a una via con post hoc di Tukey</a:t>
            </a:r>
          </a:p>
          <a:p>
            <a:pPr eaLnBrk="1" hangingPunct="1" lvl="1"/>
            <a:r>
              <a:rPr lang="it-IT" altLang="en-US" sz="1700"/>
              <a:t>Microbiota: indice di Shannon, PERMANOVA</a:t>
            </a:r>
          </a:p>
          <a:p>
            <a:pPr eaLnBrk="1" hangingPunct="1" lvl="1"/>
            <a:r>
              <a:rPr lang="it-IT" altLang="en-US" sz="1700"/>
              <a:t>Numerosità stimata sull’effetto dello studio pilota</a:t>
            </a:r>
          </a:p>
          <a:p>
            <a:pPr eaLnBrk="1" hangingPunct="1">
              <a:spcBef>
                <a:spcPts val="600"/>
              </a:spcBef>
            </a:pPr>
            <a:r>
              <a:rPr lang="it-IT" altLang="en-US" sz="1700"/>
              <a:t>Significatività: P &lt; 0,05.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di ricerca in Scienze Biomediche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03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Risultati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Un capitolo alla volta: fenomeno → meccanismo → verifica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di ricerca in Scienze Biomediche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03 Risultati · Capitolo 2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La HFD aumenta di 1,8 volte i trigliceridi epatici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di ricerca in Scienze Biomediche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1783080"/>
            <a:ext cx="411480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it-IT" altLang="en-US" sz="2000" b="1">
                <a:solidFill>
                  <a:schemeClr val="accent1"/>
                </a:solidFill>
              </a:rPr>
              <a:t>Risultato principale</a:t>
            </a:r>
          </a:p>
          <a:p>
            <a:pPr eaLnBrk="1" hangingPunct="1">
              <a:lnSpc>
                <a:spcPct val="140000"/>
              </a:lnSpc>
              <a:spcBef>
                <a:spcPts val="1200"/>
              </a:spcBef>
            </a:pPr>
            <a:r>
              <a:rPr lang="it-IT" altLang="en-US" sz="1800"/>
              <a:t>A 12 settimane: HFD 33,1 ± 3,4 mg/g, controllo 18,2 ± 2,1 mg/g (P &lt; 0,001).</a:t>
            </a:r>
          </a:p>
          <a:p>
            <a:pPr eaLnBrk="1" hangingPunct="1">
              <a:lnSpc>
                <a:spcPct val="140000"/>
              </a:lnSpc>
              <a:spcBef>
                <a:spcPts val="1200"/>
              </a:spcBef>
            </a:pPr>
            <a:r>
              <a:rPr lang="it-IT" altLang="en-US" sz="1800"/>
              <a:t>La differenza è significativa dalla settimana 8.</a:t>
            </a:r>
          </a:p>
          <a:p>
            <a:pPr eaLnBrk="1" hangingPunct="1">
              <a:lnSpc>
                <a:spcPct val="140000"/>
              </a:lnSpc>
              <a:spcBef>
                <a:spcPts val="1200"/>
              </a:spcBef>
            </a:pPr>
            <a:r>
              <a:rPr lang="it-IT" altLang="en-US" sz="1800"/>
              <a:t>L’Oil Red O mostra più goccioline lipidiche negli epatociti (Fig. 2.3 della tesi).</a:t>
            </a:r>
          </a:p>
        </p:txBody>
      </p:sp>
      <p:graphicFrame>
        <p:nvGraphicFramePr>
          <p:cNvPr id="23" name="Chart 22"/>
          <p:cNvGraphicFramePr>
            <a:graphicFrameLocks noGrp="1"/>
          </p:cNvGraphicFramePr>
          <p:nvPr/>
        </p:nvGraphicFramePr>
        <p:xfrm>
          <a:off x="4892040" y="1645920"/>
          <a:ext cx="6748272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4892040" y="5742432"/>
            <a:ext cx="6748272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200">
                <a:solidFill>
                  <a:srgbClr val="5F6B78"/>
                </a:solidFill>
              </a:rPr>
              <a:t>Fig. 2.2 – Trigliceridi epatici nel tempo (dati di esempio; media ± DS, n = 10)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92040" y="6071616"/>
            <a:ext cx="674827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200" b="1">
                <a:solidFill>
                  <a:schemeClr val="accent2"/>
                </a:solidFill>
              </a:rPr>
              <a:t>✦ </a:t>
            </a:r>
            <a:r>
              <a:rPr lang="it-IT" altLang="en-US" sz="1200">
                <a:solidFill>
                  <a:srgbClr val="5F6B78"/>
                </a:solidFill>
              </a:rPr>
              <a:t>Tasto destro → «Modifica dati» per i tuoi valori, o rifai il grafico in SciVis.</a:t>
            </a:r>
            <a:r>
              <a:rPr lang="it-IT" altLang="en-US" sz="1200" b="1">
                <a:solidFill>
                  <a:schemeClr val="accent1"/>
                </a:solidFill>
                <a:hlinkClick r:id="rId3"/>
              </a:rPr>
              <a:t>  Apri in SciVis →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03 Risultati · Capitolo 3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sz="2700" lang="it-IT" altLang="en-US"/>
              <a:t>La disbiosi si accompagna a più acidi biliari coniugati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di ricerca in Scienze Biomediche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5318607" cy="3429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120640"/>
            <a:ext cx="5318607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200">
                <a:solidFill>
                  <a:srgbClr val="5F6B78"/>
                </a:solidFill>
              </a:rPr>
              <a:t>Fig. 3.1 – Microbiota a livello di phylum (dati di esempio)</a:t>
            </a:r>
          </a:p>
        </p:txBody>
      </p:sp>
      <p:graphicFrame>
        <p:nvGraphicFramePr>
          <p:cNvPr id="24" name="Chart 23"/>
          <p:cNvGraphicFramePr>
            <a:graphicFrameLocks noGrp="1"/>
          </p:cNvGraphicFramePr>
          <p:nvPr/>
        </p:nvGraphicFramePr>
        <p:xfrm>
          <a:off x="6324447" y="1645920"/>
          <a:ext cx="5318607" cy="34290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6324447" y="5120640"/>
            <a:ext cx="5318607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200">
                <a:solidFill>
                  <a:srgbClr val="5F6B78"/>
                </a:solidFill>
              </a:rPr>
              <a:t>Fig. 3.2 – Acidi biliari coniugati nel siero (dati di esempio)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5486400"/>
            <a:ext cx="11094415" cy="6583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548640" y="5486400"/>
            <a:ext cx="82296" cy="65836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914400" y="5486400"/>
            <a:ext cx="10545775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800" b="1">
                <a:solidFill>
                  <a:schemeClr val="accent2"/>
                </a:solidFill>
              </a:rPr>
              <a:t>In sintesi  </a:t>
            </a:r>
            <a:r>
              <a:rPr lang="it-IT" altLang="en-US" sz="1800"/>
              <a:t>Più Firmicutes, meno Bacteroidetes; acidi biliari coniugati dal 21% al 38%.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03 Risultati · Capitolo 4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Ripristinare FXR riduce in parte la steatosi</a:t>
            </a:r>
          </a:p>
        </p:txBody>
      </p:sp>
      <p:pic>
        <p:nvPicPr>
          <p:cNvPr id="4" name="Picture Placeholder 3" descr="mechanism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933975" y="1691640"/>
            <a:ext cx="5630129" cy="3977640"/>
          </a:xfrm>
        </p:spPr>
      </p:pic>
      <p:sp>
        <p:nvSpPr>
          <p:cNvPr id="5" name="Text Placeholder 4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Fig. 4.5 – Modello: l’asse microbiota–acidi biliari–FXR e i lipidi epatici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it-IT" altLang="en-US" sz="1700" b="1">
                <a:solidFill>
                  <a:schemeClr val="accent1"/>
                </a:solidFill>
              </a:rPr>
              <a:t>Agonista di FXR</a:t>
            </a:r>
          </a:p>
          <a:p>
            <a:pPr eaLnBrk="1" hangingPunct="1"/>
            <a:r>
              <a:rPr lang="it-IT" altLang="en-US" sz="1700"/>
              <a:t>SHP torna ai valori di controllo, SREBP-1c cala e i trigliceridi epatici scendono del 32% circa.</a:t>
            </a:r>
          </a:p>
          <a:p>
            <a:pPr eaLnBrk="1" hangingPunct="1">
              <a:spcBef>
                <a:spcPts val="1400"/>
              </a:spcBef>
            </a:pPr>
            <a:r>
              <a:rPr lang="it-IT" altLang="en-US" sz="1700" b="1">
                <a:solidFill>
                  <a:schemeClr val="accent1"/>
                </a:solidFill>
              </a:rPr>
              <a:t>Trapianto fecale</a:t>
            </a:r>
          </a:p>
          <a:p>
            <a:pPr eaLnBrk="1" hangingPunct="1"/>
            <a:r>
              <a:rPr lang="it-IT" altLang="en-US" sz="1700"/>
              <a:t>Topi a dieta standard che ricevono il microbiota di topi HFD sviluppano le stesse alterazioni.</a:t>
            </a:r>
          </a:p>
          <a:p>
            <a:pPr eaLnBrk="1" hangingPunct="1">
              <a:spcBef>
                <a:spcPts val="1400"/>
              </a:spcBef>
            </a:pPr>
            <a:r>
              <a:rPr lang="it-IT" altLang="en-US" sz="1700" b="1">
                <a:solidFill>
                  <a:schemeClr val="accent2"/>
                </a:solidFill>
              </a:rPr>
              <a:t>Conclusione</a:t>
            </a:r>
          </a:p>
          <a:p>
            <a:pPr eaLnBrk="1" hangingPunct="1"/>
            <a:r>
              <a:rPr lang="it-IT" altLang="en-US" sz="1700"/>
              <a:t>L’asse microbiota–acidi biliari–FXR è un passaggio chiave della steatosi da dieta.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di ricerca in Scienze Biomediche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6071616"/>
            <a:ext cx="64008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200" b="1">
                <a:solidFill>
                  <a:schemeClr val="accent2"/>
                </a:solidFill>
              </a:rPr>
              <a:t>✦ </a:t>
            </a:r>
            <a:r>
              <a:rPr lang="it-IT" altLang="en-US" sz="1200">
                <a:solidFill>
                  <a:srgbClr val="5F6B78"/>
                </a:solidFill>
              </a:rPr>
              <a:t>Uno schema simile si genera con SciDraw AI, prompt già compilato.</a:t>
            </a:r>
            <a:r>
              <a:rPr lang="it-IT" altLang="en-US" sz="1200" b="1">
                <a:solidFill>
                  <a:schemeClr val="accent1"/>
                </a:solidFill>
                <a:hlinkClick r:id="rId3"/>
              </a:rPr>
              <a:t>  Apri SciDraw AI →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03 Risultati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Sintesi: tutti e tre gli obiettivi hanno una risposta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di ricerca in Scienze Biomediche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2" cy="339242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699144"/>
                <a:gridCol w="4797584"/>
                <a:gridCol w="3298339"/>
                <a:gridCol w="1299345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Obiettivo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Risultato principale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Evidenze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Capitolo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Obiettivo 1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La HFD altera la composizione del microbiota e il profilo degli acidi biliari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Sequenziamento 16S, metabolomica degli acidi biliari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2, 3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Obiettivo 2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Più acidi biliari coniugati si associano a una via FXR–SHP meno attiva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qPCR, Western blot, correlazioni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3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Obiettivo 3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Agonista di FXR e trapianto fecale confermano il nesso causale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Esperimenti di intervento, trapianto fecale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4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5074920"/>
            <a:ext cx="11094415" cy="868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5074920"/>
            <a:ext cx="82296" cy="868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5074920"/>
            <a:ext cx="10545775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800" b="1">
                <a:solidFill>
                  <a:schemeClr val="accent1"/>
                </a:solidFill>
              </a:rPr>
              <a:t>In una frase  </a:t>
            </a:r>
            <a:r>
              <a:rPr lang="it-IT" altLang="en-US" sz="1800"/>
              <a:t>Disbiosi → più acidi biliari coniugati → FXR epatico meno attivo → più sintesi di lipidi.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04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Discussione e conclusioni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Contributi originali, limiti e prospettive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di ricerca in Scienze Biomediche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04 Discussione e conclusioni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Contributi originali della tesi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di ricerca in Scienze Biomediche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4000" b="1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100" b="1"/>
              <a:t>Prospettiva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it-IT" altLang="en-US" sz="1800"/>
              <a:t>Studia l’intera catena microbiota–acidi biliari–FXR, non una singola associazione.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4673498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40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73498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100" b="1"/>
              <a:t>Metodo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73498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it-IT" altLang="en-US" sz="1800"/>
              <a:t>Unisce sequenziamento 16S, metabolomica e trapianto fecale: dall’associazione alla prova causale.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158276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478316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4000" b="1">
                <a:solidFill>
                  <a:srgbClr val="A86F10"/>
                </a:solidFill>
              </a:rPr>
              <a:t>03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78316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100" b="1"/>
              <a:t>Ricadute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478316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it-IT" altLang="en-US" sz="1800"/>
              <a:t>Indica la via di FXR come possibile bersaglio terapeutico nella steatosi legata alla dieta.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04 Discussione e conclusioni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Conclusioni e prospettive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di ricerca in Scienze Biomediche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610192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6101928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555328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000" b="1">
                <a:solidFill>
                  <a:schemeClr val="accent1"/>
                </a:solidFill>
              </a:rPr>
              <a:t>Conclusioni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5553288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800">
                <a:solidFill>
                  <a:schemeClr val="dk1"/>
                </a:solidFill>
              </a:rPr>
              <a:t>1. La dieta iperlipidica induce disbiosi e altera il profilo degli acidi biliari.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it-IT" altLang="en-US" sz="1800">
                <a:solidFill>
                  <a:schemeClr val="dk1"/>
                </a:solidFill>
              </a:rPr>
              <a:t>2. Più acidi biliari coniugati si associano a una via FXR–SHP meno attiva.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it-IT" altLang="en-US" sz="1800">
                <a:solidFill>
                  <a:schemeClr val="dk1"/>
                </a:solidFill>
              </a:rPr>
              <a:t>3. Ripristinare FXR riduce in parte la steatosi indotta dalla dieta.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970608" y="1737360"/>
            <a:ext cx="4672446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970608" y="1737360"/>
            <a:ext cx="4672446" cy="5486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7244928" y="1965960"/>
            <a:ext cx="4123806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000" b="1">
                <a:solidFill>
                  <a:schemeClr val="accent4"/>
                </a:solidFill>
              </a:rPr>
              <a:t>Limiti e prospettive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44928" y="2514600"/>
            <a:ext cx="4123806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700">
                <a:solidFill>
                  <a:schemeClr val="dk1"/>
                </a:solidFill>
              </a:rPr>
              <a:t>Solo topi maschi: le differenze di sesso restano da verificare.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it-IT" altLang="en-US" sz="1700">
                <a:solidFill>
                  <a:schemeClr val="dk1"/>
                </a:solidFill>
              </a:rPr>
              <a:t>Nessuna conferma su campioni umani.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it-IT" altLang="en-US" sz="1700">
                <a:solidFill>
                  <a:schemeClr val="dk1"/>
                </a:solidFill>
              </a:rPr>
              <a:t>I ceppi batterici responsabili non sono ancora identificati.</a:t>
            </a:r>
          </a:p>
          <a:p>
            <a:pPr eaLnBrk="1" hangingPunct="1">
              <a:lnSpc>
                <a:spcPct val="130000"/>
              </a:lnSpc>
              <a:spcBef>
                <a:spcPts val="1600"/>
              </a:spcBef>
            </a:pPr>
            <a:r>
              <a:rPr lang="it-IT" altLang="en-US" sz="1700" b="1">
                <a:solidFill>
                  <a:schemeClr val="dk1"/>
                </a:solidFill>
              </a:rPr>
              <a:t>Prossimo passo: </a:t>
            </a:r>
            <a:r>
              <a:rPr lang="it-IT" altLang="en-US" sz="1700">
                <a:solidFill>
                  <a:schemeClr val="dk1"/>
                </a:solidFill>
              </a:rPr>
              <a:t>coorti cliniche e colonizzazione con singoli ceppi.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05 Pubblicazioni e attività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Pubblicazioni e attività del dottorato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di ricerca in Scienze Biomediche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41696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18024"/>
                <a:gridCol w="7160940"/>
                <a:gridCol w="1815449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Tipo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Contributo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Stato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Articolo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Cognome N, Cognome N, et al. Titolo dell’articolo. Rivista. 2026;Vol(N):pp. (primo nome)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Pubblicato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Articolo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Cognome N, et al. Titolo dell’articolo. Rivista. (co-primo nome)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In revisione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Congresso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Congresso nazionale della [società scientifica], comunicazione orale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2025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Periodo all’estero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6 mesi presso [università straniera], gruppo della Prof.ssa Nome Cognome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2024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Premi e borse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Premio giovani ricercatori della [società scientifica]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2025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Ringraziamenti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Ringraziamenti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di ricerca in Scienze Biomediche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900" b="1">
                <a:solidFill>
                  <a:schemeClr val="accent1"/>
                </a:solidFill>
              </a:rPr>
              <a:t>Tutor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700">
                <a:solidFill>
                  <a:schemeClr val="dk1"/>
                </a:solidFill>
              </a:rPr>
              <a:t>Grazie alla Prof.ssa Nome Cognome per la guida nella scelta del tema, negli esperimenti e nella scrittura.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900" b="1">
                <a:solidFill>
                  <a:schemeClr val="accent2"/>
                </a:solidFill>
              </a:rPr>
              <a:t>Commissione e valutatori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700">
                <a:solidFill>
                  <a:schemeClr val="dk1"/>
                </a:solidFill>
              </a:rPr>
              <a:t>Grazie alla commissione e ai valutatori esterni per la lettura attenta della tesi e per i commenti.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93192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900" b="1">
                <a:solidFill>
                  <a:schemeClr val="accent3"/>
                </a:solidFill>
              </a:rPr>
              <a:t>Gruppo e famiglia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700">
                <a:solidFill>
                  <a:schemeClr val="dk1"/>
                </a:solidFill>
              </a:rPr>
              <a:t>Grazie alle colleghe e ai colleghi del laboratorio per l’aiuto, e alla mia famiglia per il sostegno.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931920"/>
            <a:ext cx="5364327" cy="5486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900" b="1">
                <a:solidFill>
                  <a:schemeClr val="accent4"/>
                </a:solidFill>
              </a:rPr>
              <a:t>Finanziamenti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700">
                <a:solidFill>
                  <a:schemeClr val="dk1"/>
                </a:solidFill>
              </a:rPr>
              <a:t>Borsa di dottorato di ateneo; progetto PRIN 2022 (codice XXXXXXXX).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Grazie per l’attenzione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Candidata: Nome Cognome  |  Tutor: Prof.ssa Nome Cognome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Slide di riserva · nascosta, da richiamare se serve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Domande attese e punti della risposta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di ricerca in Scienze Biomediche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41696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429182"/>
                <a:gridCol w="5547207"/>
                <a:gridCol w="2118024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Domanda possibile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Punti della risposta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Dove sono le prove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Perché FXR e non TGR5?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FXR è molto espresso nel fegato e regola direttamente SHP–SREBP-1c; TGR5 è una prospettiva futura.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Slide 14, Fig. 3.6 della tesi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Nel trapianto fecale, come escludete l’effetto della dieta?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Tutti i riceventi seguono la dieta standard; un gruppo riceve microbiota di topi di controllo.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Tesi, § 4.2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n = 10 per gruppo è sufficiente?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Analisi di potenza sull’effetto dello studio pilota: potenza superiore all’80%.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Tabella S1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Perché solo topi maschi?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Per evitare l’effetto del ciclo estrale sugli acidi biliari; è indicato tra i limiti.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Slide 18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Slide di riserva · giudizi dei valutatori esterni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Osservazioni dei valutatori e modifiche apportate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di ricerca in Scienze Biomediche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2552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034332"/>
                <a:gridCol w="5244632"/>
                <a:gridCol w="1815449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Osservazione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Come è stata affrontata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Nella tesi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Valutatore 1: giustificare il modello con il 60% di grassi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Aggiunta la motivazione, con i riferimenti al modello standard di steatosi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§ 2.1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Valutatore 1: riportare le dimensioni dell’effetto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Aggiunti effect size e intervalli di confidenza al 95% per gli esiti principali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Cap. 2–4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Valutatore 2: discutere il possibile ruolo di TGR5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Aggiunto un paragrafo nella discussione generale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§ 5.3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Slide di riserva · dati supplementari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Dati supplementari: generi batterici differenziali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it-IT" altLang="en-US" sz="1700"/>
              <a:t>Qui vanno i dati che la commissione potrebbe chiedere ma che non hai mostrato.</a:t>
            </a:r>
          </a:p>
          <a:p>
            <a:pPr eaLnBrk="1" hangingPunct="1">
              <a:spcBef>
                <a:spcPts val="1400"/>
              </a:spcBef>
            </a:pPr>
            <a:r>
              <a:rPr lang="it-IT" altLang="en-US" sz="1700">
                <a:solidFill>
                  <a:srgbClr val="5F6B78"/>
                </a:solidFill>
              </a:rPr>
              <a:t>Per esempio: </a:t>
            </a:r>
            <a:r>
              <a:rPr lang="it-IT" altLang="en-US" sz="1700"/>
              <a:t>generi differenziali, statistiche aggiuntive, immagini originali.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idx="10"/>
          </p:nvPr>
        </p:nvSpPr>
        <p:spPr/>
      </p:sp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Fig. S1 – [Didascalia]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Università degli Studi di XX · Dottorato di ricerca in Scienze Biomediche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200" b="1">
                <a:solidFill>
                  <a:schemeClr val="accent2"/>
                </a:solidFill>
              </a:rPr>
              <a:t>✦ </a:t>
            </a:r>
            <a:r>
              <a:rPr lang="it-IT" altLang="en-US" sz="1200">
                <a:solidFill>
                  <a:srgbClr val="5F6B78"/>
                </a:solidFill>
              </a:rPr>
              <a:t>Nessuna figura adatta? Descrivila e generala con SciDraw AI.</a:t>
            </a:r>
            <a:r>
              <a:rPr lang="it-IT" altLang="en-US" sz="1200" b="1">
                <a:solidFill>
                  <a:schemeClr val="accent1"/>
                </a:solidFill>
                <a:hlinkClick r:id="rId2"/>
              </a:rPr>
              <a:t>  Apri SciDraw AI →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Modello per la discussione della tesi · SciDraw AI</dc:title>
  <dc:subject>Discussione della tesi di dottorato / laurea magistrale (versione di esempio)</dc:subject>
  <dc:creator>SciDraw AI</dc:creator>
  <cp:keywords>SciDraw AI; discussione della tesi; tesi di dottorato; tesi di laurea magistrale; modello PowerPoint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it-IT</dc:language>
</cp:coreProperties>
</file>