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(20 secondi): nome, corso, tutor e titolo. Il progetto può ancora cambiare: spesso le osservazioni della commissione partono proprio dal titolo.</a:t>
            </a:r>
          </a:p>
          <a:p>
            <a:r>
              <a:t>Suggerimento: per il concorso di ammissione togli tutor e anno e scrivi «Candidato» e il curriculum del bando; di solito hai 10 minuti.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di istruzioni, nascosta durante la presentazione. Dopo averla letta puoi eliminarla.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(20 secondi): scorri la struttura e leggi la domanda a destra.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il contesto spiega perché i metodi attuali non bastano; la rilevanza si dice in due frasi, scientifica e applicativa.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(1,5 minuti): per ogni approccio «che cosa fa → che cosa manca», poi fermati sulla lacuna che giustifica il progetto.</a:t>
            </a:r>
          </a:p>
          <a:p>
            <a:r>
              <a:t>Suggerimento: aggiungi in tabella «autore, anno» dei lavori principali; i riferimenti completi vanno nella slide della bibliografia.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l’obiettivo generale in una frase, poi i tre specifici e il loro legame: dati → modello → applicazione.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la commissione insisterà su questi punti; per ciascuno devi saper dire «come intendo risolverlo».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(1,5 minuti): è la slide centrale del progetto. Segui le fasi da sinistra a destra e per ognuna di’ che cosa entra e che cosa esce.</a:t>
            </a:r>
          </a:p>
          <a:p>
            <a:r>
              <a:t>Prompt della figura: la figura di esempio è stata generata con il prompt qui sotto; il link in basso lo compila da solo, sostituisci i contenuti con i tuoi:</a:t>
            </a:r>
          </a:p>
          <a:p>
            <a:r>
              <a:t>Disegna un diagramma del percorso di ricerca per la presentazione di un progetto di dottorato, con flusso orizzontale da sinistra a destra, sfondo bianco, stile vettoriale piatto, colori blu scuro, verde acqua e ambra. All'estrema sinistra un riquadro con il testo «Domanda di ricerca: prevedere con 1 ora di anticipo la profondità degli allagamenti urbani». Al centro tre moduli in sequenza; sopra ogni modulo il nome della fase, dentro il riquadro in alto il contenuto e in basso il metodo: ① fase «Dati» — «Integrazione di dati multi-sorgente», metodo «Pioggia radar, rete fognaria, modello del terreno»; ② fase «Modello» — «Previsione spazio-temporale», metodo «Rete neurale su grafo + vincoli fisici»; ③ fase «Validazione» — «Verifica applicativa», metodo «Casi studio urbani e soglie di allerta». I moduli sono collegati da frecce blu scuro verso destra; all'estrema destra un riquadro con il testo «Risultato atteso: sistema di previsione e allerta allagamenti». Testo grande e ben leggibile, ogni etichetta una sola volta, in italiano; nessun titolo nell'immagine.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da dove vengono i dati, con che cosa confronti il modello e con quali indicatori giudichi il risultato.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(45 secondi): ogni punto deve poggiare su un fatto concreto; un rischio con il suo piano B convince più di «ci sono ottime condizioni».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nel progetto si parla di originalità «attesa»: di’ che cosa c’è di nuovo rispetto ai metodi esistenti, senza esagerare.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(45 secondi): mostra ciò che hai già ottenuto; anche solo una pipeline che funziona convince più di un elenco di buone intenzioni.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(45 secondi): il diagramma di Gantt è fatto di forme modificabili: trascina le estremità delle barre per cambiare le date. Lascia margine per revisioni e periodo all’estero.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(30 secondi): risultati verificabili e misurabili, coerenti con i requisiti del corso di dottorato.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Non va commentata: bastano 3 secondi. La bibliografia completa è nel progetto scritto.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Resta su questa slide per le osservazioni della commissione. Prendi appunti: ti serviranno per la relazione annuale.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nascosta. Prepara le domande probabili e rispondi saltando alla slide indicata.</a:t>
            </a:r>
          </a:p>
          <a:p/>
          <a:p>
            <a:r>
              <a:t>SciDraw AI · modelli per la ricerca · sci-draw.com · Versione di esempio: il progetto è inventato e serve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Logo dell’ateneo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Presentazione del progetto di ricerca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 progetto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Codice QR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Articolo / pagina del gruppo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gli stili del testo dello schema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it-IT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it/ai-drawing?prompt=proposal-roadmap&amp;utm_source=template&amp;utm_medium=pptx&amp;utm_campaign=thesis-proposal-it&amp;utm_content=roadmap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it/sci-vis?utm_source=template&amp;utm_medium=pptx&amp;utm_campaign=thesis-proposal-it&amp;utm_content=pilot" TargetMode="Externa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Presentazione del progetto di ricerca · Dottorato, XLI ciclo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Reti neurali su grafo con vincoli fisici per la previsione a breve termine degli allagamenti urbani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475488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50000"/>
              </a:lnSpc>
              <a:tabLst>
                <a:tab pos="1600200" algn="l"/>
                <a:tab pos="5669280" algn="l"/>
                <a:tab pos="6858000" algn="l"/>
              </a:tabLst>
            </a:pPr>
            <a:r>
              <a:rPr lang="it-IT" altLang="en-US" sz="1700">
                <a:solidFill>
                  <a:srgbClr val="5F6B78"/>
                </a:solidFill>
              </a:rPr>
              <a:t>Dottorando</a:t>
            </a:r>
            <a:r>
              <a:rPr lang="it-IT" altLang="en-US" sz="1700"/>
              <a:t>	Nome Cognome	</a:t>
            </a:r>
            <a:r>
              <a:rPr lang="it-IT" altLang="en-US" sz="1700">
                <a:solidFill>
                  <a:srgbClr val="5F6B78"/>
                </a:solidFill>
              </a:rPr>
              <a:t>Tutor</a:t>
            </a:r>
            <a:r>
              <a:rPr lang="it-IT" altLang="en-US" sz="1700"/>
              <a:t>	Prof. Nome Cognome</a:t>
            </a:r>
          </a:p>
          <a:p>
            <a:pPr eaLnBrk="1" hangingPunct="1">
              <a:lnSpc>
                <a:spcPct val="150000"/>
              </a:lnSpc>
              <a:tabLst>
                <a:tab pos="1600200" algn="l"/>
                <a:tab pos="5669280" algn="l"/>
                <a:tab pos="6858000" algn="l"/>
              </a:tabLst>
            </a:pPr>
            <a:r>
              <a:rPr lang="it-IT" altLang="en-US" sz="1700">
                <a:solidFill>
                  <a:srgbClr val="5F6B78"/>
                </a:solidFill>
              </a:rPr>
              <a:t>Corso</a:t>
            </a:r>
            <a:r>
              <a:rPr lang="it-IT" altLang="en-US" sz="1700"/>
              <a:t>	Ingegneria Civile e Ambientale	</a:t>
            </a:r>
            <a:r>
              <a:rPr lang="it-IT" altLang="en-US" sz="1700">
                <a:solidFill>
                  <a:srgbClr val="5F6B78"/>
                </a:solidFill>
              </a:rPr>
              <a:t>Anno</a:t>
            </a:r>
            <a:r>
              <a:rPr lang="it-IT" altLang="en-US" sz="1700"/>
              <a:t>	1° anno</a:t>
            </a:r>
          </a:p>
          <a:p>
            <a:pPr eaLnBrk="1" hangingPunct="1">
              <a:lnSpc>
                <a:spcPct val="150000"/>
              </a:lnSpc>
              <a:tabLst>
                <a:tab pos="1600200" algn="l"/>
                <a:tab pos="5669280" algn="l"/>
                <a:tab pos="6858000" algn="l"/>
              </a:tabLst>
            </a:pPr>
            <a:r>
              <a:rPr lang="it-IT" altLang="en-US" sz="1700">
                <a:solidFill>
                  <a:srgbClr val="5F6B78"/>
                </a:solidFill>
              </a:rPr>
              <a:t>Data</a:t>
            </a:r>
            <a:r>
              <a:rPr lang="it-IT" altLang="en-US" sz="1700"/>
              <a:t>	ottobre 2026 · valutazione annuale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Istruzioni · slide nascosta durante la presentazione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Come usare questo modello per il progetto di ricerca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1"/>
                </a:solidFill>
              </a:rPr>
              <a:t>1  Tempi e priorità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Di solito 10–15 minuti. Conta «che cosa studi, come, se è fattibile»: lo stato dell’arte non deve prendere metà del tempo.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2"/>
                </a:solidFill>
              </a:rPr>
              <a:t>2  Coerenza con il testo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Obiettivi, metodi e cronoprogramma devono coincidere con il progetto scritto consegnato: la commissione li confronta.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3"/>
                </a:solidFill>
              </a:rPr>
              <a:t>3  Fattibilità concreta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Nella slide sui risultati preliminari metti dati, codice o prove pilota già fatti: convincono più di «ci sono le condizioni».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6"/>
                </a:solidFill>
              </a:rPr>
              <a:t>4  Figure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Il percorso di ricerca si sostituisce con un clic; il link sotto gli schemi apre SciDraw AI con il prompt già compilato.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SOMMARIO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Struttura della presentazione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/>
              <a:t>Motivazione e stato dell’arte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Contesto, rilevanza, lacune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/>
              <a:t>Obiettivi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Che cosa voglio studiare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/>
              <a:t>Metodologia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Come lo studierò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/>
              <a:t>Fattibilità e originalità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Si può fare? Che cosa c’è di nuovo?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/>
              <a:t>Cronoprogramma e risultati attesi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Quando e con quali prodotti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it-IT" altLang="en-US" sz="2000" b="1">
                <a:solidFill>
                  <a:schemeClr val="accent1"/>
                </a:solidFill>
              </a:rPr>
              <a:t>La domanda del progetto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it-IT" altLang="en-US" sz="2000"/>
              <a:t>Si può prevedere con un’ora di anticipo, e con buona accuratezza, quanta acqua si accumulerà in ogni quartiere durante un nubifragio?</a:t>
            </a:r>
          </a:p>
          <a:p>
            <a:pPr eaLnBrk="1" hangingPunct="1">
              <a:lnSpc>
                <a:spcPct val="140000"/>
              </a:lnSpc>
              <a:spcBef>
                <a:spcPts val="2200"/>
              </a:spcBef>
            </a:pPr>
            <a:r>
              <a:rPr lang="it-IT" altLang="en-US" sz="1400">
                <a:solidFill>
                  <a:srgbClr val="5F6B78"/>
                </a:solidFill>
              </a:rPr>
              <a:t>La commissione vuole sapere: la domanda è chiara? Il piano è fattibile?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01 Motivazione e stato dell’arte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z="2600" lang="it-IT" altLang="en-US"/>
              <a:t>Motivazione: l’allerta allagamenti ha bisogno di anticipo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>
                <a:solidFill>
                  <a:schemeClr val="accent1"/>
                </a:solidFill>
              </a:rPr>
              <a:t>Contesto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Le piogge estreme aumentano e con loro i danni da allagamento urbano.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it-IT" altLang="en-US" sz="1700">
                <a:solidFill>
                  <a:schemeClr val="dk1"/>
                </a:solidFill>
              </a:rPr>
              <a:t>I modelli idrodinamici sono precisi ma richiedono decine di minuti per ogni simulazione.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it-IT" altLang="en-US" sz="1700">
                <a:solidFill>
                  <a:schemeClr val="dk1"/>
                </a:solidFill>
              </a:rPr>
              <a:t>I modelli basati solo sui dati sono veloci, ma nei casi estremi violano la fisica.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>
                <a:solidFill>
                  <a:schemeClr val="accent2"/>
                </a:solidFill>
              </a:rPr>
              <a:t>Rilevanza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 b="1">
                <a:solidFill>
                  <a:schemeClr val="accent2"/>
                </a:solidFill>
              </a:rPr>
              <a:t>Scientifica  </a:t>
            </a:r>
            <a:r>
              <a:rPr lang="it-IT" altLang="en-US" sz="1700">
                <a:solidFill>
                  <a:schemeClr val="dk1"/>
                </a:solidFill>
              </a:rPr>
              <a:t>unire vincoli fisici e apprendimento profondo nella previsione idrologica.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it-IT" altLang="en-US" sz="1700" b="1">
                <a:solidFill>
                  <a:schemeClr val="accent2"/>
                </a:solidFill>
              </a:rPr>
              <a:t>Applicativa  </a:t>
            </a:r>
            <a:r>
              <a:rPr lang="it-IT" altLang="en-US" sz="1700">
                <a:solidFill>
                  <a:schemeClr val="dk1"/>
                </a:solidFill>
              </a:rPr>
              <a:t>allerta per quartiere con un’ora di anticipo per enti locali e protezione civile.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303520"/>
            <a:ext cx="11094415" cy="777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5303520"/>
            <a:ext cx="82296" cy="7772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14400" y="5303520"/>
            <a:ext cx="10545775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 b="1">
                <a:solidFill>
                  <a:schemeClr val="accent1"/>
                </a:solidFill>
              </a:rPr>
              <a:t>In una frase  </a:t>
            </a:r>
            <a:r>
              <a:rPr lang="it-IT" altLang="en-US" sz="1800"/>
              <a:t>Serve un metodo di previsione veloce e fisicamente coerente.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01 Motivazione e stato dell’arte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Stato dell’arte: accuratezza o velocità, non entrambe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4437766"/>
                <a:gridCol w="42360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Approccio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Lavori principali e risultati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Limiti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Modelli idrodinamici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SWMM e modelli 2D alle acque basse, ampiamente usati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Lenti: difficile aggiornare le previsioni in tempo reale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Modelli basati sui dati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LSTM e CNN danno buoni risultati sui livelli nelle singole stazioni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Nessuna relazione spaziale, estrapolano male negli eventi estremi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Reti neurali su grafo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Usate per traffico e portate nelle reti fluviali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Poche applicazioni agli allagamenti urbani, senza vincoli fisici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 b="1">
                <a:solidFill>
                  <a:srgbClr val="A86F10"/>
                </a:solidFill>
              </a:rPr>
              <a:t>Lacuna  </a:t>
            </a:r>
            <a:r>
              <a:rPr lang="it-IT" altLang="en-US" sz="1800"/>
              <a:t>Manca un metodo per quartiere che risponda in pochi minuti e resti fisicamente plausibile anche con piogge estreme.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02 Obiettivi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Obiettivo generale e obiettivi specifici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0058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900" b="1">
                <a:solidFill>
                  <a:srgbClr val="F2C66D"/>
                </a:solidFill>
              </a:rPr>
              <a:t>Obiettivo generale  </a:t>
            </a:r>
            <a:r>
              <a:rPr lang="it-IT" altLang="en-US" sz="1900">
                <a:solidFill>
                  <a:srgbClr val="FFFFFF"/>
                </a:solidFill>
              </a:rPr>
              <a:t>una rete neurale su grafo con vincoli fisici che preveda con un’ora di anticipo i tiranti idrici per quartiere.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0175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1"/>
                </a:solidFill>
              </a:rPr>
              <a:t>OS1 · Dati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Integrare pioggia radar, rete fognaria e quote del terreno in un grafo della rete di drenaggio.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53458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353458" y="30175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27778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2"/>
                </a:solidFill>
              </a:rPr>
              <a:t>OS2 · Modello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27778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Una rete neurale su grafo con vincolo di conservazione della massa che prevede il tirante in ogni nodo.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30175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32596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3"/>
                </a:solidFill>
              </a:rPr>
              <a:t>OS3 · Verifica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32596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Casi studio in un’area urbana tipo e definizione delle soglie di allerta.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02 Obiettivi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Nodi critici da risolvere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3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892807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/>
              <a:t>Come rappresentare rete fognaria e superficie in un unico grafo?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23865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700">
                <a:solidFill>
                  <a:srgbClr val="5F6B78"/>
                </a:solidFill>
              </a:rPr>
              <a:t>La scelta di nodi e archi decide se il modello impara i percorsi dell’acqua.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3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1680" y="32644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/>
              <a:t>Come inserire i vincoli fisici nella rete?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37581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700">
                <a:solidFill>
                  <a:srgbClr val="5F6B78"/>
                </a:solidFill>
              </a:rPr>
              <a:t>Un termine di conservazione della massa nella perdita: niente «acqua dal nulla».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5262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3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11680" y="46360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/>
              <a:t>Pochi eventi estremi osservati: come si addestra il modello?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11680" y="51297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700">
                <a:solidFill>
                  <a:srgbClr val="5F6B78"/>
                </a:solidFill>
              </a:rPr>
              <a:t>Scenari sintetici generati con il modello idrodinamico ampliano il dataset.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03 Metodologia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Percorso di ricerca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pic>
        <p:nvPicPr>
          <p:cNvPr id="22" name="Picture 21" descr="road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11094415" cy="233201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4252255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 b="1">
                <a:solidFill>
                  <a:schemeClr val="accent2"/>
                </a:solidFill>
              </a:rPr>
              <a:t>Fase 1 · Dati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636303"/>
            <a:ext cx="3484778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500"/>
              <a:t>Pioggia radar, rete fognaria e terreno 2018–2025; costruzione del grafo di drenaggio.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3458" y="4252255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 b="1">
                <a:solidFill>
                  <a:schemeClr val="accent1"/>
                </a:solidFill>
              </a:rPr>
              <a:t>Fase 2 · Modello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3458" y="4636303"/>
            <a:ext cx="3484778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500"/>
              <a:t>Rete neurale su grafo con conservazione della massa; confronto con LSTM e modello idrodinamico.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8276" y="4252255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 b="1">
                <a:solidFill>
                  <a:srgbClr val="A86F10"/>
                </a:solidFill>
              </a:rPr>
              <a:t>Fase 3 · Validazione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8276" y="4636303"/>
            <a:ext cx="3484778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500"/>
              <a:t>Accuratezza a un’ora e tempi di calcolo in un’area urbana tipo.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71616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 b="1">
                <a:solidFill>
                  <a:schemeClr val="accent2"/>
                </a:solidFill>
              </a:rPr>
              <a:t>✦ </a:t>
            </a:r>
            <a:r>
              <a:rPr lang="it-IT" altLang="en-US" sz="1200">
                <a:solidFill>
                  <a:srgbClr val="5F6B78"/>
                </a:solidFill>
              </a:rPr>
              <a:t>Il percorso di ricerca si genera con SciDraw AI, prompt già compilato; oppure tasto destro → «Cambia immagine».</a:t>
            </a:r>
            <a:r>
              <a:rPr lang="it-IT" altLang="en-US" sz="1200" b="1">
                <a:solidFill>
                  <a:schemeClr val="accent1"/>
                </a:solidFill>
                <a:hlinkClick r:id="rId3"/>
              </a:rPr>
              <a:t>  Apri SciDraw AI 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03 Metodologia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Dati, modelli e indicatori di valutazione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 sz="2000" b="1">
                <a:solidFill>
                  <a:schemeClr val="accent1"/>
                </a:solidFill>
              </a:rPr>
              <a:t>Dati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Pioggia radar: 1 km × 1 km, ogni 6 min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Rete fognaria: circa 3.000 nodi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Punti di allagamento misurati: stazioni del gestore del servizio idrico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it-IT" altLang="en-US" sz="2000" b="1">
                <a:solidFill>
                  <a:schemeClr val="accent2"/>
                </a:solidFill>
              </a:rPr>
              <a:t>Modelli a confronto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Proposto: rete neurale su grafo con vincoli fisici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Confronto 1: LSTM per stazione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Confronto 2: modello idrodinamico 2D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it-IT" altLang="en-US" sz="2000" b="1">
                <a:solidFill>
                  <a:srgbClr val="A86F10"/>
                </a:solidFill>
              </a:rPr>
              <a:t>Indicatori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Tiranti: RMSE, NSE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Estensione allagata: tasso di rilevamento e falsi allarmi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Tempo di calcolo: secondi per previsione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04 Fattibilità e originalità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Fattibilità e gestione dei rischi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400" b="1">
                <a:solidFill>
                  <a:schemeClr val="accent1"/>
                </a:solidFill>
              </a:rPr>
              <a:t>Metodo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743200"/>
            <a:ext cx="284469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it-IT" altLang="en-US" sz="1700"/>
              <a:t>Le reti neurali su grafo sono già validate su traffico e portate fluviali: l’approccio è maturo.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400" b="1">
                <a:solidFill>
                  <a:schemeClr val="accent2"/>
                </a:solidFill>
              </a:rPr>
              <a:t>Dati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743200"/>
            <a:ext cx="284469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it-IT" altLang="en-US" sz="1700"/>
              <a:t>Il gruppo ha un accordo di condivisione dati con il gestore del servizio idrico di XX.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400" b="1">
                <a:solidFill>
                  <a:schemeClr val="accent3"/>
                </a:solidFill>
              </a:rPr>
              <a:t>Risorse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743200"/>
            <a:ext cx="284469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it-IT" altLang="en-US" sz="1700"/>
              <a:t>Server GPU e licenza del modello idrodinamico disponibili; il gruppo lavora da anni in idrologia urbana.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 b="1">
                <a:solidFill>
                  <a:srgbClr val="5F6B78"/>
                </a:solidFill>
              </a:rPr>
              <a:t>Piano B  </a:t>
            </a:r>
            <a:r>
              <a:rPr lang="it-IT" altLang="en-US" sz="1800"/>
              <a:t>Se i dati arrivano in ritardo, sviluppo il modello con dati radar pubblici e scenari sintetici.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04 Fattibilità e originalità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Originalità attesa del progetto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914400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200" b="1"/>
              <a:t>Metodo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3520440"/>
            <a:ext cx="46328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it-IT" altLang="en-US" sz="1800"/>
              <a:t>La conservazione della massa entra nell’addestramento: previsioni più plausibili negli eventi estremi.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6278727" y="1737360"/>
            <a:ext cx="5364327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6644487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4487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200" b="1"/>
              <a:t>Applicazione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4487" y="3520440"/>
            <a:ext cx="46328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it-IT" altLang="en-US" sz="1800"/>
              <a:t>La previsione per quartiere passa da decine di minuti a meno di un minuto.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 b="1">
                <a:solidFill>
                  <a:schemeClr val="accent1"/>
                </a:solidFill>
              </a:rPr>
              <a:t>Differenza dai lavori esistenti  </a:t>
            </a:r>
            <a:r>
              <a:rPr lang="it-IT" altLang="en-US" sz="1800"/>
              <a:t>Gli studi con reti su grafo per gli allagamenti sono solo basati sui dati; qui la fisica entra nella funzione obiettivo.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04 Fattibilità e originalità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Risultati preliminari: la pipeline dei dati funziona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 sz="1700" b="1">
                <a:solidFill>
                  <a:schemeClr val="accent2"/>
                </a:solidFill>
              </a:rPr>
              <a:t>Già fatto</a:t>
            </a:r>
          </a:p>
          <a:p>
            <a:pPr eaLnBrk="1" hangingPunct="1">
              <a:spcBef>
                <a:spcPts val="400"/>
              </a:spcBef>
            </a:pPr>
            <a:r>
              <a:rPr lang="it-IT" altLang="en-US" sz="1700"/>
              <a:t>Pulizia dei dati e grafo per 2 bacini di drenaggio.</a:t>
            </a:r>
          </a:p>
          <a:p>
            <a:pPr eaLnBrk="1" hangingPunct="1">
              <a:spcBef>
                <a:spcPts val="600"/>
              </a:spcBef>
            </a:pPr>
            <a:r>
              <a:rPr lang="it-IT" altLang="en-US" sz="1700"/>
              <a:t>Prova pilota con un modello LSTM di base: RMSE 0,12 m (dati di esempio).</a:t>
            </a:r>
          </a:p>
          <a:p>
            <a:pPr eaLnBrk="1" hangingPunct="1">
              <a:spcBef>
                <a:spcPts val="1400"/>
              </a:spcBef>
            </a:pPr>
            <a:r>
              <a:rPr lang="it-IT" altLang="en-US" sz="1700" b="1">
                <a:solidFill>
                  <a:schemeClr val="accent1"/>
                </a:solidFill>
              </a:rPr>
              <a:t>Esperienza pregressa</a:t>
            </a:r>
          </a:p>
          <a:p>
            <a:pPr eaLnBrk="1" hangingPunct="1">
              <a:spcBef>
                <a:spcPts val="400"/>
              </a:spcBef>
            </a:pPr>
            <a:r>
              <a:rPr lang="it-IT" altLang="en-US" sz="1700"/>
              <a:t>Partecipazione al progetto di allerta allagamenti del gruppo; uso di SWMM.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Fig. – Risultati preliminari o schema dei dati (inserisci la tua figura)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 b="1">
                <a:solidFill>
                  <a:schemeClr val="accent2"/>
                </a:solidFill>
              </a:rPr>
              <a:t>✦ </a:t>
            </a:r>
            <a:r>
              <a:rPr lang="it-IT" altLang="en-US" sz="1200">
                <a:solidFill>
                  <a:srgbClr val="5F6B78"/>
                </a:solidFill>
              </a:rPr>
              <a:t>I dati della prova pilota diventano un grafico in SciVis.</a:t>
            </a:r>
            <a:r>
              <a:rPr lang="it-IT" altLang="en-US" sz="1200" b="1">
                <a:solidFill>
                  <a:schemeClr val="accent1"/>
                </a:solidFill>
                <a:hlinkClick r:id="rId2"/>
              </a:rPr>
              <a:t>  Apri in SciVis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05 Cronoprogramma e risultati attesi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Cronoprogramma del triennio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4023359" y="1737360"/>
            <a:ext cx="126994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300">
                <a:solidFill>
                  <a:srgbClr val="5F6B78"/>
                </a:solidFill>
              </a:rPr>
              <a:t>nov 2025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023359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293309" y="1737360"/>
            <a:ext cx="126994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300">
                <a:solidFill>
                  <a:srgbClr val="5F6B78"/>
                </a:solidFill>
              </a:rPr>
              <a:t>mag 2026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293309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6563258" y="1737360"/>
            <a:ext cx="126994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300">
                <a:solidFill>
                  <a:srgbClr val="5F6B78"/>
                </a:solidFill>
              </a:rPr>
              <a:t>nov 2026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63258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833207" y="1737360"/>
            <a:ext cx="126994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300">
                <a:solidFill>
                  <a:srgbClr val="5F6B78"/>
                </a:solidFill>
              </a:rPr>
              <a:t>mag 2027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833207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9103156" y="1737360"/>
            <a:ext cx="126994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300">
                <a:solidFill>
                  <a:srgbClr val="5F6B78"/>
                </a:solidFill>
              </a:rPr>
              <a:t>nov 2027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103156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10373106" y="1737360"/>
            <a:ext cx="126994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300">
                <a:solidFill>
                  <a:srgbClr val="5F6B78"/>
                </a:solidFill>
              </a:rPr>
              <a:t>mag 2028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373106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548640" y="219456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685800" y="2240280"/>
            <a:ext cx="329184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/>
              <a:t>Stato dell’arte e raccolta dati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023359" y="2331720"/>
            <a:ext cx="1904923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685800" y="2807208"/>
            <a:ext cx="329184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/>
              <a:t>Grafo della rete e modelli di base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293309" y="2898648"/>
            <a:ext cx="1904923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Rectangle 38"/>
          <p:cNvSpPr/>
          <p:nvPr/>
        </p:nvSpPr>
        <p:spPr>
          <a:xfrm>
            <a:off x="548640" y="3328416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TextBox 39"/>
          <p:cNvSpPr txBox="1"/>
          <p:nvPr/>
        </p:nvSpPr>
        <p:spPr>
          <a:xfrm>
            <a:off x="685800" y="3374136"/>
            <a:ext cx="329184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/>
              <a:t>Rete su grafo con vincoli fisici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563258" y="3465576"/>
            <a:ext cx="2539898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685800" y="3941064"/>
            <a:ext cx="329184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/>
              <a:t>Periodo di ricerca all’estero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833207" y="4032504"/>
            <a:ext cx="1269949" cy="2926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548640" y="4462272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685800" y="4507992"/>
            <a:ext cx="329184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/>
              <a:t>Casi studio e soglie di allerta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468182" y="4599431"/>
            <a:ext cx="1904923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7" name="TextBox 46"/>
          <p:cNvSpPr txBox="1"/>
          <p:nvPr/>
        </p:nvSpPr>
        <p:spPr>
          <a:xfrm>
            <a:off x="685800" y="5074920"/>
            <a:ext cx="329184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/>
              <a:t>Articoli e scrittura della tesi</a:t>
            </a:r>
          </a:p>
        </p:txBody>
      </p:sp>
      <p:sp>
        <p:nvSpPr>
          <p:cNvPr id="48" name="Rectangle 47"/>
          <p:cNvSpPr/>
          <p:nvPr/>
        </p:nvSpPr>
        <p:spPr>
          <a:xfrm>
            <a:off x="9103156" y="5166360"/>
            <a:ext cx="2539898" cy="2926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Rectangle 48"/>
          <p:cNvSpPr/>
          <p:nvPr/>
        </p:nvSpPr>
        <p:spPr>
          <a:xfrm>
            <a:off x="548640" y="5760720"/>
            <a:ext cx="11094415" cy="530352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548640" y="5760720"/>
            <a:ext cx="82296" cy="53035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914400" y="5760720"/>
            <a:ext cx="10545775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 b="1">
                <a:solidFill>
                  <a:srgbClr val="A86F10"/>
                </a:solidFill>
              </a:rPr>
              <a:t>Tappe  </a:t>
            </a:r>
            <a:r>
              <a:rPr lang="it-IT" altLang="en-US" sz="1800"/>
              <a:t>Valutazione del Collegio a fine di ogni anno; tesi ai valutatori esterni a fine 2028.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05 Cronoprogramma e risultati attesi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Risultati attesi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>
                <a:solidFill>
                  <a:schemeClr val="accent1"/>
                </a:solidFill>
              </a:rPr>
              <a:t>Pubblicazioni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>
                <a:solidFill>
                  <a:schemeClr val="dk1"/>
                </a:solidFill>
              </a:rPr>
              <a:t>2–3 articoli su riviste internazionali con revisione tra pari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>
                <a:solidFill>
                  <a:schemeClr val="accent2"/>
                </a:solidFill>
              </a:rPr>
              <a:t>Modello e codice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>
                <a:solidFill>
                  <a:schemeClr val="dk1"/>
                </a:solidFill>
              </a:rPr>
              <a:t>Un modello di previsione con vincoli fisici, con codice open source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>
                <a:solidFill>
                  <a:schemeClr val="accent3"/>
                </a:solidFill>
              </a:rPr>
              <a:t>Applicazione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>
                <a:solidFill>
                  <a:schemeClr val="dk1"/>
                </a:solidFill>
              </a:rPr>
              <a:t>Un caso dimostrativo di allerta in un’area urbana tipo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>
                <a:solidFill>
                  <a:schemeClr val="accent6"/>
                </a:solidFill>
              </a:rPr>
              <a:t>Tesi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>
                <a:solidFill>
                  <a:schemeClr val="dk1"/>
                </a:solidFill>
              </a:rPr>
              <a:t>Tesi di dottorato, anche con menzione Doctor Europaeus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Bibliografia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Bibliografia essenziale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11094415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it-IT" altLang="en-US" sz="1600"/>
              <a:t>[1]  Cognome A, Cognome B. Titolo dell’articolo. Nome della rivista. Anno;Vol(N):pagine.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it-IT" altLang="en-US" sz="1600"/>
              <a:t>[2]  Cognome A, Cognome B. Titolo dell’articolo. Nome della rivista. Anno;Vol(N):pagine.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it-IT" altLang="en-US" sz="1600"/>
              <a:t>[3]  Cognome A, Cognome B. Titolo dell’articolo. Nome della rivista. Anno;Vol(N):pagine.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it-IT" altLang="en-US" sz="1600"/>
              <a:t>[4]  Cognome A, Cognome B. Titolo dell’articolo. Nome della rivista. Anno;Vol(N):pagine.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it-IT" altLang="en-US" sz="1600"/>
              <a:t>[5]  Cognome A, Cognome B. Titolo dell’articolo. Nome della rivista. Anno;Vol(N):pagine.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it-IT" altLang="en-US" sz="1600"/>
              <a:t>[6]  Cognome A, Cognome B. Titolo dell’articolo. Nome della rivista. Anno;Vol(N):pagine.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300">
                <a:solidFill>
                  <a:srgbClr val="5F6B78"/>
                </a:solidFill>
              </a:rPr>
              <a:t>Al massimo una decina di riferimenti chiave, nello stile richiesto dal corso (es. APA o numerico).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Grazie per l’attenzione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Dottorando: Nome Cognome  |  Tutor: Prof. Nome Cognome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Slide di riserva · nascosta, da richiamare se serve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Domande attese e punti della risposta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in Ingegneria Civile e Ambientale · Progetto di ricerca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9867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Domanda possibile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Punti della risposta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Slide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Il progetto non è troppo ampio?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È limitato a 2 bacini di drenaggio e a previsioni a un’ora.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I dati sono garantiti?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Accordo firmato; i dati radar pubblici sono l’alternativa.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Come inserite i vincoli fisici?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Un residuo del bilancio idrico ai nodi nella funzione di perdita.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7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Che vantaggio c’è rispetto al modello idrodinamico?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Accuratezza simile con tempi di calcolo sotto il minuto.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11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per la presentazione del progetto di ricerca · SciDraw AI</dc:title>
  <dc:subject>Presentazione del progetto di ricerca di dottorato (versione di esempio)</dc:subject>
  <dc:creator>SciDraw AI</dc:creator>
  <cp:keywords>SciDraw AI; progetto di ricerca; dottorato; ammissione al dottorato; valutazione annuale; modello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it-IT</dc:language>
</cp:coreProperties>
</file>