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Controllo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HFD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Settimana 4</c:v>
                </c:pt>
                <c:pt idx="1">
                  <c:v>Settimana 8</c:v>
                </c:pt>
                <c:pt idx="2">
                  <c:v>Settimana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Trigliceridi epatici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Altri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Controllo</c:v>
                </c:pt>
                <c:pt idx="1">
                  <c:v>HFD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Abbondanza relativa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Acidi biliari coniugati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Controllo</c:v>
                </c:pt>
                <c:pt idx="1">
                  <c:v>HFD</c:v>
                </c:pt>
                <c:pt idx="2">
                  <c:v>HFD + agonista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% sugli acidi biliari totali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· poster scientifico · Quattro colonne · A0 verticale (841 × 1189 mm) · tavolozza blu notte</a:t>
            </a:r>
          </a:p>
          <a:p>
            <a:r>
              <a:t>Versione di esempio: studio e dati sono inventati. La pagina 2 contiene le istruzioni: stampa solo la pagina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Logo dell’ateneo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Discussione della tesi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tesi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sull’icona per inserire un’immagine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in una frase, che cosa mostra la figura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Sezione · sottotitolo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aggiungere un titolo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Grazie per l’attenzione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inserire il testo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Codice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Articolo / pagina del gruppo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Fare clic per modificare gli stili del testo dello schema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it-IT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it/ai-drawing?prompt=poster-background&amp;utm_source=template&amp;utm_medium=pptx&amp;utm_campaign=poster-column4-it&amp;utm_content=column4-background" TargetMode="External"/><Relationship Id="rId3" Type="http://schemas.openxmlformats.org/officeDocument/2006/relationships/hyperlink" Target="https://sci-draw.com/it/ai-drawing?prompt=poster-mechanism&amp;utm_source=template&amp;utm_medium=pptx&amp;utm_campaign=poster-column4-it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it-IT" altLang="en-US">
                <a:solidFill>
                  <a:schemeClr val="accent4"/>
                </a:solidFill>
              </a:rPr>
              <a:t>Logo dell’ateneo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it-IT" altLang="en-US">
                <a:solidFill>
                  <a:schemeClr val="accent4"/>
                </a:solidFill>
              </a:rPr>
              <a:t>Logo dell’ateneo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it-IT" altLang="en-US" sz="8800" b="1">
                <a:solidFill>
                  <a:srgbClr val="FFFFFF"/>
                </a:solidFill>
              </a:rPr>
              <a:t>Disbiosi, asse acidi biliari–FXR e steatosi da dieta iperlipidica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4000">
                <a:solidFill>
                  <a:srgbClr val="FFFFFF"/>
                </a:solidFill>
              </a:rPr>
              <a:t>Nome Cognome¹, Nome Cognome¹, Nome Cognome²*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3000">
                <a:solidFill>
                  <a:srgbClr val="C9D6E8"/>
                </a:solidFill>
              </a:rPr>
              <a:t>¹ Dip. di Scienze Biomediche, Università di XX   ² Gastroenterologia, AOU di XX   * nome.cognome@unixx.it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2200">
                <a:solidFill>
                  <a:srgbClr val="5F6B78"/>
                </a:solidFill>
              </a:rPr>
              <a:t>SciDraw AI · modelli di poster scientifici · sci-draw.com   |   Versione di esempio: ricerca e dati sono inventati e mostrano solo l’impaginazione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185468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Introduzione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30007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344905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1 – Asse intestino–fegato (schema)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3457425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La MASLD è legata alla dieta. Il microbiota altera gli acidi biliari diretti al fegato: ma con quale nesso causale?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0020278"/>
            <a:ext cx="6597396" cy="721309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0020278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0020278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Obiettivo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1610318"/>
            <a:ext cx="5500116" cy="50744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600"/>
              <a:t>La disbiosi favorisce la steatosi attraverso la via acidi biliari–FXR?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7919171"/>
            <a:ext cx="6597396" cy="1305509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7919171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7919171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Materiali e metodi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9509211"/>
            <a:ext cx="5500116" cy="8676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Modello  </a:t>
            </a:r>
            <a:r>
              <a:rPr lang="it-IT" altLang="en-US" sz="3200"/>
              <a:t>topi C57BL/6J: controllo, dieta iperlipidica (HFD), HFD + agonista di FXR; n = 10, 12 settimane.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Analisi  </a:t>
            </a:r>
            <a:r>
              <a:rPr lang="it-IT" altLang="en-US" sz="3200"/>
              <a:t>rRNA 16S; metabolomica degli acidi biliari; trigliceridi epatici, Oil Red O; FXR, SHP, SREBP-1c.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 b="1">
                <a:solidFill>
                  <a:schemeClr val="accent1"/>
                </a:solidFill>
              </a:rPr>
              <a:t>Verifica  </a:t>
            </a:r>
            <a:r>
              <a:rPr lang="it-IT" altLang="en-US" sz="3200"/>
              <a:t>agonista di FXR; trapianto fecale da topi HFD a topi a dieta standard.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68146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Disegno sperimentale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654032"/>
            <a:ext cx="5500116" cy="5495544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654032"/>
            <a:ext cx="5500116" cy="54955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400">
                <a:solidFill>
                  <a:schemeClr val="accent4"/>
                </a:solidFill>
              </a:rPr>
              <a:t>Inserisci il diagramma del disegno sperimentale (Inserisci → Immagini)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423896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2 – Disegno dello studio e gruppi (diagramma generabile con SciDraw AI)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847056"/>
            <a:ext cx="6597396" cy="115153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847056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847056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1: steatosi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20021296"/>
          <a:ext cx="5500116" cy="5495544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5791160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3 – Trigliceridi epatici (dati di esempio; media ± DS)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6903680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Settimana 12: 1,8 volte il controllo (P &lt; 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30048200"/>
            <a:ext cx="6597396" cy="1092606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30048200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30048200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2: microbiota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2222440"/>
          <a:ext cx="5500116" cy="5495544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799230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4 – Microbiota a livello di phylum (dati di esempio)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910482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Più Firmicutes, meno Bacteroidetes.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01710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3: acidi biliari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6540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62954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5 – Acidi biliari coniugati sierici (dati di esempio)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74079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Coniugati: dal 21% al 38%.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0182701"/>
            <a:ext cx="6597396" cy="939141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0182701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0182701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Sintesi dei risultati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356941"/>
          <a:ext cx="5500113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86842"/>
                <a:gridCol w="1037757"/>
                <a:gridCol w="1037757"/>
                <a:gridCol w="10377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rgbClr val="FFFFFF"/>
                          </a:solidFill>
                        </a:rPr>
                        <a:t>Variabile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rgbClr val="FFFFFF"/>
                          </a:solidFill>
                        </a:rPr>
                        <a:t>Ctrl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rgbClr val="FFFFFF"/>
                          </a:solidFill>
                        </a:rPr>
                        <a:t>HFD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rgbClr val="FFFFFF"/>
                          </a:solidFill>
                        </a:rPr>
                        <a:t>Tratt.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chemeClr val="dk1"/>
                          </a:solidFill>
                        </a:rPr>
                        <a:t>Trigliceridi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18,2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33,1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22,5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chemeClr val="dk1"/>
                          </a:solidFill>
                        </a:rPr>
                        <a:t>Ac. biliari coniugati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21%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38%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35%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0,46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0,88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1,00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2,10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it-IT" altLang="en-US" sz="2300">
                          <a:solidFill>
                            <a:schemeClr val="dk1"/>
                          </a:solidFill>
                        </a:rPr>
                        <a:t>1,24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428561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Tab. 1 – Settimana 12 (dati di esempio; medie, n = 10). Trigliceridi in mg/g; FXR e SREBP-1c come mRNA relativo; Ctrl = controllo, Tratt. = HFD + agonista di FXR.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259919"/>
            <a:ext cx="6597396" cy="107143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259919"/>
            <a:ext cx="6597396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259919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Risultato 4: meccanismo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2434159"/>
            <a:ext cx="5500116" cy="3885786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6594265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Fig. 6 – Modello del meccanismo (schema)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7706785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L’agonista di FXR riduce SREBP-1c e i trigliceridi epatici del 32% circa.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78422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Discussione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5588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200"/>
              <a:t>Il trapianto fecale riproduce acidi biliari alterati e steatosi: il microbiota è causa a monte.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it-IT" altLang="en-US" sz="3200"/>
              <a:t>L’agonista di FXR agisce solo in parte: forse contribuiscono altre vie (TGR5).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949812"/>
            <a:ext cx="6597396" cy="90483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949812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94981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Conclusioni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8539852"/>
            <a:ext cx="5500116" cy="6909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it-IT" altLang="en-US" sz="3600"/>
              <a:t>1. L’HFD induce disbiosi e altera gli acidi biliari.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it-IT" altLang="en-US" sz="3600"/>
              <a:t>2. Più acidi biliari coniugati inibiscono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it-IT" altLang="en-US" sz="3600"/>
              <a:t>3. Ripristinare FXR riduce la steatosi.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6683992"/>
            <a:ext cx="6597396" cy="674333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66839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66839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Bibliografia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8274032"/>
            <a:ext cx="5500116" cy="35471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it-IT" altLang="en-US" sz="2200">
                <a:solidFill>
                  <a:srgbClr val="5F6B78"/>
                </a:solidFill>
              </a:rPr>
              <a:t>[1] Cognome A, Cognome B. Titolo dell’articolo. Rivista. Anno;Vol(N):pagine.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it-IT" altLang="en-US" sz="2200">
                <a:solidFill>
                  <a:srgbClr val="5F6B78"/>
                </a:solidFill>
              </a:rPr>
              <a:t>[2] Cognome A, Cognome B. Titolo dell’articolo. Rivista. Anno;Vol(N):pagine.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it-IT" altLang="en-US" sz="2200">
                <a:solidFill>
                  <a:srgbClr val="5F6B78"/>
                </a:solidFill>
              </a:rPr>
              <a:t>[3] Cognome A, Cognome B. Titolo dell’articolo. Rivista. Anno;Vol(N):pagine.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4113122"/>
            <a:ext cx="6597396" cy="686114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4113122"/>
            <a:ext cx="6597396" cy="1625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4113122"/>
            <a:ext cx="5500116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it-IT" altLang="en-US" sz="4000" b="1">
                <a:solidFill>
                  <a:srgbClr val="FFFFFF"/>
                </a:solidFill>
              </a:rPr>
              <a:t>Ringraziamenti e contatti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6287362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6287362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it-IT" altLang="en-US" sz="2400">
                <a:solidFill>
                  <a:schemeClr val="accent4"/>
                </a:solidFill>
              </a:rPr>
              <a:t>Inserisci il QR: articolo / pagina del gruppo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8179363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>
                <a:solidFill>
                  <a:srgbClr val="5F6B78"/>
                </a:solidFill>
              </a:rPr>
              <a:t>Finanziato da PRIN 2022 (codice XXXXXXXX). Contatti: nome.cognome@unixx.it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7040" b="1">
                <a:solidFill>
                  <a:srgbClr val="FFFFFF"/>
                </a:solidFill>
              </a:rPr>
              <a:t>Istruzioni (questa pagina non si stampa)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Formato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A0 verticale (841 × 1189 mm). Per un altro formato scarica il file corrispondente: non ridimensionare la pagina, altrimenti le proporzioni dei caratteri saltano. Formati disponibili: A0 e A1 (verticale e orizzontale), 36 × 48 e 48 × 36 pollici, e-poster 16:9.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86384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Caratteri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Titolo circa 88 pt, titoli dei blocchi circa 40 pt, testo circa 32 pt, didascalie circa 24 pt: il testo si legge da 1–2 metri.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97280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Colori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Tutti i colori sono colori del tema: Progettazione → Varianti → Colori e scegli una tavolozza. Oppure scarica il file con una delle altre tavolozze pronte.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408176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Contenuti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Studio e dati sono esempi inventati. Grafici e tabelle sono oggetti nativi di PowerPoint: tasto destro sul grafico → «Modifica dati».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19072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Immagini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Tasto destro sull’immagine di esempio → «Cambia immagine». Nei riquadri tratteggiati elimina il riquadro e inserisci il tuo diagramma o il QR.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299680"/>
            <a:ext cx="28446984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it-IT" altLang="en-US" sz="3200" b="1">
                <a:solidFill>
                  <a:schemeClr val="accent1"/>
                </a:solidFill>
              </a:rPr>
              <a:t>Stampa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it-IT" altLang="en-US" sz="3200"/>
              <a:t>File → Esporta in PDF e stampa solo la pagina 1; in copisteria indica il formato finito.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77439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it-IT" altLang="en-US" sz="3200" b="1">
                <a:solidFill>
                  <a:schemeClr val="accent2"/>
                </a:solidFill>
              </a:rPr>
              <a:t>Prompt delle figure di esempio (il link apre SciDraw AI con il prompt già compilato)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5420319"/>
            <a:ext cx="28446984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 b="1"/>
              <a:t>Schema introduttivo  </a:t>
            </a:r>
            <a:r>
              <a:rPr lang="it-IT" altLang="en-US" sz="2400" b="1">
                <a:solidFill>
                  <a:schemeClr val="accent1"/>
                </a:solidFill>
                <a:hlinkClick r:id="rId2"/>
              </a:rPr>
              <a:t>Apri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it-IT" altLang="en-US" sz="2400">
                <a:solidFill>
                  <a:srgbClr val="5F6B78"/>
                </a:solidFill>
              </a:rPr>
              <a:t>Disegna uno schema di contesto sull'«asse intestino–fegato», in stile vettoriale piatto, sfondo bianco, blu scuro e verde acqua come colori principali, pochi accenti color ambra. Quattro passaggi da sinistra a destra, collegati da frecce: ① «Dieta iperlipidica»; ② «Disbiosi intestinale», con meno batteri benefici e più batteri opportunisti; ③ «Acidi biliari alterati»; ④ «Vena porta», che porta al fegato, dove un epatocita ingrandito mostra l'«Accumulo di lipidi». A sinistra disegna l'intestino con il microbiota, a destra il fegato e l'epatocita ingrandito con goccioline lipidiche. Nessun titolo nell'immagine: solo queste cinque etichette in italiano, brevi e ben leggibili, ciascuna una sola volta.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0540960"/>
            <a:ext cx="28446984" cy="457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it-IT" altLang="en-US" sz="2400" b="1"/>
              <a:t>Modello del meccanismo  </a:t>
            </a:r>
            <a:r>
              <a:rPr lang="it-IT" altLang="en-US" sz="2400" b="1">
                <a:solidFill>
                  <a:schemeClr val="accent1"/>
                </a:solidFill>
                <a:hlinkClick r:id="rId3"/>
              </a:rPr>
              <a:t>Apri SciDraw AI →</a:t>
            </a:r>
          </a:p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it-IT" altLang="en-US" sz="2400">
                <a:solidFill>
                  <a:srgbClr val="5F6B78"/>
                </a:solidFill>
              </a:rPr>
              <a:t>Disegna un modello meccanicistico in stile vettoriale piatto, sfondo bianco, colori blu scuro, verde acqua e ambra. L'immagine è divisa in due parti, una sopra l'altra. Parte superiore, etichetta «Intestino»: «Dieta iperlipidica» → «Disbiosi intestinale» → «Attività BSH ridotta» → «Più acidi biliari coniugati». Parte inferiore, etichetta «Epatocita»: «Attivazione di FXR ridotta» → «SHP ridotto» → «SREBP-1c aumentato» → «Sintesi di acidi grassi» → «Goccioline lipidiche». Le due parti sono collegate da una freccia verso il basso con l'etichetta «Vena porta». Tutte le frecce sono blu scuro e significano «promuove / causa»: niente simboli di inibizione e nessuna legenda. Ogni etichetta compare una sola volta, in italiano; nessun titolo nell'immagine.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scientifico (Quattro colonne, A0 verticale (841 × 1189 mm)) · SciDraw AI</dc:title>
  <dc:subject/>
  <dc:creator>SciDraw AI</dc:creator>
  <cp:keywords>SciDraw AI; poster scientifico; presentazione poster; congresso; modello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it-IT</dc:language>
</cp:coreProperties>
</file>