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rels" ContentType="application/vnd.openxmlformats-package.relationships+xml"/>
  <Default Extension="xlsx" ContentType="application/vnd.openxmlformats-officedocument.spreadsheetml.sheet"/>
  <Default Extension="xml" ContentType="application/xml"/>
  <Override PartName="/docProps/app.xml" ContentType="application/vnd.openxmlformats-officedocument.extended-properties+xml"/>
  <Override PartName="/docProps/core.xml" ContentType="application/vnd.openxmlformats-package.core-properties+xml"/>
  <Override PartName="/ppt/charts/chart1.xml" ContentType="application/vnd.openxmlformats-officedocument.drawingml.chart+xml"/>
  <Override PartName="/ppt/charts/chart2.xml" ContentType="application/vnd.openxmlformats-officedocument.drawingml.chart+xml"/>
  <Override PartName="/ppt/charts/chart3.xml" ContentType="application/vnd.openxmlformats-officedocument.drawingml.chart+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Sheet1.xlsx"/></Relationships>
</file>

<file path=ppt/charts/_rels/chart2.xml.rels><?xml version='1.0' encoding='UTF-8' standalone='yes'?>
<Relationships xmlns="http://schemas.openxmlformats.org/package/2006/relationships"><Relationship Id="rId1" Type="http://schemas.openxmlformats.org/officeDocument/2006/relationships/package" Target="../embeddings/Microsoft_Excel_Sheet2.xlsx"/></Relationships>
</file>

<file path=ppt/charts/_rels/chart3.xml.rels><?xml version='1.0' encoding='UTF-8' standalone='yes'?>
<Relationships xmlns="http://schemas.openxmlformats.org/package/2006/relationships"><Relationship Id="rId1" Type="http://schemas.openxmlformats.org/officeDocument/2006/relationships/package" Target="../embeddings/Microsoft_Excel_Sheet3.xlsx"/></Relationships>
</file>

<file path=ppt/charts/chart1.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Controllo</c:v>
                </c:pt>
              </c:strCache>
            </c:strRef>
          </c:tx>
          <c:spPr>
            <a:solidFill>
              <a:srgbClr val="9AA4AF"/>
            </a:solidFill>
            <a:ln>
              <a:noFill/>
            </a:ln>
          </c:spPr>
          <c:errBars>
            <c:errBarType val="both"/>
            <c:errValType val="cust"/>
            <c:noEndCap val="0"/>
            <c:plus>
              <c:numLit>
                <c:formatCode>General</c:formatCode>
                <c:ptCount val="2"/>
                <c:pt idx="0">
                  <c:v>6</c:v>
                </c:pt>
                <c:pt idx="1">
                  <c:v>12</c:v>
                </c:pt>
              </c:numLit>
            </c:plus>
            <c:minus>
              <c:numLit>
                <c:formatCode>General</c:formatCode>
                <c:ptCount val="2"/>
                <c:pt idx="0">
                  <c:v>6</c:v>
                </c:pt>
                <c:pt idx="1">
                  <c:v>12</c:v>
                </c:pt>
              </c:numLit>
            </c:minus>
            <c:spPr>
              <a:ln w="12700">
                <a:solidFill>
                  <a:srgbClr val="333A42"/>
                </a:solidFill>
              </a:ln>
            </c:spPr>
          </c:errBars>
          <c:cat>
            <c:strRef>
              <c:f>Sheet1!$A$2:$A$3</c:f>
              <c:strCache>
                <c:ptCount val="2"/>
                <c:pt idx="0">
                  <c:v>Densità sinaptica</c:v>
                </c:pt>
                <c:pt idx="1">
                  <c:v>Proteine sinaptiche nella microglia</c:v>
                </c:pt>
              </c:strCache>
            </c:strRef>
          </c:cat>
          <c:val>
            <c:numRef>
              <c:f>Sheet1!$B$2:$B$3</c:f>
              <c:numCache>
                <c:formatCode>General</c:formatCode>
                <c:ptCount val="2"/>
                <c:pt idx="0">
                  <c:v>100</c:v>
                </c:pt>
                <c:pt idx="1">
                  <c:v>100</c:v>
                </c:pt>
              </c:numCache>
            </c:numRef>
          </c:val>
        </c:ser>
        <c:ser>
          <c:idx val="1"/>
          <c:order val="1"/>
          <c:tx>
            <c:strRef>
              <c:f>Sheet1!$C$1</c:f>
              <c:strCache>
                <c:ptCount val="1"/>
                <c:pt idx="0">
                  <c:v>Deprivazione di sonno</c:v>
                </c:pt>
              </c:strCache>
            </c:strRef>
          </c:tx>
          <c:spPr>
            <a:solidFill>
              <a:schemeClr val="accent1"/>
            </a:solidFill>
            <a:ln>
              <a:noFill/>
            </a:ln>
          </c:spPr>
          <c:errBars>
            <c:errBarType val="both"/>
            <c:errValType val="cust"/>
            <c:noEndCap val="0"/>
            <c:plus>
              <c:numLit>
                <c:formatCode>General</c:formatCode>
                <c:ptCount val="2"/>
                <c:pt idx="0">
                  <c:v>7</c:v>
                </c:pt>
                <c:pt idx="1">
                  <c:v>18</c:v>
                </c:pt>
              </c:numLit>
            </c:plus>
            <c:minus>
              <c:numLit>
                <c:formatCode>General</c:formatCode>
                <c:ptCount val="2"/>
                <c:pt idx="0">
                  <c:v>7</c:v>
                </c:pt>
                <c:pt idx="1">
                  <c:v>18</c:v>
                </c:pt>
              </c:numLit>
            </c:minus>
            <c:spPr>
              <a:ln w="12700">
                <a:solidFill>
                  <a:srgbClr val="333A42"/>
                </a:solidFill>
              </a:ln>
            </c:spPr>
          </c:errBars>
          <c:cat>
            <c:strRef>
              <c:f>Sheet1!$A$2:$A$3</c:f>
              <c:strCache>
                <c:ptCount val="2"/>
                <c:pt idx="0">
                  <c:v>Densità sinaptica</c:v>
                </c:pt>
                <c:pt idx="1">
                  <c:v>Proteine sinaptiche nella microglia</c:v>
                </c:pt>
              </c:strCache>
            </c:strRef>
          </c:cat>
          <c:val>
            <c:numRef>
              <c:f>Sheet1!$C$2:$C$3</c:f>
              <c:numCache>
                <c:formatCode>General</c:formatCode>
                <c:ptCount val="2"/>
                <c:pt idx="0">
                  <c:v>78</c:v>
                </c:pt>
                <c:pt idx="1">
                  <c:v>162</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 rispetto al controllo</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chart>
    <c:autoTitleDeleted val="1"/>
    <c:plotArea>
      <c:lineChart>
        <c:grouping val="standard"/>
        <c:varyColors val="0"/>
        <c:ser>
          <c:idx val="0"/>
          <c:order val="0"/>
          <c:tx>
            <c:strRef>
              <c:f>Sheet1!$B$1</c:f>
              <c:strCache>
                <c:ptCount val="1"/>
                <c:pt idx="0">
                  <c:v>Controllo</c:v>
                </c:pt>
              </c:strCache>
            </c:strRef>
          </c:tx>
          <c:spPr>
            <a:ln w="28575">
              <a:solidFill>
                <a:srgbClr val="9AA4AF"/>
              </a:solidFill>
            </a:ln>
          </c:spPr>
          <c:marker>
            <c:symbol val="circle"/>
            <c:size val="7"/>
            <c:spPr>
              <a:solidFill>
                <a:srgbClr val="9AA4AF"/>
              </a:solidFill>
              <a:ln>
                <a:solidFill>
                  <a:srgbClr val="9AA4AF"/>
                </a:solidFill>
              </a:ln>
            </c:spPr>
          </c:marker>
          <c:cat>
            <c:strRef>
              <c:f>Sheet1!$A$2:$A$6</c:f>
              <c:strCache>
                <c:ptCount val="5"/>
                <c:pt idx="0">
                  <c:v>Giorno 1</c:v>
                </c:pt>
                <c:pt idx="1">
                  <c:v>Giorno 2</c:v>
                </c:pt>
                <c:pt idx="2">
                  <c:v>Giorno 3</c:v>
                </c:pt>
                <c:pt idx="3">
                  <c:v>Giorno 4</c:v>
                </c:pt>
                <c:pt idx="4">
                  <c:v>Giorno 5</c:v>
                </c:pt>
              </c:strCache>
            </c:strRef>
          </c:cat>
          <c:val>
            <c:numRef>
              <c:f>Sheet1!$B$2:$B$6</c:f>
              <c:numCache>
                <c:formatCode>General</c:formatCode>
                <c:ptCount val="5"/>
                <c:pt idx="0">
                  <c:v>35</c:v>
                </c:pt>
                <c:pt idx="1">
                  <c:v>52</c:v>
                </c:pt>
                <c:pt idx="2">
                  <c:v>66</c:v>
                </c:pt>
                <c:pt idx="3">
                  <c:v>78</c:v>
                </c:pt>
                <c:pt idx="4">
                  <c:v>85</c:v>
                </c:pt>
              </c:numCache>
            </c:numRef>
          </c:val>
          <c:smooth val="0"/>
        </c:ser>
        <c:ser>
          <c:idx val="1"/>
          <c:order val="1"/>
          <c:tx>
            <c:strRef>
              <c:f>Sheet1!$C$1</c:f>
              <c:strCache>
                <c:ptCount val="1"/>
                <c:pt idx="0">
                  <c:v>Deprivazione</c:v>
                </c:pt>
              </c:strCache>
            </c:strRef>
          </c:tx>
          <c:spPr>
            <a:ln w="28575">
              <a:solidFill>
                <a:schemeClr val="accent5"/>
              </a:solidFill>
            </a:ln>
          </c:spPr>
          <c:marker>
            <c:symbol val="circle"/>
            <c:size val="7"/>
            <c:spPr>
              <a:solidFill>
                <a:schemeClr val="accent5"/>
              </a:solidFill>
              <a:ln>
                <a:solidFill>
                  <a:schemeClr val="accent5"/>
                </a:solidFill>
              </a:ln>
            </c:spPr>
          </c:marker>
          <c:cat>
            <c:strRef>
              <c:f>Sheet1!$A$2:$A$6</c:f>
              <c:strCache>
                <c:ptCount val="5"/>
                <c:pt idx="0">
                  <c:v>Giorno 1</c:v>
                </c:pt>
                <c:pt idx="1">
                  <c:v>Giorno 2</c:v>
                </c:pt>
                <c:pt idx="2">
                  <c:v>Giorno 3</c:v>
                </c:pt>
                <c:pt idx="3">
                  <c:v>Giorno 4</c:v>
                </c:pt>
                <c:pt idx="4">
                  <c:v>Giorno 5</c:v>
                </c:pt>
              </c:strCache>
            </c:strRef>
          </c:cat>
          <c:val>
            <c:numRef>
              <c:f>Sheet1!$C$2:$C$6</c:f>
              <c:numCache>
                <c:formatCode>General</c:formatCode>
                <c:ptCount val="5"/>
                <c:pt idx="0">
                  <c:v>34</c:v>
                </c:pt>
                <c:pt idx="1">
                  <c:v>41</c:v>
                </c:pt>
                <c:pt idx="2">
                  <c:v>48</c:v>
                </c:pt>
                <c:pt idx="3">
                  <c:v>55</c:v>
                </c:pt>
                <c:pt idx="4">
                  <c:v>60</c:v>
                </c:pt>
              </c:numCache>
            </c:numRef>
          </c:val>
          <c:smooth val="0"/>
        </c:ser>
        <c:ser>
          <c:idx val="2"/>
          <c:order val="2"/>
          <c:tx>
            <c:strRef>
              <c:f>Sheet1!$D$1</c:f>
              <c:strCache>
                <c:ptCount val="1"/>
                <c:pt idx="0">
                  <c:v>Deprivazione + blocco fagocitosi</c:v>
                </c:pt>
              </c:strCache>
            </c:strRef>
          </c:tx>
          <c:spPr>
            <a:ln w="28575">
              <a:solidFill>
                <a:schemeClr val="accent1"/>
              </a:solidFill>
            </a:ln>
          </c:spPr>
          <c:marker>
            <c:symbol val="circle"/>
            <c:size val="7"/>
            <c:spPr>
              <a:solidFill>
                <a:schemeClr val="accent1"/>
              </a:solidFill>
              <a:ln>
                <a:solidFill>
                  <a:schemeClr val="accent1"/>
                </a:solidFill>
              </a:ln>
            </c:spPr>
          </c:marker>
          <c:cat>
            <c:strRef>
              <c:f>Sheet1!$A$2:$A$6</c:f>
              <c:strCache>
                <c:ptCount val="5"/>
                <c:pt idx="0">
                  <c:v>Giorno 1</c:v>
                </c:pt>
                <c:pt idx="1">
                  <c:v>Giorno 2</c:v>
                </c:pt>
                <c:pt idx="2">
                  <c:v>Giorno 3</c:v>
                </c:pt>
                <c:pt idx="3">
                  <c:v>Giorno 4</c:v>
                </c:pt>
                <c:pt idx="4">
                  <c:v>Giorno 5</c:v>
                </c:pt>
              </c:strCache>
            </c:strRef>
          </c:cat>
          <c:val>
            <c:numRef>
              <c:f>Sheet1!$D$2:$D$6</c:f>
              <c:numCache>
                <c:formatCode>General</c:formatCode>
                <c:ptCount val="5"/>
                <c:pt idx="0">
                  <c:v>35</c:v>
                </c:pt>
                <c:pt idx="1">
                  <c:v>48</c:v>
                </c:pt>
                <c:pt idx="2">
                  <c:v>60</c:v>
                </c:pt>
                <c:pt idx="3">
                  <c:v>70</c:v>
                </c:pt>
                <c:pt idx="4">
                  <c:v>78</c:v>
                </c:pt>
              </c:numCache>
            </c:numRef>
          </c:val>
          <c:smooth val="0"/>
        </c:ser>
        <c:marker val="1"/>
        <c:smooth val="0"/>
        <c:axId val="2118791784"/>
        <c:axId val="2140495176"/>
      </c:lineChart>
      <c:catAx>
        <c:axId val="2118791784"/>
        <c:scaling>
          <c:orientation val="minMax"/>
        </c:scaling>
        <c:delete val="0"/>
        <c:axPos val="b"/>
        <c:title>
          <c:tx>
            <c:rich>
              <a:bodyPr/>
              <a:lstStyle/>
              <a:p>
                <a:r>
                  <a:rPr sz="1300" b="0"/>
                  <a:t>Giorni di addestramento</a:t>
                </a:r>
              </a:p>
            </c:rich>
          </c:tx>
          <c:layout/>
          <c:overlay val="0"/>
        </c:title>
        <c:majorTickMark val="out"/>
        <c:minorTickMark val="none"/>
        <c:tickLblPos val="nextTo"/>
        <c:spPr>
          <a:ln>
            <a:solidFill>
              <a:srgbClr val="9AA4AF"/>
            </a:solidFill>
          </a:ln>
        </c:spPr>
        <c:txPr>
          <a:bodyPr/>
          <a:lstStyle/>
          <a:p>
            <a:pPr>
              <a:defRPr sz="1300"/>
            </a:pPr>
          </a:p>
        </c:txPr>
        <c:crossAx val="2140495176"/>
        <c:crosses val="autoZero"/>
        <c:auto val="1"/>
        <c:lblAlgn val="ctr"/>
        <c:lblOffset val="100"/>
        <c:noMultiLvlLbl val="0"/>
      </c:catAx>
      <c:valAx>
        <c:axId val="2140495176"/>
        <c:scaling>
          <c:max val="100.0"/>
          <c:min val="20.0"/>
        </c:scaling>
        <c:delete val="0"/>
        <c:axPos val="l"/>
        <c:majorGridlines>
          <c:spPr>
            <a:ln>
              <a:solidFill>
                <a:srgbClr val="E3E7EC"/>
              </a:solidFill>
            </a:ln>
          </c:spPr>
        </c:majorGridlines>
        <c:title>
          <c:tx>
            <c:rich>
              <a:bodyPr/>
              <a:lstStyle/>
              <a:p>
                <a:r>
                  <a:rPr sz="1300" b="0"/>
                  <a:t>Risposte corrette (%)</a:t>
                </a:r>
              </a:p>
            </c:rich>
          </c:tx>
          <c:layout/>
          <c:overlay val="0"/>
        </c:title>
        <c:numFmt formatCode="0" sourceLinked="0"/>
        <c:majorTickMark val="out"/>
        <c:minorTickMark val="none"/>
        <c:tickLblPos val="nextTo"/>
        <c:spPr>
          <a:ln>
            <a:noFill/>
          </a:ln>
        </c:spPr>
        <c:txPr>
          <a:bodyPr/>
          <a:lstStyle/>
          <a:p>
            <a:pPr>
              <a:defRPr sz="1300"/>
            </a:pPr>
          </a:p>
        </c:txPr>
        <c:crossAx val="2118791784"/>
        <c:crosses val="autoZero"/>
      </c:valAx>
    </c:plotArea>
    <c:legend>
      <c:legendPos val="t"/>
      <c:layout/>
      <c:overlay val="0"/>
      <c:txPr>
        <a:bodyPr/>
        <a:lstStyle/>
        <a:p>
          <a:pPr>
            <a:defRPr sz="1400"/>
          </a:pPr>
        </a:p>
      </c:txPr>
    </c:legend>
    <c:plotVisOnly val="1"/>
    <c:dispBlanksAs val="gap"/>
    <c:showDLblsOverMax val="0"/>
  </c:chart>
  <c:txPr>
    <a:bodyPr/>
    <a:lstStyle/>
    <a:p>
      <a:pPr>
        <a:defRPr sz="1400">
          <a:solidFill>
            <a:srgbClr val="1F2329"/>
          </a:solidFill>
          <a:latin typeface="Arial"/>
        </a:defRPr>
      </a:pPr>
      <a:endParaRPr lang="en-US"/>
    </a:p>
  </c:txPr>
  <c:externalData r:id="rId1">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chart>
    <c:autoTitleDeleted val="1"/>
    <c:plotArea>
      <c:barChart>
        <c:barDir val="col"/>
        <c:grouping val="clustered"/>
        <c:ser>
          <c:idx val="0"/>
          <c:order val="0"/>
          <c:tx>
            <c:strRef>
              <c:f>Sheet1!$B$1</c:f>
              <c:strCache>
                <c:ptCount val="1"/>
                <c:pt idx="0">
                  <c:v>Controllo</c:v>
                </c:pt>
              </c:strCache>
            </c:strRef>
          </c:tx>
          <c:spPr>
            <a:solidFill>
              <a:srgbClr val="9AA4AF"/>
            </a:solidFill>
            <a:ln>
              <a:noFill/>
            </a:ln>
          </c:spPr>
          <c:errBars>
            <c:errBarType val="both"/>
            <c:errValType val="cust"/>
            <c:noEndCap val="0"/>
            <c:plus>
              <c:numLit>
                <c:formatCode>General</c:formatCode>
                <c:ptCount val="2"/>
                <c:pt idx="0">
                  <c:v>6</c:v>
                </c:pt>
                <c:pt idx="1">
                  <c:v>5</c:v>
                </c:pt>
              </c:numLit>
            </c:plus>
            <c:minus>
              <c:numLit>
                <c:formatCode>General</c:formatCode>
                <c:ptCount val="2"/>
                <c:pt idx="0">
                  <c:v>6</c:v>
                </c:pt>
                <c:pt idx="1">
                  <c:v>5</c:v>
                </c:pt>
              </c:numLit>
            </c:minus>
            <c:spPr>
              <a:ln w="12700">
                <a:solidFill>
                  <a:srgbClr val="333A42"/>
                </a:solidFill>
              </a:ln>
            </c:spPr>
          </c:errBars>
          <c:cat>
            <c:strRef>
              <c:f>Sheet1!$A$2:$A$3</c:f>
              <c:strCache>
                <c:ptCount val="2"/>
                <c:pt idx="0">
                  <c:v>Densità sinaptica</c:v>
                </c:pt>
                <c:pt idx="1">
                  <c:v>Risposte corrette</c:v>
                </c:pt>
              </c:strCache>
            </c:strRef>
          </c:cat>
          <c:val>
            <c:numRef>
              <c:f>Sheet1!$B$2:$B$3</c:f>
              <c:numCache>
                <c:formatCode>General</c:formatCode>
                <c:ptCount val="2"/>
                <c:pt idx="0">
                  <c:v>100</c:v>
                </c:pt>
                <c:pt idx="1">
                  <c:v>84</c:v>
                </c:pt>
              </c:numCache>
            </c:numRef>
          </c:val>
        </c:ser>
        <c:ser>
          <c:idx val="1"/>
          <c:order val="1"/>
          <c:tx>
            <c:strRef>
              <c:f>Sheet1!$C$1</c:f>
              <c:strCache>
                <c:ptCount val="1"/>
                <c:pt idx="0">
                  <c:v>Solo fagocitosi attivata</c:v>
                </c:pt>
              </c:strCache>
            </c:strRef>
          </c:tx>
          <c:spPr>
            <a:solidFill>
              <a:schemeClr val="accent2"/>
            </a:solidFill>
            <a:ln>
              <a:noFill/>
            </a:ln>
          </c:spPr>
          <c:errBars>
            <c:errBarType val="both"/>
            <c:errValType val="cust"/>
            <c:noEndCap val="0"/>
            <c:plus>
              <c:numLit>
                <c:formatCode>General</c:formatCode>
                <c:ptCount val="2"/>
                <c:pt idx="0">
                  <c:v>7</c:v>
                </c:pt>
                <c:pt idx="1">
                  <c:v>6</c:v>
                </c:pt>
              </c:numLit>
            </c:plus>
            <c:minus>
              <c:numLit>
                <c:formatCode>General</c:formatCode>
                <c:ptCount val="2"/>
                <c:pt idx="0">
                  <c:v>7</c:v>
                </c:pt>
                <c:pt idx="1">
                  <c:v>6</c:v>
                </c:pt>
              </c:numLit>
            </c:minus>
            <c:spPr>
              <a:ln w="12700">
                <a:solidFill>
                  <a:srgbClr val="333A42"/>
                </a:solidFill>
              </a:ln>
            </c:spPr>
          </c:errBars>
          <c:cat>
            <c:strRef>
              <c:f>Sheet1!$A$2:$A$3</c:f>
              <c:strCache>
                <c:ptCount val="2"/>
                <c:pt idx="0">
                  <c:v>Densità sinaptica</c:v>
                </c:pt>
                <c:pt idx="1">
                  <c:v>Risposte corrette</c:v>
                </c:pt>
              </c:strCache>
            </c:strRef>
          </c:cat>
          <c:val>
            <c:numRef>
              <c:f>Sheet1!$C$2:$C$3</c:f>
              <c:numCache>
                <c:formatCode>General</c:formatCode>
                <c:ptCount val="2"/>
                <c:pt idx="0">
                  <c:v>81</c:v>
                </c:pt>
                <c:pt idx="1">
                  <c:v>63</c:v>
                </c:pt>
              </c:numCache>
            </c:numRef>
          </c:val>
        </c:ser>
        <c:gapWidth val="90"/>
        <c:overlap val="-10"/>
        <c:axId val="-2068027336"/>
        <c:axId val="-2113994440"/>
      </c:barChart>
      <c:catAx>
        <c:axId val="-2068027336"/>
        <c:scaling>
          <c:orientation val="minMax"/>
        </c:scaling>
        <c:delete val="0"/>
        <c:axPos val="b"/>
        <c:majorTickMark val="out"/>
        <c:minorTickMark val="none"/>
        <c:tickLblPos val="low"/>
        <c:spPr>
          <a:ln>
            <a:solidFill>
              <a:srgbClr val="9AA4AF"/>
            </a:solidFill>
          </a:ln>
        </c:spPr>
        <c:txPr>
          <a:bodyPr/>
          <a:lstStyle/>
          <a:p>
            <a:pPr>
              <a:defRPr sz="1400"/>
            </a:pPr>
          </a:p>
        </c:txPr>
        <c:crossAx val="-2113994440"/>
        <c:crosses val="autoZero"/>
        <c:auto val="1"/>
        <c:lblAlgn val="ctr"/>
        <c:lblOffset val="100"/>
        <c:noMultiLvlLbl val="0"/>
      </c:catAx>
      <c:valAx>
        <c:axId val="-2113994440"/>
        <c:scaling/>
        <c:delete val="0"/>
        <c:axPos val="l"/>
        <c:majorGridlines>
          <c:spPr>
            <a:ln>
              <a:solidFill>
                <a:srgbClr val="E3E7EC"/>
              </a:solidFill>
            </a:ln>
          </c:spPr>
        </c:majorGridlines>
        <c:title>
          <c:tx>
            <c:rich>
              <a:bodyPr/>
              <a:lstStyle/>
              <a:p>
                <a:r>
                  <a:rPr sz="1300" b="0"/>
                  <a:t>Valore (illustrativo)</a:t>
                </a:r>
              </a:p>
            </c:rich>
          </c:tx>
          <c:layout/>
          <c:overlay val="0"/>
        </c:title>
        <c:numFmt formatCode="0" sourceLinked="0"/>
        <c:majorTickMark val="out"/>
        <c:minorTickMark val="none"/>
        <c:tickLblPos val="nextTo"/>
        <c:spPr>
          <a:ln>
            <a:noFill/>
          </a:ln>
        </c:spPr>
        <c:txPr>
          <a:bodyPr/>
          <a:lstStyle/>
          <a:p>
            <a:pPr>
              <a:defRPr sz="1300"/>
            </a:pPr>
          </a:p>
        </c:txPr>
        <c:crossAx val="-2068027336"/>
        <c:crosses val="autoZero"/>
      </c:valAx>
    </c:plotArea>
    <c:legend>
      <c:legendPos val="t"/>
      <c:overlay val="0"/>
      <c:txPr>
        <a:bodyPr/>
        <a:lstStyle/>
        <a:p>
          <a:pPr>
            <a:defRPr sz="1400"/>
          </a:pPr>
        </a:p>
      </c:txPr>
    </c:legend>
    <c:dispBlanksAs val="gap"/>
  </c:chart>
  <c:txPr>
    <a:bodyPr/>
    <a:lstStyle/>
    <a:p>
      <a:pPr>
        <a:defRPr sz="1400">
          <a:solidFill>
            <a:srgbClr val="1F2329"/>
          </a:solidFill>
          <a:latin typeface="Arial"/>
        </a:defRPr>
      </a:pPr>
      <a:endParaRPr lang="en-US"/>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(20 secondi): titolo, rivista e anno. Il titolo in italiano aiuta a capire subito; quello originale resta sotto per chi vuole cercarlo.</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di istruzioni, nascosta durante la presentazione. Dopo averla letta puoi eliminarla.</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 minuto): il riquadro «perché questo articolo» è il più importante: dice al gruppo da quale punto di vista ascoltare.</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(1,5 minuti): tre passi, «che cosa si sa → che cosa non si sa → la domanda», per portare il gruppo dentro l’articolo.</a:t>
            </a:r>
          </a:p>
          <a:p>
            <a:r>
              <a:t>Suggerimento: gli schemi disegnati da te vanno segnati come tali, per distinguerli dalle figure originali.</a:t>
            </a:r>
          </a:p>
          <a:p>
            <a:r>
              <a:t>Prompt della figura: la figura di esempio è stata generata con il prompt qui sotto; il link sotto la figura lo compila da solo:</a:t>
            </a:r>
          </a:p>
          <a:p>
            <a:r>
              <a:t>Disegna uno schema di contesto che illustri l'ipotesi «la deprivazione di sonno compromette il consolidamento della memoria attraverso la fagocitosi delle sinapsi da parte della microglia», in stile vettoriale piatto, sfondo bianco, colori blu scuro e verde acqua con pochi accenti ambra. Quattro passaggi da sinistra a destra, collegati da frecce blu scuro: ① «Deprivazione di sonno», con un orologio e un topo con gli occhi aperti; ② «Microglia attivata», con una cellula microgliale che estende i suoi prolungamenti; ③ «Sinapsi fagocitate», con la microglia che avvolge una sinapsi; ④ «Memoria compromessa», con il profilo di un ippocampo e una freccia verso il basso. Ogni etichetta compare una sola volta, in italiano; nessun titolo nell'immagine.</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 minuto): spiega la logica sperimentale di tutto l’articolo; la lettura delle figure che segue riempie questa tabella.</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(2 minuti): leggi la figura con i tre passi a destra, «che cosa guardare → confronto chiave → che cosa dimostra», e chiudi con la forza delle prove.</a:t>
            </a:r>
          </a:p>
          <a:p>
            <a:r>
              <a:t>Suggerimento: il grafico a sinistra mostra solo il formato; sostituiscilo con la Figure 2 originale e indica la fonte.</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(2 minuti): è la figura chiave. Nota il «in parte»: vuol dire che contribuiscono anche altri meccanismi.</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(1,5 minuti): dopo la conclusione, solleva tu il possibile effetto off-target del farmaco: è un’ottima domanda per la discussione.</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(1,5 minuti): separa «che cosa dice l’articolo» da «che cosa dimostrano i dati»: è la parte più utile di un journal club.</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(1,5 minuti): i limiti non sono una critica fine a sé stessa: di’ come colmeresti tu quel passaggio.</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Cosa dire (1,5 minuti): questa slide trasforma il journal club da «presentare il lavoro di altri» a «far avanzare il nostro».</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Resta su questa slide per la discussione. Domande concrete, a cui si possa rispondere, meglio se legate al lavoro del gruppo.</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Lascia il riferimento completo sullo schermo, così chi vuole può ritrovarlo.</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Slide nascosta. Se ti chiedono dettagli sui metodi, digita il suo numero e premi Invio.</a:t>
            </a:r>
          </a:p>
          <a:p/>
          <a:p>
            <a:r>
              <a:t>SciDraw AI · modelli per la ricerca · sci-draw.com · Versione di esempio: l’articolo è inventato e serve solo a mostrare come compilare ogni slide.</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ver">
    <p:spTree>
      <p:nvGrpSpPr>
        <p:cNvPr id="1" name=""/>
        <p:cNvGrpSpPr/>
        <p:nvPr/>
      </p:nvGrpSpPr>
      <p:grpSpPr>
        <a:xfrm>
          <a:off x="0" y="0"/>
          <a:ext cx="0" cy="0"/>
          <a:chOff x="0" y="0"/>
          <a:chExt cx="0" cy="0"/>
        </a:xfrm>
      </p:grpSpPr>
      <p:sp>
        <p:nvSpPr>
          <p:cNvPr id="2" name="Side Band"/>
          <p:cNvSpPr/>
          <p:nvPr userDrawn="1"/>
        </p:nvSpPr>
        <p:spPr>
          <a:xfrm>
            <a:off x="0" y="0"/>
            <a:ext cx="292608" cy="6858000"/>
          </a:xfrm>
          <a:prstGeom prst="rect">
            <a:avLst/>
          </a:prstGeom>
          <a:solidFill>
            <a:schemeClr val="accent1"/>
          </a:solidFill>
          <a:ln>
            <a:noFill/>
          </a:ln>
        </p:spPr>
        <p:txBody>
          <a:bodyPr/>
          <a:lstStyle/>
          <a:p>
            <a:endParaRPr lang="it-IT"/>
          </a:p>
        </p:txBody>
      </p:sp>
      <p:sp>
        <p:nvSpPr>
          <p:cNvPr id="3" name="Logo"/>
          <p:cNvSpPr>
            <a:spLocks noGrp="1"/>
          </p:cNvSpPr>
          <p:nvPr>
            <p:ph type="pic" idx="10" hasCustomPrompt="1"/>
          </p:nvPr>
        </p:nvSpPr>
        <p:spPr>
          <a:xfrm>
            <a:off x="960120" y="685800"/>
            <a:ext cx="1005840" cy="1005840"/>
          </a:xfrm>
          <a:prstGeom prst="rect">
            <a:avLst/>
          </a:prstGeom>
        </p:spPr>
        <p:txBody>
          <a:bodyPr anchor="ctr"/>
          <a:lstStyle>
            <a:lvl1pPr algn="ctr">
              <a:defRPr sz="1200" b="0">
                <a:solidFill>
                  <a:schemeClr val="tx2"/>
                </a:solidFill>
                <a:latin typeface="+mn-lt"/>
                <a:ea typeface="+mn-ea"/>
                <a:cs typeface="+mn-cs"/>
              </a:defRPr>
            </a:lvl1pPr>
          </a:lstStyle>
          <a:p>
            <a:r>
              <a:rPr lang="it-IT"/>
              <a:t>Logo dell’ateneo</a:t>
            </a:r>
          </a:p>
        </p:txBody>
      </p:sp>
      <p:sp>
        <p:nvSpPr>
          <p:cNvPr id="4" name="Degree"/>
          <p:cNvSpPr>
            <a:spLocks noGrp="1"/>
          </p:cNvSpPr>
          <p:nvPr>
            <p:ph type="body" idx="13" hasCustomPrompt="1"/>
          </p:nvPr>
        </p:nvSpPr>
        <p:spPr>
          <a:xfrm>
            <a:off x="960120" y="2103120"/>
            <a:ext cx="10058400" cy="411480"/>
          </a:xfrm>
          <a:prstGeom prst="rect">
            <a:avLst/>
          </a:prstGeom>
        </p:spPr>
        <p:txBody>
          <a:bodyPr lIns="0" tIns="0" rIns="0" bIns="0" anchor="b" wrap="square"/>
          <a:lstStyle>
            <a:lvl1pPr algn="l" eaLnBrk="1" hangingPunct="1">
              <a:defRPr sz="1600" b="1">
                <a:solidFill>
                  <a:schemeClr val="accent1"/>
                </a:solidFill>
                <a:latin typeface="+mn-lt"/>
                <a:ea typeface="+mn-ea"/>
                <a:cs typeface="+mn-cs"/>
              </a:defRPr>
            </a:lvl1pPr>
          </a:lstStyle>
          <a:p>
            <a:r>
              <a:rPr lang="it-IT"/>
              <a:t>Journal club</a:t>
            </a:r>
          </a:p>
        </p:txBody>
      </p:sp>
      <p:sp>
        <p:nvSpPr>
          <p:cNvPr id="5" name="Title"/>
          <p:cNvSpPr>
            <a:spLocks noGrp="1"/>
          </p:cNvSpPr>
          <p:nvPr>
            <p:ph type="ctrTitle" hasCustomPrompt="1"/>
          </p:nvPr>
        </p:nvSpPr>
        <p:spPr>
          <a:xfrm>
            <a:off x="960120" y="2606040"/>
            <a:ext cx="10332720" cy="1737360"/>
          </a:xfrm>
          <a:prstGeom prst="rect">
            <a:avLst/>
          </a:prstGeom>
        </p:spPr>
        <p:txBody>
          <a:bodyPr lIns="0" tIns="0" rIns="0" bIns="0" anchor="t" wrap="square">
            <a:normAutofit/>
          </a:bodyPr>
          <a:lstStyle>
            <a:lvl1pPr algn="l" eaLnBrk="1" hangingPunct="1">
              <a:lnSpc>
                <a:spcPct val="110000"/>
              </a:lnSpc>
              <a:defRPr sz="3400" b="1">
                <a:solidFill>
                  <a:schemeClr val="tx1"/>
                </a:solidFill>
                <a:latin typeface="+mj-lt"/>
                <a:ea typeface="+mj-ea"/>
                <a:cs typeface="+mj-cs"/>
              </a:defRPr>
            </a:lvl1pPr>
          </a:lstStyle>
          <a:p>
            <a:r>
              <a:rPr lang="it-IT"/>
              <a:t>Titolo dell’articolo</a:t>
            </a:r>
          </a:p>
        </p:txBody>
      </p:sp>
      <p:sp>
        <p:nvSpPr>
          <p:cNvPr id="6" name="Rule"/>
          <p:cNvSpPr/>
          <p:nvPr userDrawn="1"/>
        </p:nvSpPr>
        <p:spPr>
          <a:xfrm>
            <a:off x="960120" y="4572000"/>
            <a:ext cx="10332720" cy="18288"/>
          </a:xfrm>
          <a:prstGeom prst="rect">
            <a:avLst/>
          </a:prstGeom>
          <a:solidFill>
            <a:schemeClr val="accent4"/>
          </a:solidFill>
          <a:ln>
            <a:noFill/>
          </a:ln>
        </p:spPr>
        <p:txBody>
          <a:bodyPr/>
          <a:lstStyle/>
          <a:p>
            <a:endParaRPr lang="it-IT"/>
          </a:p>
        </p:txBody>
      </p:sp>
      <p:sp>
        <p:nvSpPr>
          <p:cNvPr id="7" name="Meta"/>
          <p:cNvSpPr>
            <a:spLocks noGrp="1"/>
          </p:cNvSpPr>
          <p:nvPr>
            <p:ph type="body" idx="1" hasCustomPrompt="1"/>
          </p:nvPr>
        </p:nvSpPr>
        <p:spPr>
          <a:xfrm>
            <a:off x="960120" y="4754880"/>
            <a:ext cx="10332720" cy="1463040"/>
          </a:xfrm>
          <a:prstGeom prst="rect">
            <a:avLst/>
          </a:prstGeom>
        </p:spPr>
        <p:txBody>
          <a:bodyPr lIns="0" tIns="0" rIns="0" bIns="0" anchor="t" wrap="square"/>
          <a:lstStyle>
            <a:lvl1pPr algn="l" eaLnBrk="1" hangingPunct="1">
              <a:lnSpc>
                <a:spcPct val="150000"/>
              </a:lnSpc>
              <a:defRPr sz="1700">
                <a:solidFill>
                  <a:schemeClr val="tx1"/>
                </a:solidFill>
                <a:latin typeface="+mn-lt"/>
                <a:ea typeface="+mn-ea"/>
                <a:cs typeface="+mn-cs"/>
              </a:defRPr>
            </a:lvl1pPr>
          </a:lstStyle>
          <a:p>
            <a:r>
              <a:rPr lang="it-IT"/>
              <a:t>Fare clic per inserire il testo</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Section">
    <p:bg>
      <p:bgPr>
        <a:solidFill>
          <a:schemeClr val="accent1"/>
        </a:solidFill>
        <a:effectLst/>
      </p:bgPr>
    </p:bg>
    <p:spTree>
      <p:nvGrpSpPr>
        <p:cNvPr id="1" name=""/>
        <p:cNvGrpSpPr/>
        <p:nvPr/>
      </p:nvGrpSpPr>
      <p:grpSpPr>
        <a:xfrm>
          <a:off x="0" y="0"/>
          <a:ext cx="0" cy="0"/>
          <a:chOff x="0" y="0"/>
          <a:chExt cx="0" cy="0"/>
        </a:xfrm>
      </p:grpSpPr>
      <p:sp>
        <p:nvSpPr>
          <p:cNvPr id="2" name="Number"/>
          <p:cNvSpPr>
            <a:spLocks noGrp="1"/>
          </p:cNvSpPr>
          <p:nvPr>
            <p:ph type="body" idx="13" hasCustomPrompt="1"/>
          </p:nvPr>
        </p:nvSpPr>
        <p:spPr>
          <a:xfrm>
            <a:off x="914400" y="1737360"/>
            <a:ext cx="3657600" cy="1371600"/>
          </a:xfrm>
          <a:prstGeom prst="rect">
            <a:avLst/>
          </a:prstGeom>
        </p:spPr>
        <p:txBody>
          <a:bodyPr lIns="0" tIns="0" rIns="0" bIns="0" anchor="b" wrap="square"/>
          <a:lstStyle>
            <a:lvl1pPr algn="l" eaLnBrk="1" hangingPunct="1">
              <a:defRPr sz="8000" b="1">
                <a:solidFill>
                  <a:schemeClr val="accent3"/>
                </a:solidFill>
                <a:latin typeface="+mj-lt"/>
                <a:ea typeface="+mj-ea"/>
                <a:cs typeface="+mj-cs"/>
              </a:defRPr>
            </a:lvl1pPr>
          </a:lstStyle>
          <a:p>
            <a:r>
              <a:rPr lang="it-IT"/>
              <a:t>01</a:t>
            </a:r>
          </a:p>
        </p:txBody>
      </p:sp>
      <p:sp>
        <p:nvSpPr>
          <p:cNvPr id="3" name="Title"/>
          <p:cNvSpPr>
            <a:spLocks noGrp="1"/>
          </p:cNvSpPr>
          <p:nvPr>
            <p:ph type="title" hasCustomPrompt="1"/>
          </p:nvPr>
        </p:nvSpPr>
        <p:spPr>
          <a:xfrm>
            <a:off x="914400" y="3246120"/>
            <a:ext cx="10058400" cy="914400"/>
          </a:xfrm>
          <a:prstGeom prst="rect">
            <a:avLst/>
          </a:prstGeom>
        </p:spPr>
        <p:txBody>
          <a:bodyPr lIns="0" tIns="0" rIns="0" bIns="0" anchor="t" wrap="square">
            <a:normAutofit/>
          </a:bodyPr>
          <a:lstStyle>
            <a:lvl1pPr algn="l" eaLnBrk="1" hangingPunct="1">
              <a:defRPr sz="3600" b="1">
                <a:solidFill>
                  <a:schemeClr val="bg1"/>
                </a:solidFill>
                <a:latin typeface="+mj-lt"/>
                <a:ea typeface="+mj-ea"/>
                <a:cs typeface="+mj-cs"/>
              </a:defRPr>
            </a:lvl1pPr>
          </a:lstStyle>
          <a:p>
            <a:r>
              <a:rPr lang="it-IT"/>
              <a:t>Titolo della sezione</a:t>
            </a:r>
          </a:p>
        </p:txBody>
      </p:sp>
      <p:sp>
        <p:nvSpPr>
          <p:cNvPr id="4" name="Rule"/>
          <p:cNvSpPr/>
          <p:nvPr userDrawn="1"/>
        </p:nvSpPr>
        <p:spPr>
          <a:xfrm>
            <a:off x="960120" y="4297680"/>
            <a:ext cx="731520" cy="54864"/>
          </a:xfrm>
          <a:prstGeom prst="rect">
            <a:avLst/>
          </a:prstGeom>
          <a:solidFill>
            <a:schemeClr val="accent3"/>
          </a:solidFill>
          <a:ln>
            <a:noFill/>
          </a:ln>
        </p:spPr>
        <p:txBody>
          <a:bodyPr/>
          <a:lstStyle/>
          <a:p>
            <a:endParaRPr lang="it-IT"/>
          </a:p>
        </p:txBody>
      </p:sp>
      <p:sp>
        <p:nvSpPr>
          <p:cNvPr id="5" name="Subtitle"/>
          <p:cNvSpPr>
            <a:spLocks noGrp="1"/>
          </p:cNvSpPr>
          <p:nvPr>
            <p:ph type="body" idx="1" hasCustomPrompt="1"/>
          </p:nvPr>
        </p:nvSpPr>
        <p:spPr>
          <a:xfrm>
            <a:off x="914400" y="4526280"/>
            <a:ext cx="10058400" cy="822960"/>
          </a:xfrm>
          <a:prstGeom prst="rect">
            <a:avLst/>
          </a:prstGeom>
        </p:spPr>
        <p:txBody>
          <a:bodyPr lIns="0" tIns="0" rIns="0" bIns="0" anchor="t" wrap="square"/>
          <a:lstStyle>
            <a:lvl1pPr algn="l" eaLnBrk="1" hangingPunct="1">
              <a:defRPr sz="1800">
                <a:solidFill>
                  <a:schemeClr val="bg2"/>
                </a:solidFill>
                <a:latin typeface="+mn-lt"/>
                <a:ea typeface="+mn-ea"/>
                <a:cs typeface="+mn-cs"/>
              </a:defRPr>
            </a:lvl1pPr>
          </a:lstStyle>
          <a:p>
            <a:r>
              <a:rPr lang="it-IT"/>
              <a:t>Fare clic per inserire il testo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bg1"/>
                </a:solidFill>
                <a:latin typeface="+mn-lt"/>
                <a:ea typeface="+mn-ea"/>
                <a:cs typeface="+mn-cs"/>
              </a:defRPr>
            </a:lvl1pPr>
          </a:lstStyle>
          <a:p>
            <a:r>
              <a:rPr lang="it-IT"/>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bg1"/>
                </a:solidFill>
                <a:latin typeface="+mn-lt"/>
                <a:ea typeface="+mn-ea"/>
                <a:cs typeface="+mn-cs"/>
              </a:defRPr>
            </a:lvl1pPr>
          </a:lstStyle>
          <a:p>
            <a:r>
              <a:rPr lang="it-IT"/>
              <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it-IT"/>
              <a:t>Sezione · sottotitolo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it-IT"/>
              <a:t>Fare clic per aggiungere un titolo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it-IT"/>
          </a:p>
        </p:txBody>
      </p:sp>
      <p:sp>
        <p:nvSpPr>
          <p:cNvPr id="6" name="Text"/>
          <p:cNvSpPr>
            <a:spLocks noGrp="1"/>
          </p:cNvSpPr>
          <p:nvPr>
            <p:ph type="body" idx="1" hasCustomPrompt="1"/>
          </p:nvPr>
        </p:nvSpPr>
        <p:spPr>
          <a:xfrm>
            <a:off x="548640" y="1691640"/>
            <a:ext cx="4160520"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it-IT"/>
              <a:t>Fare clic per inserire il testo</a:t>
            </a:r>
          </a:p>
        </p:txBody>
      </p:sp>
      <p:sp>
        <p:nvSpPr>
          <p:cNvPr id="7" name="Figure"/>
          <p:cNvSpPr>
            <a:spLocks noGrp="1"/>
          </p:cNvSpPr>
          <p:nvPr>
            <p:ph type="pic" idx="10" hasCustomPrompt="1"/>
          </p:nvPr>
        </p:nvSpPr>
        <p:spPr>
          <a:xfrm>
            <a:off x="5074920" y="1691640"/>
            <a:ext cx="6565392" cy="3977640"/>
          </a:xfrm>
          <a:prstGeom prst="rect">
            <a:avLst/>
          </a:prstGeom>
        </p:spPr>
        <p:txBody>
          <a:bodyPr anchor="ctr"/>
          <a:lstStyle>
            <a:lvl1pPr algn="ctr">
              <a:defRPr sz="1200" b="0">
                <a:solidFill>
                  <a:schemeClr val="tx2"/>
                </a:solidFill>
                <a:latin typeface="+mn-lt"/>
                <a:ea typeface="+mn-ea"/>
                <a:cs typeface="+mn-cs"/>
              </a:defRPr>
            </a:lvl1pPr>
          </a:lstStyle>
          <a:p>
            <a:r>
              <a:rPr lang="it-IT"/>
              <a:t>Fare clic sull’icona per inserire un’immagine</a:t>
            </a:r>
          </a:p>
        </p:txBody>
      </p:sp>
      <p:sp>
        <p:nvSpPr>
          <p:cNvPr id="8" name="Caption"/>
          <p:cNvSpPr>
            <a:spLocks noGrp="1"/>
          </p:cNvSpPr>
          <p:nvPr>
            <p:ph type="body" idx="16" hasCustomPrompt="1"/>
          </p:nvPr>
        </p:nvSpPr>
        <p:spPr>
          <a:xfrm>
            <a:off x="5074920" y="5760720"/>
            <a:ext cx="6565392"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it-IT"/>
              <a:t>Didascalia: in una frase, che cosa mostra la figura</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it-IT"/>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it-IT"/>
              <a:t/>
            </a: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Figure + Text">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it-IT"/>
              <a:t>Sezione · sottotitolo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it-IT"/>
              <a:t>Fare clic per aggiungere un titolo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it-IT"/>
          </a:p>
        </p:txBody>
      </p:sp>
      <p:sp>
        <p:nvSpPr>
          <p:cNvPr id="7" name="Figure"/>
          <p:cNvSpPr>
            <a:spLocks noGrp="1"/>
          </p:cNvSpPr>
          <p:nvPr>
            <p:ph type="pic" idx="10" hasCustomPrompt="1"/>
          </p:nvPr>
        </p:nvSpPr>
        <p:spPr>
          <a:xfrm>
            <a:off x="548640" y="1691640"/>
            <a:ext cx="6400800" cy="3977640"/>
          </a:xfrm>
          <a:prstGeom prst="rect">
            <a:avLst/>
          </a:prstGeom>
        </p:spPr>
        <p:txBody>
          <a:bodyPr anchor="ctr"/>
          <a:lstStyle>
            <a:lvl1pPr algn="ctr">
              <a:defRPr sz="1200" b="0">
                <a:solidFill>
                  <a:schemeClr val="tx2"/>
                </a:solidFill>
                <a:latin typeface="+mn-lt"/>
                <a:ea typeface="+mn-ea"/>
                <a:cs typeface="+mn-cs"/>
              </a:defRPr>
            </a:lvl1pPr>
          </a:lstStyle>
          <a:p>
            <a:r>
              <a:rPr lang="it-IT"/>
              <a:t>Fare clic sull’icona per inserire un’immagine</a:t>
            </a:r>
          </a:p>
        </p:txBody>
      </p:sp>
      <p:sp>
        <p:nvSpPr>
          <p:cNvPr id="8" name="Caption"/>
          <p:cNvSpPr>
            <a:spLocks noGrp="1"/>
          </p:cNvSpPr>
          <p:nvPr>
            <p:ph type="body" idx="16" hasCustomPrompt="1"/>
          </p:nvPr>
        </p:nvSpPr>
        <p:spPr>
          <a:xfrm>
            <a:off x="548640" y="5760720"/>
            <a:ext cx="6400800"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it-IT"/>
              <a:t>Didascalia: in una frase, che cosa mostra la figura</a:t>
            </a:r>
          </a:p>
        </p:txBody>
      </p:sp>
      <p:sp>
        <p:nvSpPr>
          <p:cNvPr id="6" name="Text"/>
          <p:cNvSpPr>
            <a:spLocks noGrp="1"/>
          </p:cNvSpPr>
          <p:nvPr>
            <p:ph type="body" idx="1" hasCustomPrompt="1"/>
          </p:nvPr>
        </p:nvSpPr>
        <p:spPr>
          <a:xfrm>
            <a:off x="7315200" y="1691640"/>
            <a:ext cx="4325112" cy="4480560"/>
          </a:xfrm>
          <a:prstGeom prst="rect">
            <a:avLst/>
          </a:prstGeom>
        </p:spPr>
        <p:txBody>
          <a:bodyPr lIns="36576" tIns="36576" rIns="36576" bIns="36576" anchor="t" wrap="square">
            <a:normAutofit/>
          </a:bodyPr>
          <a:lstStyle>
            <a:lvl1pPr algn="l" eaLnBrk="1" hangingPunct="1">
              <a:lnSpc>
                <a:spcPct val="130000"/>
              </a:lnSpc>
              <a:defRPr sz="1800">
                <a:latin typeface="+mn-lt"/>
                <a:ea typeface="+mn-ea"/>
                <a:cs typeface="+mn-cs"/>
              </a:defRPr>
            </a:lvl1pPr>
          </a:lstStyle>
          <a:p>
            <a:r>
              <a:rPr lang="it-IT"/>
              <a:t>Fare clic per inserire il testo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it-IT"/>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it-IT"/>
              <a:t/>
            </a: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Full-width Figure">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it-IT"/>
              <a:t>Sezione · sottotitolo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it-IT"/>
              <a:t>Fare clic per aggiungere un titolo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it-IT"/>
          </a:p>
        </p:txBody>
      </p:sp>
      <p:sp>
        <p:nvSpPr>
          <p:cNvPr id="7" name="Figure"/>
          <p:cNvSpPr>
            <a:spLocks noGrp="1"/>
          </p:cNvSpPr>
          <p:nvPr>
            <p:ph type="pic" idx="10" hasCustomPrompt="1"/>
          </p:nvPr>
        </p:nvSpPr>
        <p:spPr>
          <a:xfrm>
            <a:off x="548640" y="1691640"/>
            <a:ext cx="11094415" cy="4069080"/>
          </a:xfrm>
          <a:prstGeom prst="rect">
            <a:avLst/>
          </a:prstGeom>
        </p:spPr>
        <p:txBody>
          <a:bodyPr anchor="ctr"/>
          <a:lstStyle>
            <a:lvl1pPr algn="ctr">
              <a:defRPr sz="1200" b="0">
                <a:solidFill>
                  <a:schemeClr val="tx2"/>
                </a:solidFill>
                <a:latin typeface="+mn-lt"/>
                <a:ea typeface="+mn-ea"/>
                <a:cs typeface="+mn-cs"/>
              </a:defRPr>
            </a:lvl1pPr>
          </a:lstStyle>
          <a:p>
            <a:r>
              <a:rPr lang="it-IT"/>
              <a:t>Fare clic sull’icona per inserire un’immagine</a:t>
            </a:r>
          </a:p>
        </p:txBody>
      </p:sp>
      <p:sp>
        <p:nvSpPr>
          <p:cNvPr id="8" name="Caption"/>
          <p:cNvSpPr>
            <a:spLocks noGrp="1"/>
          </p:cNvSpPr>
          <p:nvPr>
            <p:ph type="body" idx="16" hasCustomPrompt="1"/>
          </p:nvPr>
        </p:nvSpPr>
        <p:spPr>
          <a:xfrm>
            <a:off x="548640" y="5833872"/>
            <a:ext cx="11094415" cy="320040"/>
          </a:xfrm>
          <a:prstGeom prst="rect">
            <a:avLst/>
          </a:prstGeom>
        </p:spPr>
        <p:txBody>
          <a:bodyPr lIns="0" tIns="0" rIns="0" bIns="0" anchor="t" wrap="square"/>
          <a:lstStyle>
            <a:lvl1pPr algn="l" eaLnBrk="1" hangingPunct="1">
              <a:defRPr sz="1200">
                <a:solidFill>
                  <a:schemeClr val="tx2"/>
                </a:solidFill>
                <a:latin typeface="+mn-lt"/>
                <a:ea typeface="+mn-ea"/>
                <a:cs typeface="+mn-cs"/>
              </a:defRPr>
            </a:lvl1pPr>
          </a:lstStyle>
          <a:p>
            <a:r>
              <a:rPr lang="it-IT"/>
              <a:t>Didascalia: in una frase, che cosa mostra la figura</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it-IT"/>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it-IT"/>
              <a:t/>
            </a: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Three Columns">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it-IT"/>
              <a:t>Sezione · sottotitolo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it-IT"/>
              <a:t>Fare clic per aggiungere un titolo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it-IT"/>
          </a:p>
        </p:txBody>
      </p:sp>
      <p:sp>
        <p:nvSpPr>
          <p:cNvPr id="6" name="Column Band 1"/>
          <p:cNvSpPr/>
          <p:nvPr userDrawn="1"/>
        </p:nvSpPr>
        <p:spPr>
          <a:xfrm>
            <a:off x="548640" y="1737360"/>
            <a:ext cx="3484778" cy="54864"/>
          </a:xfrm>
          <a:prstGeom prst="rect">
            <a:avLst/>
          </a:prstGeom>
          <a:solidFill>
            <a:schemeClr val="accent1"/>
          </a:solidFill>
          <a:ln>
            <a:noFill/>
          </a:ln>
        </p:spPr>
        <p:txBody>
          <a:bodyPr/>
          <a:lstStyle/>
          <a:p>
            <a:endParaRPr lang="it-IT"/>
          </a:p>
        </p:txBody>
      </p:sp>
      <p:sp>
        <p:nvSpPr>
          <p:cNvPr id="7" name="Column Band 2"/>
          <p:cNvSpPr/>
          <p:nvPr userDrawn="1"/>
        </p:nvSpPr>
        <p:spPr>
          <a:xfrm>
            <a:off x="4353458" y="1737360"/>
            <a:ext cx="3484778" cy="54864"/>
          </a:xfrm>
          <a:prstGeom prst="rect">
            <a:avLst/>
          </a:prstGeom>
          <a:solidFill>
            <a:schemeClr val="accent2"/>
          </a:solidFill>
          <a:ln>
            <a:noFill/>
          </a:ln>
        </p:spPr>
        <p:txBody>
          <a:bodyPr/>
          <a:lstStyle/>
          <a:p>
            <a:endParaRPr lang="it-IT"/>
          </a:p>
        </p:txBody>
      </p:sp>
      <p:sp>
        <p:nvSpPr>
          <p:cNvPr id="8" name="Column Band 3"/>
          <p:cNvSpPr/>
          <p:nvPr userDrawn="1"/>
        </p:nvSpPr>
        <p:spPr>
          <a:xfrm>
            <a:off x="8158277" y="1737360"/>
            <a:ext cx="3484778" cy="54864"/>
          </a:xfrm>
          <a:prstGeom prst="rect">
            <a:avLst/>
          </a:prstGeom>
          <a:solidFill>
            <a:schemeClr val="accent3"/>
          </a:solidFill>
          <a:ln>
            <a:noFill/>
          </a:ln>
        </p:spPr>
        <p:txBody>
          <a:bodyPr/>
          <a:lstStyle/>
          <a:p>
            <a:endParaRPr lang="it-IT"/>
          </a:p>
        </p:txBody>
      </p:sp>
      <p:sp>
        <p:nvSpPr>
          <p:cNvPr id="10" name="Column 1"/>
          <p:cNvSpPr>
            <a:spLocks noGrp="1"/>
          </p:cNvSpPr>
          <p:nvPr>
            <p:ph type="body" idx="1" hasCustomPrompt="1"/>
          </p:nvPr>
        </p:nvSpPr>
        <p:spPr>
          <a:xfrm>
            <a:off x="548640"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it-IT"/>
              <a:t>Fare clic per inserire il testo</a:t>
            </a:r>
          </a:p>
        </p:txBody>
      </p:sp>
      <p:sp>
        <p:nvSpPr>
          <p:cNvPr id="11" name="Column 2"/>
          <p:cNvSpPr>
            <a:spLocks noGrp="1"/>
          </p:cNvSpPr>
          <p:nvPr>
            <p:ph type="body" idx="2" hasCustomPrompt="1"/>
          </p:nvPr>
        </p:nvSpPr>
        <p:spPr>
          <a:xfrm>
            <a:off x="4353458"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it-IT"/>
              <a:t>Fare clic per inserire il testo</a:t>
            </a:r>
          </a:p>
        </p:txBody>
      </p:sp>
      <p:sp>
        <p:nvSpPr>
          <p:cNvPr id="12" name="Column 3"/>
          <p:cNvSpPr>
            <a:spLocks noGrp="1"/>
          </p:cNvSpPr>
          <p:nvPr>
            <p:ph type="body" idx="3" hasCustomPrompt="1"/>
          </p:nvPr>
        </p:nvSpPr>
        <p:spPr>
          <a:xfrm>
            <a:off x="8158277" y="1920240"/>
            <a:ext cx="3484778" cy="4297680"/>
          </a:xfrm>
          <a:prstGeom prst="rect">
            <a:avLst/>
          </a:prstGeom>
        </p:spPr>
        <p:txBody>
          <a:bodyPr lIns="36576" tIns="36576" rIns="36576" bIns="36576" anchor="t" wrap="square">
            <a:normAutofit/>
          </a:bodyPr>
          <a:lstStyle>
            <a:lvl1pPr algn="l" eaLnBrk="1" hangingPunct="1">
              <a:lnSpc>
                <a:spcPct val="130000"/>
              </a:lnSpc>
              <a:defRPr sz="1700">
                <a:latin typeface="+mn-lt"/>
                <a:ea typeface="+mn-ea"/>
                <a:cs typeface="+mn-cs"/>
              </a:defRPr>
            </a:lvl1pPr>
          </a:lstStyle>
          <a:p>
            <a:r>
              <a:rPr lang="it-IT"/>
              <a:t>Fare clic per inserire il testo</a:t>
            </a:r>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it-IT"/>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it-IT"/>
              <a:t/>
            </a: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Kicker"/>
          <p:cNvSpPr>
            <a:spLocks noGrp="1"/>
          </p:cNvSpPr>
          <p:nvPr>
            <p:ph type="body" idx="13" hasCustomPrompt="1"/>
          </p:nvPr>
        </p:nvSpPr>
        <p:spPr>
          <a:xfrm>
            <a:off x="548640" y="310896"/>
            <a:ext cx="9144000" cy="329184"/>
          </a:xfrm>
          <a:prstGeom prst="rect">
            <a:avLst/>
          </a:prstGeom>
        </p:spPr>
        <p:txBody>
          <a:bodyPr lIns="0" tIns="0" rIns="0" bIns="0" anchor="b" wrap="square"/>
          <a:lstStyle>
            <a:lvl1pPr algn="l" eaLnBrk="1" hangingPunct="1">
              <a:defRPr sz="1400" b="1">
                <a:solidFill>
                  <a:schemeClr val="accent1"/>
                </a:solidFill>
                <a:latin typeface="+mn-lt"/>
                <a:ea typeface="+mn-ea"/>
                <a:cs typeface="+mn-cs"/>
              </a:defRPr>
            </a:lvl1pPr>
          </a:lstStyle>
          <a:p>
            <a:r>
              <a:rPr lang="it-IT"/>
              <a:t>Sezione · sottotitolo</a:t>
            </a:r>
          </a:p>
        </p:txBody>
      </p:sp>
      <p:sp>
        <p:nvSpPr>
          <p:cNvPr id="3" name="Title"/>
          <p:cNvSpPr>
            <a:spLocks noGrp="1"/>
          </p:cNvSpPr>
          <p:nvPr>
            <p:ph type="title" hasCustomPrompt="1"/>
          </p:nvPr>
        </p:nvSpPr>
        <p:spPr>
          <a:xfrm>
            <a:off x="548640" y="658368"/>
            <a:ext cx="11094415" cy="658368"/>
          </a:xfrm>
          <a:prstGeom prst="rect">
            <a:avLst/>
          </a:prstGeom>
        </p:spPr>
        <p:txBody>
          <a:bodyPr lIns="0" tIns="0" rIns="0" bIns="0" anchor="t" wrap="square">
            <a:normAutofit/>
          </a:bodyPr>
          <a:lstStyle>
            <a:lvl1pPr algn="l" eaLnBrk="1" hangingPunct="1">
              <a:defRPr>
                <a:latin typeface="+mn-lt"/>
                <a:ea typeface="+mn-ea"/>
                <a:cs typeface="+mn-cs"/>
              </a:defRPr>
            </a:lvl1pPr>
          </a:lstStyle>
          <a:p>
            <a:r>
              <a:rPr lang="it-IT"/>
              <a:t>Fare clic per aggiungere un titolo</a:t>
            </a:r>
          </a:p>
        </p:txBody>
      </p:sp>
      <p:sp>
        <p:nvSpPr>
          <p:cNvPr id="4" name="Accent Rule"/>
          <p:cNvSpPr/>
          <p:nvPr userDrawn="1"/>
        </p:nvSpPr>
        <p:spPr>
          <a:xfrm>
            <a:off x="548640" y="1371600"/>
            <a:ext cx="502920" cy="50292"/>
          </a:xfrm>
          <a:prstGeom prst="rect">
            <a:avLst/>
          </a:prstGeom>
          <a:solidFill>
            <a:schemeClr val="accent1"/>
          </a:solidFill>
          <a:ln>
            <a:noFill/>
          </a:ln>
        </p:spPr>
        <p:txBody>
          <a:bodyPr/>
          <a:lstStyle/>
          <a:p>
            <a:endParaRPr lang="it-IT"/>
          </a:p>
        </p:txBody>
      </p:sp>
      <p:sp>
        <p:nvSpPr>
          <p:cNvPr id="2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it-IT"/>
              <a:t/>
            </a:r>
          </a:p>
        </p:txBody>
      </p:sp>
      <p:sp>
        <p:nvSpPr>
          <p:cNvPr id="2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it-IT"/>
              <a:t/>
            </a: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Closing">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548640" y="2377440"/>
            <a:ext cx="11094415" cy="1097280"/>
          </a:xfrm>
          <a:prstGeom prst="rect">
            <a:avLst/>
          </a:prstGeom>
        </p:spPr>
        <p:txBody>
          <a:bodyPr lIns="0" tIns="0" rIns="0" bIns="0" anchor="ctr" wrap="square">
            <a:normAutofit/>
          </a:bodyPr>
          <a:lstStyle>
            <a:lvl1pPr algn="ctr" eaLnBrk="1" hangingPunct="1">
              <a:defRPr sz="4000" b="1">
                <a:solidFill>
                  <a:schemeClr val="bg1"/>
                </a:solidFill>
                <a:latin typeface="+mj-lt"/>
                <a:ea typeface="+mj-ea"/>
                <a:cs typeface="+mj-cs"/>
              </a:defRPr>
            </a:lvl1pPr>
          </a:lstStyle>
          <a:p>
            <a:r>
              <a:rPr lang="it-IT"/>
              <a:t>Grazie per l’attenzione</a:t>
            </a:r>
          </a:p>
        </p:txBody>
      </p:sp>
      <p:sp>
        <p:nvSpPr>
          <p:cNvPr id="3" name="Rule"/>
          <p:cNvSpPr/>
          <p:nvPr userDrawn="1"/>
        </p:nvSpPr>
        <p:spPr>
          <a:xfrm>
            <a:off x="5638648" y="3611880"/>
            <a:ext cx="914400" cy="54864"/>
          </a:xfrm>
          <a:prstGeom prst="rect">
            <a:avLst/>
          </a:prstGeom>
          <a:solidFill>
            <a:schemeClr val="accent3"/>
          </a:solidFill>
          <a:ln>
            <a:noFill/>
          </a:ln>
        </p:spPr>
        <p:txBody>
          <a:bodyPr/>
          <a:lstStyle/>
          <a:p>
            <a:endParaRPr lang="it-IT"/>
          </a:p>
        </p:txBody>
      </p:sp>
      <p:sp>
        <p:nvSpPr>
          <p:cNvPr id="4" name="Subtitle"/>
          <p:cNvSpPr>
            <a:spLocks noGrp="1"/>
          </p:cNvSpPr>
          <p:nvPr>
            <p:ph type="body" idx="1" hasCustomPrompt="1"/>
          </p:nvPr>
        </p:nvSpPr>
        <p:spPr>
          <a:xfrm>
            <a:off x="548640" y="3840480"/>
            <a:ext cx="11094415" cy="822960"/>
          </a:xfrm>
          <a:prstGeom prst="rect">
            <a:avLst/>
          </a:prstGeom>
        </p:spPr>
        <p:txBody>
          <a:bodyPr lIns="0" tIns="0" rIns="0" bIns="0" anchor="t" wrap="square"/>
          <a:lstStyle>
            <a:lvl1pPr algn="ctr" eaLnBrk="1" hangingPunct="1">
              <a:defRPr sz="1800">
                <a:solidFill>
                  <a:schemeClr val="bg2"/>
                </a:solidFill>
                <a:latin typeface="+mn-lt"/>
                <a:ea typeface="+mn-ea"/>
                <a:cs typeface="+mn-cs"/>
              </a:defRPr>
            </a:lvl1pPr>
          </a:lstStyle>
          <a:p>
            <a:r>
              <a:rPr lang="it-IT"/>
              <a:t>Fare clic per inserire il testo</a:t>
            </a: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Closing + Contact">
    <p:bg>
      <p:bgPr>
        <a:solidFill>
          <a:schemeClr val="accent1"/>
        </a:solidFill>
        <a:effectLst/>
      </p:bgPr>
    </p:bg>
    <p:spTree>
      <p:nvGrpSpPr>
        <p:cNvPr id="1" name=""/>
        <p:cNvGrpSpPr/>
        <p:nvPr/>
      </p:nvGrpSpPr>
      <p:grpSpPr>
        <a:xfrm>
          <a:off x="0" y="0"/>
          <a:ext cx="0" cy="0"/>
          <a:chOff x="0" y="0"/>
          <a:chExt cx="0" cy="0"/>
        </a:xfrm>
      </p:grpSpPr>
      <p:sp>
        <p:nvSpPr>
          <p:cNvPr id="2" name="Title"/>
          <p:cNvSpPr>
            <a:spLocks noGrp="1"/>
          </p:cNvSpPr>
          <p:nvPr>
            <p:ph type="title" hasCustomPrompt="1"/>
          </p:nvPr>
        </p:nvSpPr>
        <p:spPr>
          <a:xfrm>
            <a:off x="914400" y="2011680"/>
            <a:ext cx="7498080" cy="1097280"/>
          </a:xfrm>
          <a:prstGeom prst="rect">
            <a:avLst/>
          </a:prstGeom>
        </p:spPr>
        <p:txBody>
          <a:bodyPr lIns="0" tIns="0" rIns="0" bIns="0" anchor="b" wrap="square">
            <a:normAutofit/>
          </a:bodyPr>
          <a:lstStyle>
            <a:lvl1pPr algn="l" eaLnBrk="1" hangingPunct="1">
              <a:defRPr sz="4000" b="1">
                <a:solidFill>
                  <a:schemeClr val="bg1"/>
                </a:solidFill>
                <a:latin typeface="+mj-lt"/>
                <a:ea typeface="+mj-ea"/>
                <a:cs typeface="+mj-cs"/>
              </a:defRPr>
            </a:lvl1pPr>
          </a:lstStyle>
          <a:p>
            <a:r>
              <a:rPr lang="it-IT"/>
              <a:t>Grazie per l’attenzione</a:t>
            </a:r>
          </a:p>
        </p:txBody>
      </p:sp>
      <p:sp>
        <p:nvSpPr>
          <p:cNvPr id="3" name="Rule"/>
          <p:cNvSpPr/>
          <p:nvPr userDrawn="1"/>
        </p:nvSpPr>
        <p:spPr>
          <a:xfrm>
            <a:off x="960120" y="3291840"/>
            <a:ext cx="822960" cy="54864"/>
          </a:xfrm>
          <a:prstGeom prst="rect">
            <a:avLst/>
          </a:prstGeom>
          <a:solidFill>
            <a:schemeClr val="accent3"/>
          </a:solidFill>
          <a:ln>
            <a:noFill/>
          </a:ln>
        </p:spPr>
        <p:txBody>
          <a:bodyPr/>
          <a:lstStyle/>
          <a:p>
            <a:endParaRPr lang="it-IT"/>
          </a:p>
        </p:txBody>
      </p:sp>
      <p:sp>
        <p:nvSpPr>
          <p:cNvPr id="4" name="Contact"/>
          <p:cNvSpPr>
            <a:spLocks noGrp="1"/>
          </p:cNvSpPr>
          <p:nvPr>
            <p:ph type="body" idx="1" hasCustomPrompt="1"/>
          </p:nvPr>
        </p:nvSpPr>
        <p:spPr>
          <a:xfrm>
            <a:off x="914400" y="3520440"/>
            <a:ext cx="7498080" cy="1645920"/>
          </a:xfrm>
          <a:prstGeom prst="rect">
            <a:avLst/>
          </a:prstGeom>
        </p:spPr>
        <p:txBody>
          <a:bodyPr lIns="0" tIns="0" rIns="0" bIns="0" anchor="t" wrap="square"/>
          <a:lstStyle>
            <a:lvl1pPr algn="l" eaLnBrk="1" hangingPunct="1">
              <a:lnSpc>
                <a:spcPct val="150000"/>
              </a:lnSpc>
              <a:defRPr sz="1800">
                <a:solidFill>
                  <a:schemeClr val="bg2"/>
                </a:solidFill>
                <a:latin typeface="+mn-lt"/>
                <a:ea typeface="+mn-ea"/>
                <a:cs typeface="+mn-cs"/>
              </a:defRPr>
            </a:lvl1pPr>
          </a:lstStyle>
          <a:p>
            <a:r>
              <a:rPr lang="it-IT"/>
              <a:t>Fare clic per inserire il testo</a:t>
            </a:r>
          </a:p>
        </p:txBody>
      </p:sp>
      <p:sp>
        <p:nvSpPr>
          <p:cNvPr id="5" name="QR Panel"/>
          <p:cNvSpPr/>
          <p:nvPr userDrawn="1"/>
        </p:nvSpPr>
        <p:spPr>
          <a:xfrm>
            <a:off x="8732520" y="1874520"/>
            <a:ext cx="2743200" cy="3108960"/>
          </a:xfrm>
          <a:prstGeom prst="rect">
            <a:avLst/>
          </a:prstGeom>
          <a:solidFill>
            <a:schemeClr val="bg1"/>
          </a:solidFill>
          <a:ln>
            <a:noFill/>
          </a:ln>
        </p:spPr>
        <p:txBody>
          <a:bodyPr/>
          <a:lstStyle/>
          <a:p>
            <a:endParaRPr lang="it-IT"/>
          </a:p>
        </p:txBody>
      </p:sp>
      <p:sp>
        <p:nvSpPr>
          <p:cNvPr id="6" name="QR Code"/>
          <p:cNvSpPr>
            <a:spLocks noGrp="1"/>
          </p:cNvSpPr>
          <p:nvPr>
            <p:ph type="pic" idx="10" hasCustomPrompt="1"/>
          </p:nvPr>
        </p:nvSpPr>
        <p:spPr>
          <a:xfrm>
            <a:off x="8961120" y="2057400"/>
            <a:ext cx="2286000" cy="2286000"/>
          </a:xfrm>
          <a:prstGeom prst="rect">
            <a:avLst/>
          </a:prstGeom>
        </p:spPr>
        <p:txBody>
          <a:bodyPr anchor="ctr"/>
          <a:lstStyle>
            <a:lvl1pPr algn="ctr">
              <a:defRPr sz="1200" b="0">
                <a:solidFill>
                  <a:schemeClr val="tx2"/>
                </a:solidFill>
                <a:latin typeface="+mn-lt"/>
                <a:ea typeface="+mn-ea"/>
                <a:cs typeface="+mn-cs"/>
              </a:defRPr>
            </a:lvl1pPr>
          </a:lstStyle>
          <a:p>
            <a:r>
              <a:rPr lang="it-IT"/>
              <a:t>Codice QR</a:t>
            </a:r>
          </a:p>
        </p:txBody>
      </p:sp>
      <p:sp>
        <p:nvSpPr>
          <p:cNvPr id="7" name="QR Caption"/>
          <p:cNvSpPr>
            <a:spLocks noGrp="1"/>
          </p:cNvSpPr>
          <p:nvPr>
            <p:ph type="body" idx="16" hasCustomPrompt="1"/>
          </p:nvPr>
        </p:nvSpPr>
        <p:spPr>
          <a:xfrm>
            <a:off x="8732520" y="4434840"/>
            <a:ext cx="2743200" cy="411480"/>
          </a:xfrm>
          <a:prstGeom prst="rect">
            <a:avLst/>
          </a:prstGeom>
        </p:spPr>
        <p:txBody>
          <a:bodyPr lIns="0" tIns="0" rIns="0" bIns="0" anchor="ctr" wrap="square"/>
          <a:lstStyle>
            <a:lvl1pPr algn="ctr" eaLnBrk="1" hangingPunct="1">
              <a:defRPr sz="1300">
                <a:solidFill>
                  <a:schemeClr val="tx2"/>
                </a:solidFill>
                <a:latin typeface="+mn-lt"/>
                <a:ea typeface="+mn-ea"/>
                <a:cs typeface="+mn-cs"/>
              </a:defRPr>
            </a:lvl1pPr>
          </a:lstStyle>
          <a:p>
            <a:r>
              <a:rPr lang="it-IT"/>
              <a:t>Articolo / pagina del gruppo</a:t>
            </a:r>
          </a:p>
        </p:txBody>
      </p:sp>
    </p:spTree>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slideLayout" Target="../slideLayouts/slideLayout1.xml"/><Relationship Id="rId3" Type="http://schemas.openxmlformats.org/officeDocument/2006/relationships/slideLayout" Target="../slideLayouts/slideLayout2.xml"/><Relationship Id="rId4" Type="http://schemas.openxmlformats.org/officeDocument/2006/relationships/slideLayout" Target="../slideLayouts/slideLayout3.xml"/><Relationship Id="rId5" Type="http://schemas.openxmlformats.org/officeDocument/2006/relationships/slideLayout" Target="../slideLayouts/slideLayout4.xml"/><Relationship Id="rId6" Type="http://schemas.openxmlformats.org/officeDocument/2006/relationships/slideLayout" Target="../slideLayouts/slideLayout5.xml"/><Relationship Id="rId7" Type="http://schemas.openxmlformats.org/officeDocument/2006/relationships/slideLayout" Target="../slideLayouts/slideLayout6.xml"/><Relationship Id="rId8" Type="http://schemas.openxmlformats.org/officeDocument/2006/relationships/slideLayout" Target="../slideLayouts/slideLayout7.xml"/><Relationship Id="rId9" Type="http://schemas.openxmlformats.org/officeDocument/2006/relationships/slideLayout" Target="../slideLayouts/slideLayout8.xml"/><Relationship Id="rId10" Type="http://schemas.openxmlformats.org/officeDocument/2006/relationships/slideLayout" Target="../slideLayouts/slideLayout9.xml"/><Relationship Id="rId11" Type="http://schemas.openxmlformats.org/officeDocument/2006/relationships/slideLayout" Target="../slideLayouts/slideLayout10.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Title Placeholder"/>
          <p:cNvSpPr>
            <a:spLocks noGrp="1"/>
          </p:cNvSpPr>
          <p:nvPr>
            <p:ph type="title"/>
          </p:nvPr>
        </p:nvSpPr>
        <p:spPr>
          <a:xfrm>
            <a:off x="548640" y="640080"/>
            <a:ext cx="11094415" cy="658368"/>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it-IT"/>
              <a:t>Fare clic per modificare lo stile del titolo dello schema</a:t>
            </a:r>
          </a:p>
        </p:txBody>
      </p:sp>
      <p:sp>
        <p:nvSpPr>
          <p:cNvPr id="3" name="Text Placeholder"/>
          <p:cNvSpPr>
            <a:spLocks noGrp="1"/>
          </p:cNvSpPr>
          <p:nvPr>
            <p:ph type="body" idx="1"/>
          </p:nvPr>
        </p:nvSpPr>
        <p:spPr>
          <a:xfrm>
            <a:off x="548640" y="1691640"/>
            <a:ext cx="11094415" cy="4480560"/>
          </a:xfrm>
          <a:prstGeom prst="rect">
            <a:avLst/>
          </a:prstGeom>
        </p:spPr>
        <p:txBody>
          <a:bodyPr lIns="36576" tIns="36576" rIns="36576" bIns="36576" anchor="t" wrap="square">
            <a:normAutofit/>
          </a:bodyPr>
          <a:lstStyle>
            <a:lvl1pPr algn="l" eaLnBrk="1" hangingPunct="1">
              <a:defRPr>
                <a:latin typeface="+mn-lt"/>
                <a:ea typeface="+mn-ea"/>
                <a:cs typeface="+mn-cs"/>
              </a:defRPr>
            </a:lvl1pPr>
          </a:lstStyle>
          <a:p>
            <a:r>
              <a:rPr lang="it-IT"/>
              <a:t>Fare clic per modificare gli stili del testo dello schema</a:t>
            </a:r>
          </a:p>
        </p:txBody>
      </p:sp>
      <p:sp>
        <p:nvSpPr>
          <p:cNvPr id="10" name="Footer"/>
          <p:cNvSpPr>
            <a:spLocks noGrp="1"/>
          </p:cNvSpPr>
          <p:nvPr>
            <p:ph type="ftr" idx="11"/>
          </p:nvPr>
        </p:nvSpPr>
        <p:spPr>
          <a:xfrm>
            <a:off x="548640" y="6419088"/>
            <a:ext cx="7315200" cy="274320"/>
          </a:xfrm>
          <a:prstGeom prst="rect">
            <a:avLst/>
          </a:prstGeom>
        </p:spPr>
        <p:txBody>
          <a:bodyPr lIns="0" tIns="0" rIns="0" bIns="0" anchor="ctr" wrap="square"/>
          <a:lstStyle>
            <a:lvl1pPr algn="l" eaLnBrk="1" hangingPunct="1">
              <a:defRPr sz="1000">
                <a:solidFill>
                  <a:schemeClr val="tx2"/>
                </a:solidFill>
                <a:latin typeface="+mn-lt"/>
                <a:ea typeface="+mn-ea"/>
                <a:cs typeface="+mn-cs"/>
              </a:defRPr>
            </a:lvl1pPr>
          </a:lstStyle>
          <a:p>
            <a:r>
              <a:rPr lang="it-IT"/>
              <a:t/>
            </a:r>
          </a:p>
        </p:txBody>
      </p:sp>
      <p:sp>
        <p:nvSpPr>
          <p:cNvPr id="11" name="Slide Number"/>
          <p:cNvSpPr>
            <a:spLocks noGrp="1"/>
          </p:cNvSpPr>
          <p:nvPr>
            <p:ph type="sldNum" idx="12"/>
          </p:nvPr>
        </p:nvSpPr>
        <p:spPr>
          <a:xfrm>
            <a:off x="10728655" y="6419088"/>
            <a:ext cx="914400" cy="274320"/>
          </a:xfrm>
          <a:prstGeom prst="rect">
            <a:avLst/>
          </a:prstGeom>
        </p:spPr>
        <p:txBody>
          <a:bodyPr lIns="0" tIns="0" rIns="0" bIns="0" anchor="ctr" wrap="square"/>
          <a:lstStyle>
            <a:lvl1pPr algn="r" eaLnBrk="1" hangingPunct="1">
              <a:defRPr sz="1000">
                <a:solidFill>
                  <a:schemeClr val="tx2"/>
                </a:solidFill>
                <a:latin typeface="+mn-lt"/>
                <a:ea typeface="+mn-ea"/>
                <a:cs typeface="+mn-cs"/>
              </a:defRPr>
            </a:lvl1pPr>
          </a:lstStyle>
          <a:p>
            <a:r>
              <a:rPr lang="it-IT"/>
              <a:t/>
            </a:r>
          </a:p>
        </p:txBody>
      </p:sp>
    </p:spTree>
  </p:cSld>
  <p:clrMap bg1="lt1" tx1="dk1" bg2="lt2" tx2="dk2" accent1="accent1" accent2="accent2" accent3="accent3" accent4="accent4" accent5="accent5" accent6="accent6" hlink="hlink" folHlink="folHlink"/>
  <p:sldLayoutIdLst>
    <p:sldLayoutId id="2147483649" r:id="rId2"/>
    <p:sldLayoutId id="2147483650" r:id="rId3"/>
    <p:sldLayoutId id="2147483651" r:id="rId4"/>
    <p:sldLayoutId id="2147483652" r:id="rId5"/>
    <p:sldLayoutId id="2147483653" r:id="rId6"/>
    <p:sldLayoutId id="2147483654" r:id="rId7"/>
    <p:sldLayoutId id="2147483655" r:id="rId8"/>
    <p:sldLayoutId id="2147483656" r:id="rId9"/>
    <p:sldLayoutId id="2147483657" r:id="rId10"/>
    <p:sldLayoutId id="2147483658" r:id="rId11"/>
  </p:sldLayoutIdLst>
  <p:txStyles>
    <p:titleStyle>
      <a:lvl1pPr algn="l" eaLnBrk="1" hangingPunct="1">
        <a:lnSpc>
          <a:spcPct val="105000"/>
        </a:lnSpc>
        <a:defRPr sz="2800" b="1">
          <a:solidFill>
            <a:schemeClr val="tx1"/>
          </a:solidFill>
          <a:latin typeface="+mj-lt"/>
          <a:ea typeface="+mj-ea"/>
          <a:cs typeface="+mj-cs"/>
        </a:defRPr>
      </a:lvl1pPr>
    </p:titleStyle>
    <p:bodyStyle>
      <a:lvl1pPr marL="0" indent="0" algn="l" eaLnBrk="1" hangingPunct="1">
        <a:lnSpc>
          <a:spcPct val="125000"/>
        </a:lnSpc>
        <a:spcBef>
          <a:spcPts val="800"/>
        </a:spcBef>
        <a:buNone/>
        <a:defRPr sz="1800">
          <a:solidFill>
            <a:schemeClr val="tx1"/>
          </a:solidFill>
          <a:latin typeface="+mn-lt"/>
          <a:ea typeface="+mn-ea"/>
          <a:cs typeface="+mn-cs"/>
        </a:defRPr>
      </a:lvl1pPr>
      <a:lvl2pPr marL="285750" indent="-285750" algn="l" eaLnBrk="1" hangingPunct="1">
        <a:lnSpc>
          <a:spcPct val="125000"/>
        </a:lnSpc>
        <a:spcBef>
          <a:spcPts val="400"/>
        </a:spcBef>
        <a:buClr>
          <a:schemeClr val="accent1"/>
        </a:buClr>
        <a:buFont typeface="Arial"/>
        <a:buChar char="•"/>
        <a:defRPr sz="1600">
          <a:solidFill>
            <a:schemeClr val="tx1"/>
          </a:solidFill>
          <a:latin typeface="+mn-lt"/>
          <a:ea typeface="+mn-ea"/>
          <a:cs typeface="+mn-cs"/>
        </a:defRPr>
      </a:lvl2pPr>
      <a:lvl3pPr marL="571500" indent="-285750" algn="l" eaLnBrk="1" hangingPunct="1">
        <a:lnSpc>
          <a:spcPct val="125000"/>
        </a:lnSpc>
        <a:spcBef>
          <a:spcPts val="300"/>
        </a:spcBef>
        <a:buClr>
          <a:schemeClr val="accent4"/>
        </a:buClr>
        <a:buFont typeface="Arial"/>
        <a:buChar char="–"/>
        <a:defRPr sz="1400">
          <a:solidFill>
            <a:schemeClr val="tx1"/>
          </a:solidFill>
          <a:latin typeface="+mn-lt"/>
          <a:ea typeface="+mn-ea"/>
          <a:cs typeface="+mn-cs"/>
        </a:defRPr>
      </a:lvl3pPr>
    </p:bodyStyle>
    <p:otherStyle>
      <a:defPPr eaLnBrk="1" hangingPunct="1">
        <a:defRPr lang="it-IT"/>
      </a:def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image" Target="../media/image1.jpg"/><Relationship Id="rId3" Type="http://schemas.openxmlformats.org/officeDocument/2006/relationships/hyperlink" Target="https://sci-draw.com/it/ai-drawing?prompt=journal-club-background&amp;utm_source=template&amp;utm_medium=pptx&amp;utm_campaign=journal-club-it&amp;utm_content=background" TargetMode="External"/><Relationship Id="rId4"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1.xml"/><Relationship Id="rId3" Type="http://schemas.openxmlformats.org/officeDocument/2006/relationships/hyperlink" Target="https://sci-draw.com/it/sci-vis?utm_source=template&amp;utm_medium=pptx&amp;utm_campaign=journal-club-it&amp;utm_content=figure-2" TargetMode="Externa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2.xml"/><Relationship Id="rId3" Type="http://schemas.openxmlformats.org/officeDocument/2006/relationships/hyperlink" Target="https://sci-draw.com/it/sci-vis?utm_source=template&amp;utm_medium=pptx&amp;utm_campaign=journal-club-it&amp;utm_content=figure-3" TargetMode="External"/><Relationship Id="rId4"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chart" Target="../charts/chart3.xml"/><Relationship Id="rId3" Type="http://schemas.openxmlformats.org/officeDocument/2006/relationships/hyperlink" Target="https://sci-draw.com/it/sci-vis?utm_source=template&amp;utm_medium=pptx&amp;utm_campaign=journal-club-it&amp;utm_content=figure-4" TargetMode="External"/><Relationship Id="rId4"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9.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4.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Picture Placeholder 1"/>
          <p:cNvSpPr>
            <a:spLocks noGrp="1"/>
          </p:cNvSpPr>
          <p:nvPr>
            <p:ph type="pic" idx="10"/>
          </p:nvPr>
        </p:nvSpPr>
        <p:spPr/>
      </p:sp>
      <p:sp>
        <p:nvSpPr>
          <p:cNvPr id="3" name="Text Placeholder 2"/>
          <p:cNvSpPr>
            <a:spLocks noGrp="1"/>
          </p:cNvSpPr>
          <p:nvPr>
            <p:ph type="body" idx="13"/>
          </p:nvPr>
        </p:nvSpPr>
        <p:spPr/>
        <p:txBody>
          <a:bodyPr/>
          <a:lstStyle/>
          <a:p>
            <a:pPr eaLnBrk="1" hangingPunct="1"/>
            <a:r>
              <a:rPr lang="it-IT" altLang="en-US"/>
              <a:t>Journal club</a:t>
            </a:r>
          </a:p>
        </p:txBody>
      </p:sp>
      <p:sp>
        <p:nvSpPr>
          <p:cNvPr id="4" name="Title 3"/>
          <p:cNvSpPr>
            <a:spLocks noGrp="1"/>
          </p:cNvSpPr>
          <p:nvPr>
            <p:ph type="ctrTitle"/>
          </p:nvPr>
        </p:nvSpPr>
        <p:spPr/>
        <p:txBody>
          <a:bodyPr/>
          <a:lstStyle/>
          <a:p>
            <a:pPr eaLnBrk="1" hangingPunct="1"/>
            <a:r>
              <a:rPr lang="it-IT" altLang="en-US"/>
              <a:t>La deprivazione di sonno compromette il consolidamento della memoria attraverso la fagocitosi microgliale delle sinapsi</a:t>
            </a:r>
          </a:p>
        </p:txBody>
      </p:sp>
      <p:sp>
        <p:nvSpPr>
          <p:cNvPr id="5" name="TextBox 4"/>
          <p:cNvSpPr txBox="1"/>
          <p:nvPr/>
        </p:nvSpPr>
        <p:spPr>
          <a:xfrm>
            <a:off x="960120" y="4754880"/>
            <a:ext cx="10332720" cy="1463040"/>
          </a:xfrm>
          <a:prstGeom prst="rect">
            <a:avLst/>
          </a:prstGeom>
          <a:noFill/>
        </p:spPr>
        <p:txBody>
          <a:bodyPr wrap="square" anchor="t" lIns="0" rIns="0" tIns="0" bIns="0">
            <a:spAutoFit/>
          </a:bodyPr>
          <a:lstStyle/>
          <a:p>
            <a:pPr eaLnBrk="1" hangingPunct="1">
              <a:lnSpc>
                <a:spcPct val="150000"/>
              </a:lnSpc>
              <a:tabLst>
                <a:tab pos="1554480" algn="l"/>
                <a:tab pos="4937760" algn="l"/>
                <a:tab pos="5852160" algn="l"/>
              </a:tabLst>
            </a:pPr>
            <a:r>
              <a:rPr lang="it-IT" altLang="en-US" sz="1700">
                <a:solidFill>
                  <a:srgbClr val="5F6B78"/>
                </a:solidFill>
              </a:rPr>
              <a:t>Originale</a:t>
            </a:r>
            <a:r>
              <a:rPr lang="it-IT" altLang="en-US" sz="1500"/>
              <a:t>	Sleep deprivation impairs memory consolidation via microglial synapse engulfment</a:t>
            </a:r>
          </a:p>
          <a:p>
            <a:pPr eaLnBrk="1" hangingPunct="1">
              <a:lnSpc>
                <a:spcPct val="150000"/>
              </a:lnSpc>
              <a:tabLst>
                <a:tab pos="1554480" algn="l"/>
                <a:tab pos="4937760" algn="l"/>
                <a:tab pos="5852160" algn="l"/>
              </a:tabLst>
            </a:pPr>
            <a:r>
              <a:rPr lang="it-IT" altLang="en-US" sz="1700">
                <a:solidFill>
                  <a:srgbClr val="5F6B78"/>
                </a:solidFill>
              </a:rPr>
              <a:t>Fonte</a:t>
            </a:r>
            <a:r>
              <a:rPr lang="it-IT" altLang="en-US" sz="1700"/>
              <a:t>	Autore di esempio et al., Nome della rivista, 2026 (articolo inventato)</a:t>
            </a:r>
          </a:p>
          <a:p>
            <a:pPr eaLnBrk="1" hangingPunct="1">
              <a:lnSpc>
                <a:spcPct val="150000"/>
              </a:lnSpc>
              <a:tabLst>
                <a:tab pos="1554480" algn="l"/>
                <a:tab pos="4937760" algn="l"/>
                <a:tab pos="5852160" algn="l"/>
              </a:tabLst>
            </a:pPr>
            <a:r>
              <a:rPr lang="it-IT" altLang="en-US" sz="1700">
                <a:solidFill>
                  <a:srgbClr val="5F6B78"/>
                </a:solidFill>
              </a:rPr>
              <a:t>Presenta</a:t>
            </a:r>
            <a:r>
              <a:rPr lang="it-IT" altLang="en-US" sz="1700"/>
              <a:t>	Nome Cognome	</a:t>
            </a:r>
            <a:r>
              <a:rPr lang="it-IT" altLang="en-US" sz="1700">
                <a:solidFill>
                  <a:srgbClr val="5F6B78"/>
                </a:solidFill>
              </a:rPr>
              <a:t>Data</a:t>
            </a:r>
            <a:r>
              <a:rPr lang="it-IT" altLang="en-US" sz="1700"/>
              <a:t>	X ottobre 2026</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Istruzioni · slide nascosta durante la presentazione</a:t>
            </a:r>
          </a:p>
        </p:txBody>
      </p:sp>
      <p:sp>
        <p:nvSpPr>
          <p:cNvPr id="3" name="Title 2"/>
          <p:cNvSpPr>
            <a:spLocks noGrp="1"/>
          </p:cNvSpPr>
          <p:nvPr>
            <p:ph type="title"/>
          </p:nvPr>
        </p:nvSpPr>
        <p:spPr/>
        <p:txBody>
          <a:bodyPr/>
          <a:lstStyle/>
          <a:p>
            <a:pPr eaLnBrk="1" hangingPunct="1"/>
            <a:r>
              <a:rPr lang="it-IT" altLang="en-US"/>
              <a:t>Come usare questo modello per il journal club</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
        <p:nvSpPr>
          <p:cNvPr id="22" name="Rectangle 21"/>
          <p:cNvSpPr/>
          <p:nvPr/>
        </p:nvSpPr>
        <p:spPr>
          <a:xfrm>
            <a:off x="548640"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it-IT" altLang="en-US" sz="1800" b="1">
                <a:solidFill>
                  <a:schemeClr val="accent1"/>
                </a:solidFill>
              </a:rPr>
              <a:t>1  Tempi e slide</a:t>
            </a:r>
          </a:p>
        </p:txBody>
      </p:sp>
      <p:sp>
        <p:nvSpPr>
          <p:cNvPr id="25" name="TextBox 24"/>
          <p:cNvSpPr txBox="1"/>
          <p:nvPr/>
        </p:nvSpPr>
        <p:spPr>
          <a:xfrm>
            <a:off x="822959" y="2514600"/>
            <a:ext cx="4815687" cy="1051560"/>
          </a:xfrm>
          <a:prstGeom prst="rect">
            <a:avLst/>
          </a:prstGeom>
          <a:noFill/>
        </p:spPr>
        <p:txBody>
          <a:bodyPr wrap="square" anchor="t" lIns="0" rIns="0" tIns="0" bIns="0">
            <a:spAutoFit/>
          </a:bodyPr>
          <a:lstStyle/>
          <a:p>
            <a:pPr eaLnBrk="1" hangingPunct="1">
              <a:lnSpc>
                <a:spcPct val="130000"/>
              </a:lnSpc>
            </a:pPr>
            <a:r>
              <a:rPr lang="it-IT" altLang="en-US" sz="1600">
                <a:solidFill>
                  <a:schemeClr val="dk1"/>
                </a:solidFill>
              </a:rPr>
              <a:t>Di solito 20–30 minuti e 12–16 slide. La lettura delle figure prende metà del tempo: non tradurre l’abstract frase per frase.</a:t>
            </a:r>
          </a:p>
        </p:txBody>
      </p:sp>
      <p:sp>
        <p:nvSpPr>
          <p:cNvPr id="26" name="Rectangle 25"/>
          <p:cNvSpPr/>
          <p:nvPr/>
        </p:nvSpPr>
        <p:spPr>
          <a:xfrm>
            <a:off x="6278727" y="173736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it-IT" altLang="en-US" sz="1800" b="1">
                <a:solidFill>
                  <a:schemeClr val="accent2"/>
                </a:solidFill>
              </a:rPr>
              <a:t>2  Figure originali</a:t>
            </a:r>
          </a:p>
        </p:txBody>
      </p:sp>
      <p:sp>
        <p:nvSpPr>
          <p:cNvPr id="29" name="TextBox 28"/>
          <p:cNvSpPr txBox="1"/>
          <p:nvPr/>
        </p:nvSpPr>
        <p:spPr>
          <a:xfrm>
            <a:off x="6553047" y="2514600"/>
            <a:ext cx="4815687" cy="1051560"/>
          </a:xfrm>
          <a:prstGeom prst="rect">
            <a:avLst/>
          </a:prstGeom>
          <a:noFill/>
        </p:spPr>
        <p:txBody>
          <a:bodyPr wrap="square" anchor="t" lIns="0" rIns="0" tIns="0" bIns="0">
            <a:spAutoFit/>
          </a:bodyPr>
          <a:lstStyle/>
          <a:p>
            <a:pPr eaLnBrk="1" hangingPunct="1">
              <a:lnSpc>
                <a:spcPct val="130000"/>
              </a:lnSpc>
            </a:pPr>
            <a:r>
              <a:rPr lang="it-IT" altLang="en-US" sz="1600">
                <a:solidFill>
                  <a:schemeClr val="dk1"/>
                </a:solidFill>
              </a:rPr>
              <a:t>Sostituisci i grafici illustrativi con le figure dell’articolo e indica la fonte sotto ciascuna; non ridisegnarle presentandole come tue.</a:t>
            </a:r>
          </a:p>
        </p:txBody>
      </p:sp>
      <p:sp>
        <p:nvSpPr>
          <p:cNvPr id="30" name="Rectangle 29"/>
          <p:cNvSpPr/>
          <p:nvPr/>
        </p:nvSpPr>
        <p:spPr>
          <a:xfrm>
            <a:off x="548640"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3886200"/>
            <a:ext cx="5364327" cy="54864"/>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822959" y="4114800"/>
            <a:ext cx="4815687" cy="457200"/>
          </a:xfrm>
          <a:prstGeom prst="rect">
            <a:avLst/>
          </a:prstGeom>
          <a:noFill/>
        </p:spPr>
        <p:txBody>
          <a:bodyPr wrap="square" anchor="t" lIns="0" rIns="0" tIns="0" bIns="0">
            <a:spAutoFit/>
          </a:bodyPr>
          <a:lstStyle/>
          <a:p>
            <a:pPr eaLnBrk="1" hangingPunct="1">
              <a:lnSpc>
                <a:spcPct val="120000"/>
              </a:lnSpc>
            </a:pPr>
            <a:r>
              <a:rPr lang="it-IT" altLang="en-US" sz="1800" b="1">
                <a:solidFill>
                  <a:schemeClr val="accent3"/>
                </a:solidFill>
              </a:rPr>
              <a:t>3  Valutare, non riassumere</a:t>
            </a:r>
          </a:p>
        </p:txBody>
      </p:sp>
      <p:sp>
        <p:nvSpPr>
          <p:cNvPr id="33" name="TextBox 32"/>
          <p:cNvSpPr txBox="1"/>
          <p:nvPr/>
        </p:nvSpPr>
        <p:spPr>
          <a:xfrm>
            <a:off x="822959" y="4663440"/>
            <a:ext cx="4815687" cy="1051560"/>
          </a:xfrm>
          <a:prstGeom prst="rect">
            <a:avLst/>
          </a:prstGeom>
          <a:noFill/>
        </p:spPr>
        <p:txBody>
          <a:bodyPr wrap="square" anchor="t" lIns="0" rIns="0" tIns="0" bIns="0">
            <a:spAutoFit/>
          </a:bodyPr>
          <a:lstStyle/>
          <a:p>
            <a:pPr eaLnBrk="1" hangingPunct="1">
              <a:lnSpc>
                <a:spcPct val="130000"/>
              </a:lnSpc>
            </a:pPr>
            <a:r>
              <a:rPr lang="it-IT" altLang="en-US" sz="1600">
                <a:solidFill>
                  <a:schemeClr val="dk1"/>
                </a:solidFill>
              </a:rPr>
              <a:t>Le slide su forza delle prove, punti di forza e limiti fanno la qualità del journal club: che cosa è dimostrato e che cosa è solo ipotesi.</a:t>
            </a:r>
          </a:p>
        </p:txBody>
      </p:sp>
      <p:sp>
        <p:nvSpPr>
          <p:cNvPr id="34" name="Rectangle 33"/>
          <p:cNvSpPr/>
          <p:nvPr/>
        </p:nvSpPr>
        <p:spPr>
          <a:xfrm>
            <a:off x="6278727" y="3886200"/>
            <a:ext cx="5364327" cy="19659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6278727" y="3886200"/>
            <a:ext cx="5364327" cy="54864"/>
          </a:xfrm>
          <a:prstGeom prst="rect">
            <a:avLst/>
          </a:prstGeom>
          <a:solidFill>
            <a:schemeClr val="accent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6553047" y="4114800"/>
            <a:ext cx="4815687" cy="457200"/>
          </a:xfrm>
          <a:prstGeom prst="rect">
            <a:avLst/>
          </a:prstGeom>
          <a:noFill/>
        </p:spPr>
        <p:txBody>
          <a:bodyPr wrap="square" anchor="t" lIns="0" rIns="0" tIns="0" bIns="0">
            <a:spAutoFit/>
          </a:bodyPr>
          <a:lstStyle/>
          <a:p>
            <a:pPr eaLnBrk="1" hangingPunct="1">
              <a:lnSpc>
                <a:spcPct val="120000"/>
              </a:lnSpc>
            </a:pPr>
            <a:r>
              <a:rPr lang="it-IT" altLang="en-US" sz="1800" b="1">
                <a:solidFill>
                  <a:schemeClr val="accent6"/>
                </a:solidFill>
              </a:rPr>
              <a:t>4  Tornare al gruppo</a:t>
            </a:r>
          </a:p>
        </p:txBody>
      </p:sp>
      <p:sp>
        <p:nvSpPr>
          <p:cNvPr id="37" name="TextBox 36"/>
          <p:cNvSpPr txBox="1"/>
          <p:nvPr/>
        </p:nvSpPr>
        <p:spPr>
          <a:xfrm>
            <a:off x="6553047" y="4663440"/>
            <a:ext cx="4815687" cy="1051560"/>
          </a:xfrm>
          <a:prstGeom prst="rect">
            <a:avLst/>
          </a:prstGeom>
          <a:noFill/>
        </p:spPr>
        <p:txBody>
          <a:bodyPr wrap="square" anchor="t" lIns="0" rIns="0" tIns="0" bIns="0">
            <a:spAutoFit/>
          </a:bodyPr>
          <a:lstStyle/>
          <a:p>
            <a:pPr eaLnBrk="1" hangingPunct="1">
              <a:lnSpc>
                <a:spcPct val="130000"/>
              </a:lnSpc>
            </a:pPr>
            <a:r>
              <a:rPr lang="it-IT" altLang="en-US" sz="1600">
                <a:solidFill>
                  <a:schemeClr val="dk1"/>
                </a:solidFill>
              </a:rPr>
              <a:t>Le ultime due slide, ricadute per il nostro lavoro e domande, danno alla discussione un punto da cui partire.</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01 L’articolo</a:t>
            </a:r>
          </a:p>
        </p:txBody>
      </p:sp>
      <p:sp>
        <p:nvSpPr>
          <p:cNvPr id="3" name="Title 2"/>
          <p:cNvSpPr>
            <a:spLocks noGrp="1"/>
          </p:cNvSpPr>
          <p:nvPr>
            <p:ph type="title"/>
          </p:nvPr>
        </p:nvSpPr>
        <p:spPr/>
        <p:txBody>
          <a:bodyPr/>
          <a:lstStyle/>
          <a:p>
            <a:pPr eaLnBrk="1" hangingPunct="1"/>
            <a:r>
              <a:rPr lang="it-IT" altLang="en-US"/>
              <a:t>L’articolo in breve e perché l’ho scelto</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graphicFrame>
        <p:nvGraphicFramePr>
          <p:cNvPr id="22" name="Table 21"/>
          <p:cNvGraphicFramePr>
            <a:graphicFrameLocks noGrp="1"/>
          </p:cNvGraphicFramePr>
          <p:nvPr/>
        </p:nvGraphicFramePr>
        <p:xfrm>
          <a:off x="548640" y="1737360"/>
          <a:ext cx="6035040" cy="3803904"/>
        </p:xfrm>
        <a:graphic>
          <a:graphicData uri="http://schemas.openxmlformats.org/drawingml/2006/table">
            <a:tbl>
              <a:tblPr firstRow="1">
                <a:tableStyleId>{5C22544A-7EE6-4342-B048-85BDC9FD1C3A}</a:tableStyleId>
              </a:tblPr>
              <a:tblGrid>
                <a:gridCol w="1645920"/>
                <a:gridCol w="4389120"/>
              </a:tblGrid>
              <a:tr h="512064">
                <a:tc>
                  <a:txBody>
                    <a:bodyPr wrap="square"/>
                    <a:lstStyle/>
                    <a:p>
                      <a:pPr eaLnBrk="1" hangingPunct="1">
                        <a:lnSpc>
                          <a:spcPct val="115000"/>
                        </a:lnSpc>
                      </a:pPr>
                      <a:r>
                        <a:rPr lang="it-IT" altLang="en-US" sz="1500" b="1">
                          <a:solidFill>
                            <a:srgbClr val="FFFFFF"/>
                          </a:solidFill>
                        </a:rPr>
                        <a:t>Voce</a:t>
                      </a:r>
                    </a:p>
                  </a:txBody>
                  <a:tcPr marL="164592" marR="164592" marT="73152" marB="73152" anchor="ctr">
                    <a:solidFill>
                      <a:schemeClr val="accent1"/>
                    </a:solidFill>
                  </a:tcPr>
                </a:tc>
                <a:tc>
                  <a:txBody>
                    <a:bodyPr wrap="square"/>
                    <a:lstStyle/>
                    <a:p>
                      <a:pPr eaLnBrk="1" hangingPunct="1">
                        <a:lnSpc>
                          <a:spcPct val="115000"/>
                        </a:lnSpc>
                      </a:pPr>
                      <a:r>
                        <a:rPr lang="it-IT" altLang="en-US" sz="1500" b="1">
                          <a:solidFill>
                            <a:srgbClr val="FFFFFF"/>
                          </a:solidFill>
                        </a:rPr>
                        <a:t>Contenuto</a:t>
                      </a:r>
                    </a:p>
                  </a:txBody>
                  <a:tcPr marL="164592" marR="164592" marT="73152" marB="73152" anchor="ctr">
                    <a:solidFill>
                      <a:schemeClr val="accent1"/>
                    </a:solidFill>
                  </a:tcPr>
                </a:tc>
              </a:tr>
              <a:tr h="822960">
                <a:tc>
                  <a:txBody>
                    <a:bodyPr wrap="square"/>
                    <a:lstStyle/>
                    <a:p>
                      <a:pPr eaLnBrk="1" hangingPunct="1">
                        <a:lnSpc>
                          <a:spcPct val="115000"/>
                        </a:lnSpc>
                      </a:pPr>
                      <a:r>
                        <a:rPr lang="it-IT" altLang="en-US" sz="1500" b="1">
                          <a:solidFill>
                            <a:schemeClr val="dk1"/>
                          </a:solidFill>
                        </a:rPr>
                        <a:t>Rivista e anno</a:t>
                      </a:r>
                    </a:p>
                  </a:txBody>
                  <a:tcPr marL="164592" marR="164592" marT="73152" marB="73152" anchor="ctr">
                    <a:solidFill>
                      <a:srgbClr val="FFFFFF"/>
                    </a:solidFill>
                  </a:tcPr>
                </a:tc>
                <a:tc>
                  <a:txBody>
                    <a:bodyPr wrap="square"/>
                    <a:lstStyle/>
                    <a:p>
                      <a:pPr eaLnBrk="1" hangingPunct="1">
                        <a:lnSpc>
                          <a:spcPct val="115000"/>
                        </a:lnSpc>
                      </a:pPr>
                      <a:r>
                        <a:rPr lang="it-IT" altLang="en-US" sz="1500">
                          <a:solidFill>
                            <a:schemeClr val="dk1"/>
                          </a:solidFill>
                        </a:rPr>
                        <a:t>Nome della rivista, 2026 (esempio)</a:t>
                      </a:r>
                    </a:p>
                  </a:txBody>
                  <a:tcPr marL="164592" marR="164592" marT="73152" marB="73152" anchor="ctr">
                    <a:solidFill>
                      <a:srgbClr val="FFFFFF"/>
                    </a:solidFill>
                  </a:tcPr>
                </a:tc>
              </a:tr>
              <a:tr h="822960">
                <a:tc>
                  <a:txBody>
                    <a:bodyPr wrap="square"/>
                    <a:lstStyle/>
                    <a:p>
                      <a:pPr eaLnBrk="1" hangingPunct="1">
                        <a:lnSpc>
                          <a:spcPct val="115000"/>
                        </a:lnSpc>
                      </a:pPr>
                      <a:r>
                        <a:rPr lang="it-IT" altLang="en-US" sz="1500" b="1">
                          <a:solidFill>
                            <a:schemeClr val="dk1"/>
                          </a:solidFill>
                        </a:rPr>
                        <a:t>Gruppo</a:t>
                      </a:r>
                    </a:p>
                  </a:txBody>
                  <a:tcPr marL="164592" marR="164592" marT="73152" marB="73152" anchor="ctr">
                    <a:solidFill>
                      <a:schemeClr val="lt2"/>
                    </a:solidFill>
                  </a:tcPr>
                </a:tc>
                <a:tc>
                  <a:txBody>
                    <a:bodyPr wrap="square"/>
                    <a:lstStyle/>
                    <a:p>
                      <a:pPr eaLnBrk="1" hangingPunct="1">
                        <a:lnSpc>
                          <a:spcPct val="115000"/>
                        </a:lnSpc>
                      </a:pPr>
                      <a:r>
                        <a:rPr lang="it-IT" altLang="en-US" sz="1500">
                          <a:solidFill>
                            <a:schemeClr val="dk1"/>
                          </a:solidFill>
                        </a:rPr>
                        <a:t>Autore di esempio et al., Istituto di neuroscienze, Università di XX</a:t>
                      </a:r>
                    </a:p>
                  </a:txBody>
                  <a:tcPr marL="164592" marR="164592" marT="73152" marB="73152" anchor="ctr">
                    <a:solidFill>
                      <a:schemeClr val="lt2"/>
                    </a:solidFill>
                  </a:tcPr>
                </a:tc>
              </a:tr>
              <a:tr h="822960">
                <a:tc>
                  <a:txBody>
                    <a:bodyPr wrap="square"/>
                    <a:lstStyle/>
                    <a:p>
                      <a:pPr eaLnBrk="1" hangingPunct="1">
                        <a:lnSpc>
                          <a:spcPct val="115000"/>
                        </a:lnSpc>
                      </a:pPr>
                      <a:r>
                        <a:rPr lang="it-IT" altLang="en-US" sz="1500" b="1">
                          <a:solidFill>
                            <a:schemeClr val="dk1"/>
                          </a:solidFill>
                        </a:rPr>
                        <a:t>Modello</a:t>
                      </a:r>
                    </a:p>
                  </a:txBody>
                  <a:tcPr marL="164592" marR="164592" marT="73152" marB="73152" anchor="ctr">
                    <a:solidFill>
                      <a:srgbClr val="FFFFFF"/>
                    </a:solidFill>
                  </a:tcPr>
                </a:tc>
                <a:tc>
                  <a:txBody>
                    <a:bodyPr wrap="square"/>
                    <a:lstStyle/>
                    <a:p>
                      <a:pPr eaLnBrk="1" hangingPunct="1">
                        <a:lnSpc>
                          <a:spcPct val="115000"/>
                        </a:lnSpc>
                      </a:pPr>
                      <a:r>
                        <a:rPr lang="it-IT" altLang="en-US" sz="1500">
                          <a:solidFill>
                            <a:schemeClr val="dk1"/>
                          </a:solidFill>
                        </a:rPr>
                        <a:t>Topo; regione CA1 dell’ippocampo</a:t>
                      </a:r>
                    </a:p>
                  </a:txBody>
                  <a:tcPr marL="164592" marR="164592" marT="73152" marB="73152" anchor="ctr">
                    <a:solidFill>
                      <a:srgbClr val="FFFFFF"/>
                    </a:solidFill>
                  </a:tcPr>
                </a:tc>
              </a:tr>
              <a:tr h="822960">
                <a:tc>
                  <a:txBody>
                    <a:bodyPr wrap="square"/>
                    <a:lstStyle/>
                    <a:p>
                      <a:pPr eaLnBrk="1" hangingPunct="1">
                        <a:lnSpc>
                          <a:spcPct val="115000"/>
                        </a:lnSpc>
                      </a:pPr>
                      <a:r>
                        <a:rPr lang="it-IT" altLang="en-US" sz="1500" b="1">
                          <a:solidFill>
                            <a:schemeClr val="dk1"/>
                          </a:solidFill>
                        </a:rPr>
                        <a:t>Metodi</a:t>
                      </a:r>
                    </a:p>
                  </a:txBody>
                  <a:tcPr marL="164592" marR="164592" marT="73152" marB="73152" anchor="ctr">
                    <a:solidFill>
                      <a:schemeClr val="lt2"/>
                    </a:solidFill>
                  </a:tcPr>
                </a:tc>
                <a:tc>
                  <a:txBody>
                    <a:bodyPr wrap="square"/>
                    <a:lstStyle/>
                    <a:p>
                      <a:pPr eaLnBrk="1" hangingPunct="1">
                        <a:lnSpc>
                          <a:spcPct val="115000"/>
                        </a:lnSpc>
                      </a:pPr>
                      <a:r>
                        <a:rPr lang="it-IT" altLang="en-US" sz="1500">
                          <a:solidFill>
                            <a:schemeClr val="dk1"/>
                          </a:solidFill>
                        </a:rPr>
                        <a:t>Deprivazione di sonno, imaging di marcatori sinaptici, test comportamentali</a:t>
                      </a:r>
                    </a:p>
                  </a:txBody>
                  <a:tcPr marL="164592" marR="164592" marT="73152" marB="73152" anchor="ctr">
                    <a:solidFill>
                      <a:schemeClr val="lt2"/>
                    </a:solidFill>
                  </a:tcPr>
                </a:tc>
              </a:tr>
            </a:tbl>
          </a:graphicData>
        </a:graphic>
      </p:graphicFrame>
      <p:sp>
        <p:nvSpPr>
          <p:cNvPr id="23" name="Rectangle 22"/>
          <p:cNvSpPr/>
          <p:nvPr/>
        </p:nvSpPr>
        <p:spPr>
          <a:xfrm>
            <a:off x="6903720" y="1737360"/>
            <a:ext cx="4736592" cy="429768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7269480" y="2011680"/>
            <a:ext cx="4023360" cy="3840480"/>
          </a:xfrm>
          <a:prstGeom prst="rect">
            <a:avLst/>
          </a:prstGeom>
          <a:noFill/>
        </p:spPr>
        <p:txBody>
          <a:bodyPr wrap="square" anchor="t" lIns="0" rIns="0" tIns="0" bIns="0">
            <a:spAutoFit/>
          </a:bodyPr>
          <a:lstStyle/>
          <a:p>
            <a:pPr eaLnBrk="1" hangingPunct="1">
              <a:lnSpc>
                <a:spcPct val="135000"/>
              </a:lnSpc>
            </a:pPr>
            <a:r>
              <a:rPr lang="it-IT" altLang="en-US" sz="1800" b="1">
                <a:solidFill>
                  <a:srgbClr val="F2C66D"/>
                </a:solidFill>
              </a:rPr>
              <a:t>Perché questo articolo</a:t>
            </a:r>
          </a:p>
          <a:p>
            <a:pPr eaLnBrk="1" hangingPunct="1">
              <a:lnSpc>
                <a:spcPct val="135000"/>
              </a:lnSpc>
              <a:spcBef>
                <a:spcPts val="1400"/>
              </a:spcBef>
            </a:pPr>
            <a:r>
              <a:rPr lang="it-IT" altLang="en-US" sz="1800">
                <a:solidFill>
                  <a:srgbClr val="FFFFFF"/>
                </a:solidFill>
              </a:rPr>
              <a:t>1. È vicino al nostro progetto su sonno e plasticità sinaptica.</a:t>
            </a:r>
          </a:p>
          <a:p>
            <a:pPr eaLnBrk="1" hangingPunct="1">
              <a:lnSpc>
                <a:spcPct val="135000"/>
              </a:lnSpc>
              <a:spcBef>
                <a:spcPts val="1200"/>
              </a:spcBef>
            </a:pPr>
            <a:r>
              <a:rPr lang="it-IT" altLang="en-US" sz="1800">
                <a:solidFill>
                  <a:srgbClr val="FFFFFF"/>
                </a:solidFill>
              </a:rPr>
              <a:t>2. Propone un meccanismo cellulare verificabile: la microglia che fagocita sinapsi.</a:t>
            </a:r>
          </a:p>
          <a:p>
            <a:pPr eaLnBrk="1" hangingPunct="1">
              <a:lnSpc>
                <a:spcPct val="135000"/>
              </a:lnSpc>
              <a:spcBef>
                <a:spcPts val="1200"/>
              </a:spcBef>
            </a:pPr>
            <a:r>
              <a:rPr lang="it-IT" altLang="en-US" sz="1800">
                <a:solidFill>
                  <a:srgbClr val="FFFFFF"/>
                </a:solidFill>
              </a:rPr>
              <a:t>3. Il metodo di conta delle sinapsi si può usare nei nostri esperimenti.</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02 La domanda</a:t>
            </a:r>
          </a:p>
        </p:txBody>
      </p:sp>
      <p:sp>
        <p:nvSpPr>
          <p:cNvPr id="3" name="Title 2"/>
          <p:cNvSpPr>
            <a:spLocks noGrp="1"/>
          </p:cNvSpPr>
          <p:nvPr>
            <p:ph type="title"/>
          </p:nvPr>
        </p:nvSpPr>
        <p:spPr/>
        <p:txBody>
          <a:bodyPr/>
          <a:lstStyle/>
          <a:p>
            <a:pPr eaLnBrk="1" hangingPunct="1"/>
            <a:r>
              <a:rPr lang="it-IT" altLang="en-US"/>
              <a:t>Contesto: perché dormire poco danneggia la memoria?</a:t>
            </a:r>
          </a:p>
        </p:txBody>
      </p:sp>
      <p:sp>
        <p:nvSpPr>
          <p:cNvPr id="4" name="Text Placeholder 3"/>
          <p:cNvSpPr>
            <a:spLocks noGrp="1"/>
          </p:cNvSpPr>
          <p:nvPr>
            <p:ph type="body" idx="1"/>
          </p:nvPr>
        </p:nvSpPr>
        <p:spPr/>
        <p:txBody>
          <a:bodyPr/>
          <a:lstStyle/>
          <a:p>
            <a:pPr eaLnBrk="1" hangingPunct="1"/>
            <a:r>
              <a:rPr lang="it-IT" altLang="en-US" sz="1700" b="1">
                <a:solidFill>
                  <a:schemeClr val="accent1"/>
                </a:solidFill>
              </a:rPr>
              <a:t>Che cosa si sa</a:t>
            </a:r>
          </a:p>
          <a:p>
            <a:pPr eaLnBrk="1" hangingPunct="1">
              <a:spcBef>
                <a:spcPts val="200"/>
              </a:spcBef>
            </a:pPr>
            <a:r>
              <a:rPr lang="it-IT" altLang="en-US" sz="1700"/>
              <a:t>La deprivazione di sonno indebolisce il consolidamento e riduce le sinapsi nell’ippocampo.</a:t>
            </a:r>
          </a:p>
          <a:p>
            <a:pPr eaLnBrk="1" hangingPunct="1">
              <a:spcBef>
                <a:spcPts val="1400"/>
              </a:spcBef>
            </a:pPr>
            <a:r>
              <a:rPr lang="it-IT" altLang="en-US" sz="1700" b="1">
                <a:solidFill>
                  <a:schemeClr val="accent5"/>
                </a:solidFill>
              </a:rPr>
              <a:t>Che cosa non si sa</a:t>
            </a:r>
          </a:p>
          <a:p>
            <a:pPr eaLnBrk="1" hangingPunct="1">
              <a:spcBef>
                <a:spcPts val="200"/>
              </a:spcBef>
            </a:pPr>
            <a:r>
              <a:rPr lang="it-IT" altLang="en-US" sz="1700"/>
              <a:t>Le sinapsi si formano di meno o vengono eliminate? E da quali cellule?</a:t>
            </a:r>
          </a:p>
          <a:p>
            <a:pPr eaLnBrk="1" hangingPunct="1">
              <a:spcBef>
                <a:spcPts val="1400"/>
              </a:spcBef>
            </a:pPr>
            <a:r>
              <a:rPr lang="it-IT" altLang="en-US" sz="1700" b="1">
                <a:solidFill>
                  <a:schemeClr val="accent2"/>
                </a:solidFill>
              </a:rPr>
              <a:t>La domanda dell’articolo</a:t>
            </a:r>
          </a:p>
          <a:p>
            <a:pPr eaLnBrk="1" hangingPunct="1">
              <a:spcBef>
                <a:spcPts val="200"/>
              </a:spcBef>
            </a:pPr>
            <a:r>
              <a:rPr lang="it-IT" altLang="en-US" sz="1700"/>
              <a:t>La fagocitosi microgliale delle sinapsi causa il danno alla memoria?</a:t>
            </a:r>
          </a:p>
        </p:txBody>
      </p:sp>
      <p:pic>
        <p:nvPicPr>
          <p:cNvPr id="5" name="Picture Placeholder 4" descr="background.jpg"/>
          <p:cNvPicPr>
            <a:picLocks noGrp="1" noChangeAspect="1"/>
          </p:cNvPicPr>
          <p:nvPr>
            <p:ph type="pic" idx="10"/>
          </p:nvPr>
        </p:nvPicPr>
        <p:blipFill>
          <a:blip r:embed="rId2"/>
          <a:srcRect/>
          <a:stretch>
            <a:fillRect/>
          </a:stretch>
        </p:blipFill>
        <p:spPr>
          <a:xfrm>
            <a:off x="5074920" y="2508392"/>
            <a:ext cx="6565392" cy="2344135"/>
          </a:xfrm>
        </p:spPr>
      </p:pic>
      <p:sp>
        <p:nvSpPr>
          <p:cNvPr id="6" name="Text Placeholder 5"/>
          <p:cNvSpPr>
            <a:spLocks noGrp="1"/>
          </p:cNvSpPr>
          <p:nvPr>
            <p:ph type="body" idx="16"/>
          </p:nvPr>
        </p:nvSpPr>
        <p:spPr/>
        <p:txBody>
          <a:bodyPr/>
          <a:lstStyle/>
          <a:p>
            <a:pPr eaLnBrk="1" hangingPunct="1"/>
            <a:r>
              <a:rPr lang="it-IT" altLang="en-US"/>
              <a:t>Fig. 1 – L’ipotesi dell’articolo (schema di chi presenta, non figura originale)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
        <p:nvSpPr>
          <p:cNvPr id="22" name="TextBox 21"/>
          <p:cNvSpPr txBox="1"/>
          <p:nvPr/>
        </p:nvSpPr>
        <p:spPr>
          <a:xfrm>
            <a:off x="5074920" y="6071616"/>
            <a:ext cx="6565392" cy="292608"/>
          </a:xfrm>
          <a:prstGeom prst="rect">
            <a:avLst/>
          </a:prstGeom>
          <a:noFill/>
        </p:spPr>
        <p:txBody>
          <a:bodyPr wrap="square" anchor="t" lIns="0" rIns="0" tIns="0" bIns="0">
            <a:spAutoFit/>
          </a:bodyPr>
          <a:lstStyle/>
          <a:p>
            <a:pPr eaLnBrk="1" hangingPunct="1">
              <a:lnSpc>
                <a:spcPct val="120000"/>
              </a:lnSpc>
            </a:pPr>
            <a:r>
              <a:rPr lang="it-IT" altLang="en-US" sz="1200" b="1">
                <a:solidFill>
                  <a:schemeClr val="accent2"/>
                </a:solidFill>
              </a:rPr>
              <a:t>✦ </a:t>
            </a:r>
            <a:r>
              <a:rPr lang="it-IT" altLang="en-US" sz="1200">
                <a:solidFill>
                  <a:srgbClr val="5F6B78"/>
                </a:solidFill>
              </a:rPr>
              <a:t>Uno schema per spiegare l’ipotesi, con il prompt già compilato.</a:t>
            </a:r>
            <a:r>
              <a:rPr lang="it-IT" altLang="en-US" sz="1200" b="1">
                <a:solidFill>
                  <a:schemeClr val="accent1"/>
                </a:solidFill>
                <a:hlinkClick r:id="rId3"/>
              </a:rPr>
              <a:t>  Apri SciDraw AI →</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02 La domanda</a:t>
            </a:r>
          </a:p>
        </p:txBody>
      </p:sp>
      <p:sp>
        <p:nvSpPr>
          <p:cNvPr id="3" name="Title 2"/>
          <p:cNvSpPr>
            <a:spLocks noGrp="1"/>
          </p:cNvSpPr>
          <p:nvPr>
            <p:ph type="title"/>
          </p:nvPr>
        </p:nvSpPr>
        <p:spPr/>
        <p:txBody>
          <a:bodyPr/>
          <a:lstStyle/>
          <a:p>
            <a:pPr eaLnBrk="1" hangingPunct="1"/>
            <a:r>
              <a:rPr lang="it-IT" altLang="en-US"/>
              <a:t>Disegno dello studio: dalla correlazione alla causa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
        <p:nvSpPr>
          <p:cNvPr id="22" name="Rectangle 21"/>
          <p:cNvSpPr/>
          <p:nvPr/>
        </p:nvSpPr>
        <p:spPr>
          <a:xfrm>
            <a:off x="548640"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828800"/>
            <a:ext cx="3246120"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2103120"/>
            <a:ext cx="2011680" cy="548640"/>
          </a:xfrm>
          <a:prstGeom prst="rect">
            <a:avLst/>
          </a:prstGeom>
          <a:noFill/>
        </p:spPr>
        <p:txBody>
          <a:bodyPr wrap="square" anchor="t" lIns="0" rIns="0" tIns="0" bIns="0">
            <a:spAutoFit/>
          </a:bodyPr>
          <a:lstStyle/>
          <a:p>
            <a:pPr eaLnBrk="1" hangingPunct="1">
              <a:lnSpc>
                <a:spcPct val="120000"/>
              </a:lnSpc>
            </a:pPr>
            <a:r>
              <a:rPr lang="it-IT" altLang="en-US" sz="2400" b="1">
                <a:solidFill>
                  <a:schemeClr val="accent1"/>
                </a:solidFill>
              </a:rPr>
              <a:t>Fenomeno</a:t>
            </a:r>
          </a:p>
        </p:txBody>
      </p:sp>
      <p:sp>
        <p:nvSpPr>
          <p:cNvPr id="25" name="TextBox 24"/>
          <p:cNvSpPr txBox="1"/>
          <p:nvPr/>
        </p:nvSpPr>
        <p:spPr>
          <a:xfrm>
            <a:off x="2651760" y="2194560"/>
            <a:ext cx="960119" cy="365760"/>
          </a:xfrm>
          <a:prstGeom prst="rect">
            <a:avLst/>
          </a:prstGeom>
          <a:noFill/>
        </p:spPr>
        <p:txBody>
          <a:bodyPr wrap="square" anchor="t" lIns="0" rIns="0" tIns="0" bIns="0">
            <a:spAutoFit/>
          </a:bodyPr>
          <a:lstStyle/>
          <a:p>
            <a:pPr eaLnBrk="1" hangingPunct="1">
              <a:lnSpc>
                <a:spcPct val="120000"/>
              </a:lnSpc>
            </a:pPr>
            <a:r>
              <a:rPr lang="it-IT" altLang="en-US" sz="1500" b="1">
                <a:solidFill>
                  <a:srgbClr val="5F6B78"/>
                </a:solidFill>
              </a:rPr>
              <a:t>Figure 2</a:t>
            </a:r>
          </a:p>
        </p:txBody>
      </p:sp>
      <p:sp>
        <p:nvSpPr>
          <p:cNvPr id="26" name="TextBox 25"/>
          <p:cNvSpPr txBox="1"/>
          <p:nvPr/>
        </p:nvSpPr>
        <p:spPr>
          <a:xfrm>
            <a:off x="868680" y="2880360"/>
            <a:ext cx="2606039" cy="2377440"/>
          </a:xfrm>
          <a:prstGeom prst="rect">
            <a:avLst/>
          </a:prstGeom>
          <a:noFill/>
        </p:spPr>
        <p:txBody>
          <a:bodyPr wrap="square" anchor="t" lIns="0" rIns="0" tIns="0" bIns="0">
            <a:spAutoFit/>
          </a:bodyPr>
          <a:lstStyle/>
          <a:p>
            <a:pPr eaLnBrk="1" hangingPunct="1">
              <a:lnSpc>
                <a:spcPct val="140000"/>
              </a:lnSpc>
            </a:pPr>
            <a:r>
              <a:rPr lang="it-IT" altLang="en-US" sz="1700"/>
              <a:t>Dopo 6 h di deprivazione di sonno le sinapsi calano e la microglia contiene più proteine sinaptiche</a:t>
            </a:r>
          </a:p>
        </p:txBody>
      </p:sp>
      <p:sp>
        <p:nvSpPr>
          <p:cNvPr id="27" name="Right Arrow 26"/>
          <p:cNvSpPr/>
          <p:nvPr/>
        </p:nvSpPr>
        <p:spPr>
          <a:xfrm>
            <a:off x="3867911"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28" name="Rectangle 27"/>
          <p:cNvSpPr/>
          <p:nvPr/>
        </p:nvSpPr>
        <p:spPr>
          <a:xfrm>
            <a:off x="4288536"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Rectangle 28"/>
          <p:cNvSpPr/>
          <p:nvPr/>
        </p:nvSpPr>
        <p:spPr>
          <a:xfrm>
            <a:off x="4288536" y="1828800"/>
            <a:ext cx="3246120"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0" name="TextBox 29"/>
          <p:cNvSpPr txBox="1"/>
          <p:nvPr/>
        </p:nvSpPr>
        <p:spPr>
          <a:xfrm>
            <a:off x="4608575" y="2103120"/>
            <a:ext cx="2011680" cy="548640"/>
          </a:xfrm>
          <a:prstGeom prst="rect">
            <a:avLst/>
          </a:prstGeom>
          <a:noFill/>
        </p:spPr>
        <p:txBody>
          <a:bodyPr wrap="square" anchor="t" lIns="0" rIns="0" tIns="0" bIns="0">
            <a:spAutoFit/>
          </a:bodyPr>
          <a:lstStyle/>
          <a:p>
            <a:pPr eaLnBrk="1" hangingPunct="1">
              <a:lnSpc>
                <a:spcPct val="120000"/>
              </a:lnSpc>
            </a:pPr>
            <a:r>
              <a:rPr lang="it-IT" altLang="en-US" sz="2400" b="1">
                <a:solidFill>
                  <a:schemeClr val="accent2"/>
                </a:solidFill>
              </a:rPr>
              <a:t>Intervento</a:t>
            </a:r>
          </a:p>
        </p:txBody>
      </p:sp>
      <p:sp>
        <p:nvSpPr>
          <p:cNvPr id="31" name="TextBox 30"/>
          <p:cNvSpPr txBox="1"/>
          <p:nvPr/>
        </p:nvSpPr>
        <p:spPr>
          <a:xfrm>
            <a:off x="6391655" y="2194560"/>
            <a:ext cx="960119" cy="365760"/>
          </a:xfrm>
          <a:prstGeom prst="rect">
            <a:avLst/>
          </a:prstGeom>
          <a:noFill/>
        </p:spPr>
        <p:txBody>
          <a:bodyPr wrap="square" anchor="t" lIns="0" rIns="0" tIns="0" bIns="0">
            <a:spAutoFit/>
          </a:bodyPr>
          <a:lstStyle/>
          <a:p>
            <a:pPr eaLnBrk="1" hangingPunct="1">
              <a:lnSpc>
                <a:spcPct val="120000"/>
              </a:lnSpc>
            </a:pPr>
            <a:r>
              <a:rPr lang="it-IT" altLang="en-US" sz="1500" b="1">
                <a:solidFill>
                  <a:srgbClr val="5F6B78"/>
                </a:solidFill>
              </a:rPr>
              <a:t>Figure 3</a:t>
            </a:r>
          </a:p>
        </p:txBody>
      </p:sp>
      <p:sp>
        <p:nvSpPr>
          <p:cNvPr id="32" name="TextBox 31"/>
          <p:cNvSpPr txBox="1"/>
          <p:nvPr/>
        </p:nvSpPr>
        <p:spPr>
          <a:xfrm>
            <a:off x="4608575" y="2880360"/>
            <a:ext cx="2606039" cy="2377440"/>
          </a:xfrm>
          <a:prstGeom prst="rect">
            <a:avLst/>
          </a:prstGeom>
          <a:noFill/>
        </p:spPr>
        <p:txBody>
          <a:bodyPr wrap="square" anchor="t" lIns="0" rIns="0" tIns="0" bIns="0">
            <a:spAutoFit/>
          </a:bodyPr>
          <a:lstStyle/>
          <a:p>
            <a:pPr eaLnBrk="1" hangingPunct="1">
              <a:lnSpc>
                <a:spcPct val="140000"/>
              </a:lnSpc>
            </a:pPr>
            <a:r>
              <a:rPr lang="it-IT" altLang="en-US" sz="1700"/>
              <a:t>Bloccando la fagocitosi, perdita di sinapsi e deficit di memoria si riducono in parte</a:t>
            </a:r>
          </a:p>
        </p:txBody>
      </p:sp>
      <p:sp>
        <p:nvSpPr>
          <p:cNvPr id="33" name="Right Arrow 32"/>
          <p:cNvSpPr/>
          <p:nvPr/>
        </p:nvSpPr>
        <p:spPr>
          <a:xfrm>
            <a:off x="7607807" y="3383280"/>
            <a:ext cx="347472" cy="402336"/>
          </a:xfrm>
          <a:prstGeom prst="rightArrow">
            <a:avLst/>
          </a:prstGeom>
          <a:solidFill>
            <a:srgbClr val="9AA4A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eaLnBrk="1" hangingPunct="1"/>
          </a:p>
        </p:txBody>
      </p:sp>
      <p:sp>
        <p:nvSpPr>
          <p:cNvPr id="34" name="Rectangle 33"/>
          <p:cNvSpPr/>
          <p:nvPr/>
        </p:nvSpPr>
        <p:spPr>
          <a:xfrm>
            <a:off x="8028431" y="1828800"/>
            <a:ext cx="3246120" cy="356616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5" name="Rectangle 34"/>
          <p:cNvSpPr/>
          <p:nvPr/>
        </p:nvSpPr>
        <p:spPr>
          <a:xfrm>
            <a:off x="8028431" y="1828800"/>
            <a:ext cx="3246120"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6" name="TextBox 35"/>
          <p:cNvSpPr txBox="1"/>
          <p:nvPr/>
        </p:nvSpPr>
        <p:spPr>
          <a:xfrm>
            <a:off x="8348471" y="2103120"/>
            <a:ext cx="2011680" cy="548640"/>
          </a:xfrm>
          <a:prstGeom prst="rect">
            <a:avLst/>
          </a:prstGeom>
          <a:noFill/>
        </p:spPr>
        <p:txBody>
          <a:bodyPr wrap="square" anchor="t" lIns="0" rIns="0" tIns="0" bIns="0">
            <a:spAutoFit/>
          </a:bodyPr>
          <a:lstStyle/>
          <a:p>
            <a:pPr eaLnBrk="1" hangingPunct="1">
              <a:lnSpc>
                <a:spcPct val="120000"/>
              </a:lnSpc>
            </a:pPr>
            <a:r>
              <a:rPr lang="it-IT" altLang="en-US" sz="2400" b="1">
                <a:solidFill>
                  <a:schemeClr val="accent3"/>
                </a:solidFill>
              </a:rPr>
              <a:t>Verifica</a:t>
            </a:r>
          </a:p>
        </p:txBody>
      </p:sp>
      <p:sp>
        <p:nvSpPr>
          <p:cNvPr id="37" name="TextBox 36"/>
          <p:cNvSpPr txBox="1"/>
          <p:nvPr/>
        </p:nvSpPr>
        <p:spPr>
          <a:xfrm>
            <a:off x="10131551" y="2194560"/>
            <a:ext cx="960119" cy="365760"/>
          </a:xfrm>
          <a:prstGeom prst="rect">
            <a:avLst/>
          </a:prstGeom>
          <a:noFill/>
        </p:spPr>
        <p:txBody>
          <a:bodyPr wrap="square" anchor="t" lIns="0" rIns="0" tIns="0" bIns="0">
            <a:spAutoFit/>
          </a:bodyPr>
          <a:lstStyle/>
          <a:p>
            <a:pPr eaLnBrk="1" hangingPunct="1">
              <a:lnSpc>
                <a:spcPct val="120000"/>
              </a:lnSpc>
            </a:pPr>
            <a:r>
              <a:rPr lang="it-IT" altLang="en-US" sz="1500" b="1">
                <a:solidFill>
                  <a:srgbClr val="5F6B78"/>
                </a:solidFill>
              </a:rPr>
              <a:t>Figure 4</a:t>
            </a:r>
          </a:p>
        </p:txBody>
      </p:sp>
      <p:sp>
        <p:nvSpPr>
          <p:cNvPr id="38" name="TextBox 37"/>
          <p:cNvSpPr txBox="1"/>
          <p:nvPr/>
        </p:nvSpPr>
        <p:spPr>
          <a:xfrm>
            <a:off x="8348471" y="2880360"/>
            <a:ext cx="2606039" cy="2377440"/>
          </a:xfrm>
          <a:prstGeom prst="rect">
            <a:avLst/>
          </a:prstGeom>
          <a:noFill/>
        </p:spPr>
        <p:txBody>
          <a:bodyPr wrap="square" anchor="t" lIns="0" rIns="0" tIns="0" bIns="0">
            <a:spAutoFit/>
          </a:bodyPr>
          <a:lstStyle/>
          <a:p>
            <a:pPr eaLnBrk="1" hangingPunct="1">
              <a:lnSpc>
                <a:spcPct val="140000"/>
              </a:lnSpc>
            </a:pPr>
            <a:r>
              <a:rPr lang="it-IT" altLang="en-US" sz="1700"/>
              <a:t>Attivare la fagocitosi senza togliere sonno basta a peggiorare la memoria</a:t>
            </a:r>
          </a:p>
        </p:txBody>
      </p:sp>
      <p:sp>
        <p:nvSpPr>
          <p:cNvPr id="39" name="Rectangle 38"/>
          <p:cNvSpPr/>
          <p:nvPr/>
        </p:nvSpPr>
        <p:spPr>
          <a:xfrm>
            <a:off x="548640" y="5577840"/>
            <a:ext cx="11094415" cy="566928"/>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0" name="Rectangle 39"/>
          <p:cNvSpPr/>
          <p:nvPr/>
        </p:nvSpPr>
        <p:spPr>
          <a:xfrm>
            <a:off x="548640" y="5577840"/>
            <a:ext cx="82296" cy="56692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41" name="TextBox 40"/>
          <p:cNvSpPr txBox="1"/>
          <p:nvPr/>
        </p:nvSpPr>
        <p:spPr>
          <a:xfrm>
            <a:off x="914400" y="5577840"/>
            <a:ext cx="10545775" cy="566928"/>
          </a:xfrm>
          <a:prstGeom prst="rect">
            <a:avLst/>
          </a:prstGeom>
          <a:noFill/>
        </p:spPr>
        <p:txBody>
          <a:bodyPr wrap="square" anchor="ctr" lIns="0" rIns="0" tIns="0" bIns="0">
            <a:spAutoFit/>
          </a:bodyPr>
          <a:lstStyle/>
          <a:p>
            <a:pPr eaLnBrk="1" hangingPunct="1">
              <a:lnSpc>
                <a:spcPct val="130000"/>
              </a:lnSpc>
            </a:pPr>
            <a:r>
              <a:rPr lang="it-IT" altLang="en-US" sz="1800" b="1">
                <a:solidFill>
                  <a:schemeClr val="accent1"/>
                </a:solidFill>
              </a:rPr>
              <a:t>Logica  </a:t>
            </a:r>
            <a:r>
              <a:rPr lang="it-IT" altLang="en-US" sz="1800"/>
              <a:t>Prima la correlazione, poi la necessità (intervento), infine la sufficienza.</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03 Lettura delle figure · Figure 2</a:t>
            </a:r>
          </a:p>
        </p:txBody>
      </p:sp>
      <p:sp>
        <p:nvSpPr>
          <p:cNvPr id="3" name="Title 2"/>
          <p:cNvSpPr>
            <a:spLocks noGrp="1"/>
          </p:cNvSpPr>
          <p:nvPr>
            <p:ph type="title"/>
          </p:nvPr>
        </p:nvSpPr>
        <p:spPr/>
        <p:txBody>
          <a:bodyPr/>
          <a:lstStyle/>
          <a:p>
            <a:pPr eaLnBrk="1" hangingPunct="1"/>
            <a:r>
              <a:rPr sz="2600" lang="it-IT" altLang="en-US"/>
              <a:t>Fenomeno: meno sinapsi, e più sinapsi dentro la microglia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it-IT" altLang="en-US" sz="1200">
                <a:solidFill>
                  <a:srgbClr val="5F6B78"/>
                </a:solidFill>
              </a:rPr>
              <a:t>Illustrativo: sostituisci con la Figure 2 originale e indica «Fonte: autori, rivista, anno».</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it-IT" altLang="en-US" sz="1200" b="1">
                <a:solidFill>
                  <a:schemeClr val="accent2"/>
                </a:solidFill>
              </a:rPr>
              <a:t>✦ </a:t>
            </a:r>
            <a:r>
              <a:rPr lang="it-IT" altLang="en-US" sz="1200">
                <a:solidFill>
                  <a:srgbClr val="5F6B78"/>
                </a:solidFill>
              </a:rPr>
              <a:t>Vuoi ridisegnare i dati dell’articolo in uno stile uniforme? Usa SciVis.</a:t>
            </a:r>
            <a:r>
              <a:rPr lang="it-IT" altLang="en-US" sz="1200" b="1">
                <a:solidFill>
                  <a:schemeClr val="accent1"/>
                </a:solidFill>
                <a:hlinkClick r:id="rId3"/>
              </a:rPr>
              <a:t>  Apri in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Che cosa guardare</a:t>
            </a:r>
          </a:p>
        </p:txBody>
      </p:sp>
      <p:sp>
        <p:nvSpPr>
          <p:cNvPr id="27" name="TextBox 26"/>
          <p:cNvSpPr txBox="1"/>
          <p:nvPr/>
        </p:nvSpPr>
        <p:spPr>
          <a:xfrm>
            <a:off x="7818120" y="2194560"/>
            <a:ext cx="3566160" cy="868680"/>
          </a:xfrm>
          <a:prstGeom prst="rect">
            <a:avLst/>
          </a:prstGeom>
          <a:noFill/>
        </p:spPr>
        <p:txBody>
          <a:bodyPr wrap="square" anchor="t" lIns="0" rIns="0" tIns="0" bIns="0">
            <a:spAutoFit/>
          </a:bodyPr>
          <a:lstStyle/>
          <a:p>
            <a:pPr eaLnBrk="1" hangingPunct="1">
              <a:lnSpc>
                <a:spcPct val="130000"/>
              </a:lnSpc>
            </a:pPr>
            <a:r>
              <a:rPr lang="it-IT" altLang="en-US" sz="1500"/>
              <a:t>Densità sinaptica e proteine sinaptiche nella microglia (controllo = 100%).</a:t>
            </a:r>
          </a:p>
        </p:txBody>
      </p:sp>
      <p:sp>
        <p:nvSpPr>
          <p:cNvPr id="28" name="TextBox 27"/>
          <p:cNvSpPr txBox="1"/>
          <p:nvPr/>
        </p:nvSpPr>
        <p:spPr>
          <a:xfrm>
            <a:off x="7818120" y="301752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Confronto chiave</a:t>
            </a:r>
          </a:p>
        </p:txBody>
      </p:sp>
      <p:sp>
        <p:nvSpPr>
          <p:cNvPr id="29" name="TextBox 28"/>
          <p:cNvSpPr txBox="1"/>
          <p:nvPr/>
        </p:nvSpPr>
        <p:spPr>
          <a:xfrm>
            <a:off x="7818120" y="3383279"/>
            <a:ext cx="3566160" cy="868680"/>
          </a:xfrm>
          <a:prstGeom prst="rect">
            <a:avLst/>
          </a:prstGeom>
          <a:noFill/>
        </p:spPr>
        <p:txBody>
          <a:bodyPr wrap="square" anchor="t" lIns="0" rIns="0" tIns="0" bIns="0">
            <a:spAutoFit/>
          </a:bodyPr>
          <a:lstStyle/>
          <a:p>
            <a:pPr eaLnBrk="1" hangingPunct="1">
              <a:lnSpc>
                <a:spcPct val="130000"/>
              </a:lnSpc>
            </a:pPr>
            <a:r>
              <a:rPr lang="it-IT" altLang="en-US" sz="1500"/>
              <a:t>Densità −22% circa; proteine nella microglia +60%.</a:t>
            </a:r>
          </a:p>
        </p:txBody>
      </p:sp>
      <p:sp>
        <p:nvSpPr>
          <p:cNvPr id="30" name="TextBox 29"/>
          <p:cNvSpPr txBox="1"/>
          <p:nvPr/>
        </p:nvSpPr>
        <p:spPr>
          <a:xfrm>
            <a:off x="7818120" y="420624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Che cosa dimostra</a:t>
            </a:r>
          </a:p>
        </p:txBody>
      </p:sp>
      <p:sp>
        <p:nvSpPr>
          <p:cNvPr id="31" name="TextBox 30"/>
          <p:cNvSpPr txBox="1"/>
          <p:nvPr/>
        </p:nvSpPr>
        <p:spPr>
          <a:xfrm>
            <a:off x="7818120" y="4572000"/>
            <a:ext cx="3566160" cy="868680"/>
          </a:xfrm>
          <a:prstGeom prst="rect">
            <a:avLst/>
          </a:prstGeom>
          <a:noFill/>
        </p:spPr>
        <p:txBody>
          <a:bodyPr wrap="square" anchor="t" lIns="0" rIns="0" tIns="0" bIns="0">
            <a:spAutoFit/>
          </a:bodyPr>
          <a:lstStyle/>
          <a:p>
            <a:pPr eaLnBrk="1" hangingPunct="1">
              <a:lnSpc>
                <a:spcPct val="130000"/>
              </a:lnSpc>
            </a:pPr>
            <a:r>
              <a:rPr lang="it-IT" altLang="en-US" sz="1500"/>
              <a:t>Perdita di sinapsi e fagocitosi vanno insieme: solo correlazione.</a:t>
            </a:r>
          </a:p>
        </p:txBody>
      </p:sp>
      <p:sp>
        <p:nvSpPr>
          <p:cNvPr id="32" name="TextBox 31"/>
          <p:cNvSpPr txBox="1"/>
          <p:nvPr/>
        </p:nvSpPr>
        <p:spPr>
          <a:xfrm>
            <a:off x="7818120" y="5413247"/>
            <a:ext cx="3566160" cy="548640"/>
          </a:xfrm>
          <a:prstGeom prst="rect">
            <a:avLst/>
          </a:prstGeom>
          <a:noFill/>
        </p:spPr>
        <p:txBody>
          <a:bodyPr wrap="square" anchor="t" lIns="0" rIns="0" tIns="0" bIns="0">
            <a:spAutoFit/>
          </a:bodyPr>
          <a:lstStyle/>
          <a:p>
            <a:pPr eaLnBrk="1" hangingPunct="1">
              <a:lnSpc>
                <a:spcPct val="120000"/>
              </a:lnSpc>
            </a:pPr>
            <a:r>
              <a:rPr lang="it-IT" altLang="en-US" sz="1500" b="1">
                <a:solidFill>
                  <a:srgbClr val="A86F10"/>
                </a:solidFill>
              </a:rPr>
              <a:t>Forza delle prove  </a:t>
            </a:r>
            <a:r>
              <a:rPr lang="it-IT" altLang="en-US" sz="1500"/>
              <a:t>media, correlazione</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03 Lettura delle figure · Figure 3</a:t>
            </a:r>
          </a:p>
        </p:txBody>
      </p:sp>
      <p:sp>
        <p:nvSpPr>
          <p:cNvPr id="3" name="Title 2"/>
          <p:cNvSpPr>
            <a:spLocks noGrp="1"/>
          </p:cNvSpPr>
          <p:nvPr>
            <p:ph type="title"/>
          </p:nvPr>
        </p:nvSpPr>
        <p:spPr/>
        <p:txBody>
          <a:bodyPr/>
          <a:lstStyle/>
          <a:p>
            <a:pPr eaLnBrk="1" hangingPunct="1"/>
            <a:r>
              <a:rPr lang="it-IT" altLang="en-US"/>
              <a:t>Intervento: bloccare la fagocitosi attenua il deficit</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it-IT" altLang="en-US" sz="1200">
                <a:solidFill>
                  <a:srgbClr val="5F6B78"/>
                </a:solidFill>
              </a:rPr>
              <a:t>Illustrativo: sostituisci con la Figure 3 originale e indica «Fonte: autori, rivista, anno».</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it-IT" altLang="en-US" sz="1200" b="1">
                <a:solidFill>
                  <a:schemeClr val="accent2"/>
                </a:solidFill>
              </a:rPr>
              <a:t>✦ </a:t>
            </a:r>
            <a:r>
              <a:rPr lang="it-IT" altLang="en-US" sz="1200">
                <a:solidFill>
                  <a:srgbClr val="5F6B78"/>
                </a:solidFill>
              </a:rPr>
              <a:t>Vuoi ridisegnare i dati dell’articolo in uno stile uniforme? Usa SciVis.</a:t>
            </a:r>
            <a:r>
              <a:rPr lang="it-IT" altLang="en-US" sz="1200" b="1">
                <a:solidFill>
                  <a:schemeClr val="accent1"/>
                </a:solidFill>
                <a:hlinkClick r:id="rId3"/>
              </a:rPr>
              <a:t>  Apri in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Che cosa guardare</a:t>
            </a:r>
          </a:p>
        </p:txBody>
      </p:sp>
      <p:sp>
        <p:nvSpPr>
          <p:cNvPr id="27" name="TextBox 26"/>
          <p:cNvSpPr txBox="1"/>
          <p:nvPr/>
        </p:nvSpPr>
        <p:spPr>
          <a:xfrm>
            <a:off x="7818120" y="2194560"/>
            <a:ext cx="3566160" cy="868680"/>
          </a:xfrm>
          <a:prstGeom prst="rect">
            <a:avLst/>
          </a:prstGeom>
          <a:noFill/>
        </p:spPr>
        <p:txBody>
          <a:bodyPr wrap="square" anchor="t" lIns="0" rIns="0" tIns="0" bIns="0">
            <a:spAutoFit/>
          </a:bodyPr>
          <a:lstStyle/>
          <a:p>
            <a:pPr eaLnBrk="1" hangingPunct="1">
              <a:lnSpc>
                <a:spcPct val="130000"/>
              </a:lnSpc>
            </a:pPr>
            <a:r>
              <a:rPr lang="it-IT" altLang="en-US" sz="1500"/>
              <a:t>Risposte corrette dei tre gruppi in 5 giorni di addestramento.</a:t>
            </a:r>
          </a:p>
        </p:txBody>
      </p:sp>
      <p:sp>
        <p:nvSpPr>
          <p:cNvPr id="28" name="TextBox 27"/>
          <p:cNvSpPr txBox="1"/>
          <p:nvPr/>
        </p:nvSpPr>
        <p:spPr>
          <a:xfrm>
            <a:off x="7818120" y="301752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Confronto chiave</a:t>
            </a:r>
          </a:p>
        </p:txBody>
      </p:sp>
      <p:sp>
        <p:nvSpPr>
          <p:cNvPr id="29" name="TextBox 28"/>
          <p:cNvSpPr txBox="1"/>
          <p:nvPr/>
        </p:nvSpPr>
        <p:spPr>
          <a:xfrm>
            <a:off x="7818120" y="3383279"/>
            <a:ext cx="3566160" cy="868680"/>
          </a:xfrm>
          <a:prstGeom prst="rect">
            <a:avLst/>
          </a:prstGeom>
          <a:noFill/>
        </p:spPr>
        <p:txBody>
          <a:bodyPr wrap="square" anchor="t" lIns="0" rIns="0" tIns="0" bIns="0">
            <a:spAutoFit/>
          </a:bodyPr>
          <a:lstStyle/>
          <a:p>
            <a:pPr eaLnBrk="1" hangingPunct="1">
              <a:lnSpc>
                <a:spcPct val="130000"/>
              </a:lnSpc>
            </a:pPr>
            <a:r>
              <a:rPr lang="it-IT" altLang="en-US" sz="1500"/>
              <a:t>Giorno 5: 60% circa con la deprivazione, 78% con il blocco.</a:t>
            </a:r>
          </a:p>
        </p:txBody>
      </p:sp>
      <p:sp>
        <p:nvSpPr>
          <p:cNvPr id="30" name="TextBox 29"/>
          <p:cNvSpPr txBox="1"/>
          <p:nvPr/>
        </p:nvSpPr>
        <p:spPr>
          <a:xfrm>
            <a:off x="7818120" y="420624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Che cosa dimostra</a:t>
            </a:r>
          </a:p>
        </p:txBody>
      </p:sp>
      <p:sp>
        <p:nvSpPr>
          <p:cNvPr id="31" name="TextBox 30"/>
          <p:cNvSpPr txBox="1"/>
          <p:nvPr/>
        </p:nvSpPr>
        <p:spPr>
          <a:xfrm>
            <a:off x="7818120" y="4572000"/>
            <a:ext cx="3566160" cy="868680"/>
          </a:xfrm>
          <a:prstGeom prst="rect">
            <a:avLst/>
          </a:prstGeom>
          <a:noFill/>
        </p:spPr>
        <p:txBody>
          <a:bodyPr wrap="square" anchor="t" lIns="0" rIns="0" tIns="0" bIns="0">
            <a:spAutoFit/>
          </a:bodyPr>
          <a:lstStyle/>
          <a:p>
            <a:pPr eaLnBrk="1" hangingPunct="1">
              <a:lnSpc>
                <a:spcPct val="130000"/>
              </a:lnSpc>
            </a:pPr>
            <a:r>
              <a:rPr lang="it-IT" altLang="en-US" sz="1500"/>
              <a:t>La fagocitosi è uno dei passaggi necessari al danno.</a:t>
            </a:r>
          </a:p>
        </p:txBody>
      </p:sp>
      <p:sp>
        <p:nvSpPr>
          <p:cNvPr id="32" name="TextBox 31"/>
          <p:cNvSpPr txBox="1"/>
          <p:nvPr/>
        </p:nvSpPr>
        <p:spPr>
          <a:xfrm>
            <a:off x="7818120" y="5413247"/>
            <a:ext cx="3566160" cy="548640"/>
          </a:xfrm>
          <a:prstGeom prst="rect">
            <a:avLst/>
          </a:prstGeom>
          <a:noFill/>
        </p:spPr>
        <p:txBody>
          <a:bodyPr wrap="square" anchor="t" lIns="0" rIns="0" tIns="0" bIns="0">
            <a:spAutoFit/>
          </a:bodyPr>
          <a:lstStyle/>
          <a:p>
            <a:pPr eaLnBrk="1" hangingPunct="1">
              <a:lnSpc>
                <a:spcPct val="120000"/>
              </a:lnSpc>
            </a:pPr>
            <a:r>
              <a:rPr lang="it-IT" altLang="en-US" sz="1500" b="1">
                <a:solidFill>
                  <a:srgbClr val="A86F10"/>
                </a:solidFill>
              </a:rPr>
              <a:t>Forza delle prove  </a:t>
            </a:r>
            <a:r>
              <a:rPr lang="it-IT" altLang="en-US" sz="1500"/>
              <a:t>buona, intervento</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03 Lettura delle figure · Figure 4</a:t>
            </a:r>
          </a:p>
        </p:txBody>
      </p:sp>
      <p:sp>
        <p:nvSpPr>
          <p:cNvPr id="3" name="Title 2"/>
          <p:cNvSpPr>
            <a:spLocks noGrp="1"/>
          </p:cNvSpPr>
          <p:nvPr>
            <p:ph type="title"/>
          </p:nvPr>
        </p:nvSpPr>
        <p:spPr/>
        <p:txBody>
          <a:bodyPr/>
          <a:lstStyle/>
          <a:p>
            <a:pPr eaLnBrk="1" hangingPunct="1"/>
            <a:r>
              <a:rPr sz="2700" lang="it-IT" altLang="en-US"/>
              <a:t>Verifica: anche senza deprivazione, la memoria peggiora</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graphicFrame>
        <p:nvGraphicFramePr>
          <p:cNvPr id="22" name="Chart 21"/>
          <p:cNvGraphicFramePr>
            <a:graphicFrameLocks noGrp="1"/>
          </p:cNvGraphicFramePr>
          <p:nvPr/>
        </p:nvGraphicFramePr>
        <p:xfrm>
          <a:off x="548640" y="1645920"/>
          <a:ext cx="6675120" cy="4069080"/>
        </p:xfrm>
        <a:graphic>
          <a:graphicData uri="http://schemas.openxmlformats.org/drawingml/2006/chart">
            <c:chart xmlns:c="http://schemas.openxmlformats.org/drawingml/2006/chart" r:id="rId2"/>
          </a:graphicData>
        </a:graphic>
      </p:graphicFrame>
      <p:sp>
        <p:nvSpPr>
          <p:cNvPr id="23" name="TextBox 22"/>
          <p:cNvSpPr txBox="1"/>
          <p:nvPr/>
        </p:nvSpPr>
        <p:spPr>
          <a:xfrm>
            <a:off x="548640" y="5742432"/>
            <a:ext cx="6675120" cy="310896"/>
          </a:xfrm>
          <a:prstGeom prst="rect">
            <a:avLst/>
          </a:prstGeom>
          <a:noFill/>
        </p:spPr>
        <p:txBody>
          <a:bodyPr wrap="square" anchor="t" lIns="0" rIns="0" tIns="0" bIns="0">
            <a:spAutoFit/>
          </a:bodyPr>
          <a:lstStyle/>
          <a:p>
            <a:pPr eaLnBrk="1" hangingPunct="1">
              <a:lnSpc>
                <a:spcPct val="120000"/>
              </a:lnSpc>
            </a:pPr>
            <a:r>
              <a:rPr lang="it-IT" altLang="en-US" sz="1200">
                <a:solidFill>
                  <a:srgbClr val="5F6B78"/>
                </a:solidFill>
              </a:rPr>
              <a:t>Illustrativo: sostituisci con la Figure 4 originale e indica «Fonte: autori, rivista, anno».</a:t>
            </a:r>
          </a:p>
        </p:txBody>
      </p:sp>
      <p:sp>
        <p:nvSpPr>
          <p:cNvPr id="24" name="TextBox 23"/>
          <p:cNvSpPr txBox="1"/>
          <p:nvPr/>
        </p:nvSpPr>
        <p:spPr>
          <a:xfrm>
            <a:off x="548640" y="6071616"/>
            <a:ext cx="6675120" cy="292608"/>
          </a:xfrm>
          <a:prstGeom prst="rect">
            <a:avLst/>
          </a:prstGeom>
          <a:noFill/>
        </p:spPr>
        <p:txBody>
          <a:bodyPr wrap="square" anchor="t" lIns="0" rIns="0" tIns="0" bIns="0">
            <a:spAutoFit/>
          </a:bodyPr>
          <a:lstStyle/>
          <a:p>
            <a:pPr eaLnBrk="1" hangingPunct="1">
              <a:lnSpc>
                <a:spcPct val="120000"/>
              </a:lnSpc>
            </a:pPr>
            <a:r>
              <a:rPr lang="it-IT" altLang="en-US" sz="1200" b="1">
                <a:solidFill>
                  <a:schemeClr val="accent2"/>
                </a:solidFill>
              </a:rPr>
              <a:t>✦ </a:t>
            </a:r>
            <a:r>
              <a:rPr lang="it-IT" altLang="en-US" sz="1200">
                <a:solidFill>
                  <a:srgbClr val="5F6B78"/>
                </a:solidFill>
              </a:rPr>
              <a:t>Vuoi ridisegnare i dati dell’articolo in uno stile uniforme? Usa SciVis.</a:t>
            </a:r>
            <a:r>
              <a:rPr lang="it-IT" altLang="en-US" sz="1200" b="1">
                <a:solidFill>
                  <a:schemeClr val="accent1"/>
                </a:solidFill>
                <a:hlinkClick r:id="rId3"/>
              </a:rPr>
              <a:t>  Apri in SciVis →</a:t>
            </a:r>
          </a:p>
        </p:txBody>
      </p:sp>
      <p:sp>
        <p:nvSpPr>
          <p:cNvPr id="25" name="Rectangle 24"/>
          <p:cNvSpPr/>
          <p:nvPr/>
        </p:nvSpPr>
        <p:spPr>
          <a:xfrm>
            <a:off x="7543800" y="1691640"/>
            <a:ext cx="4096512" cy="43434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6" name="TextBox 25"/>
          <p:cNvSpPr txBox="1"/>
          <p:nvPr/>
        </p:nvSpPr>
        <p:spPr>
          <a:xfrm>
            <a:off x="7818120" y="182880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Che cosa guardare</a:t>
            </a:r>
          </a:p>
        </p:txBody>
      </p:sp>
      <p:sp>
        <p:nvSpPr>
          <p:cNvPr id="27" name="TextBox 26"/>
          <p:cNvSpPr txBox="1"/>
          <p:nvPr/>
        </p:nvSpPr>
        <p:spPr>
          <a:xfrm>
            <a:off x="7818120" y="2194560"/>
            <a:ext cx="3566160" cy="868680"/>
          </a:xfrm>
          <a:prstGeom prst="rect">
            <a:avLst/>
          </a:prstGeom>
          <a:noFill/>
        </p:spPr>
        <p:txBody>
          <a:bodyPr wrap="square" anchor="t" lIns="0" rIns="0" tIns="0" bIns="0">
            <a:spAutoFit/>
          </a:bodyPr>
          <a:lstStyle/>
          <a:p>
            <a:pPr eaLnBrk="1" hangingPunct="1">
              <a:lnSpc>
                <a:spcPct val="130000"/>
              </a:lnSpc>
            </a:pPr>
            <a:r>
              <a:rPr lang="it-IT" altLang="en-US" sz="1500"/>
              <a:t>Topi a sonno normale; fagocitosi attivata con un farmaco.</a:t>
            </a:r>
          </a:p>
        </p:txBody>
      </p:sp>
      <p:sp>
        <p:nvSpPr>
          <p:cNvPr id="28" name="TextBox 27"/>
          <p:cNvSpPr txBox="1"/>
          <p:nvPr/>
        </p:nvSpPr>
        <p:spPr>
          <a:xfrm>
            <a:off x="7818120" y="301752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Confronto chiave</a:t>
            </a:r>
          </a:p>
        </p:txBody>
      </p:sp>
      <p:sp>
        <p:nvSpPr>
          <p:cNvPr id="29" name="TextBox 28"/>
          <p:cNvSpPr txBox="1"/>
          <p:nvPr/>
        </p:nvSpPr>
        <p:spPr>
          <a:xfrm>
            <a:off x="7818120" y="3383279"/>
            <a:ext cx="3566160" cy="868680"/>
          </a:xfrm>
          <a:prstGeom prst="rect">
            <a:avLst/>
          </a:prstGeom>
          <a:noFill/>
        </p:spPr>
        <p:txBody>
          <a:bodyPr wrap="square" anchor="t" lIns="0" rIns="0" tIns="0" bIns="0">
            <a:spAutoFit/>
          </a:bodyPr>
          <a:lstStyle/>
          <a:p>
            <a:pPr eaLnBrk="1" hangingPunct="1">
              <a:lnSpc>
                <a:spcPct val="130000"/>
              </a:lnSpc>
            </a:pPr>
            <a:r>
              <a:rPr lang="it-IT" altLang="en-US" sz="1500"/>
              <a:t>Densità sinaptica −19% circa; risposte corrette dall’84% al 63%.</a:t>
            </a:r>
          </a:p>
        </p:txBody>
      </p:sp>
      <p:sp>
        <p:nvSpPr>
          <p:cNvPr id="30" name="TextBox 29"/>
          <p:cNvSpPr txBox="1"/>
          <p:nvPr/>
        </p:nvSpPr>
        <p:spPr>
          <a:xfrm>
            <a:off x="7818120" y="4206240"/>
            <a:ext cx="3566160" cy="365760"/>
          </a:xfrm>
          <a:prstGeom prst="rect">
            <a:avLst/>
          </a:prstGeom>
          <a:noFill/>
        </p:spPr>
        <p:txBody>
          <a:bodyPr wrap="square" anchor="t" lIns="0" rIns="0" tIns="0" bIns="0">
            <a:spAutoFit/>
          </a:bodyPr>
          <a:lstStyle/>
          <a:p>
            <a:pPr eaLnBrk="1" hangingPunct="1">
              <a:lnSpc>
                <a:spcPct val="120000"/>
              </a:lnSpc>
            </a:pPr>
            <a:r>
              <a:rPr lang="it-IT" altLang="en-US" sz="1700" b="1">
                <a:solidFill>
                  <a:schemeClr val="accent1"/>
                </a:solidFill>
              </a:rPr>
              <a:t>Che cosa dimostra</a:t>
            </a:r>
          </a:p>
        </p:txBody>
      </p:sp>
      <p:sp>
        <p:nvSpPr>
          <p:cNvPr id="31" name="TextBox 30"/>
          <p:cNvSpPr txBox="1"/>
          <p:nvPr/>
        </p:nvSpPr>
        <p:spPr>
          <a:xfrm>
            <a:off x="7818120" y="4572000"/>
            <a:ext cx="3566160" cy="868680"/>
          </a:xfrm>
          <a:prstGeom prst="rect">
            <a:avLst/>
          </a:prstGeom>
          <a:noFill/>
        </p:spPr>
        <p:txBody>
          <a:bodyPr wrap="square" anchor="t" lIns="0" rIns="0" tIns="0" bIns="0">
            <a:spAutoFit/>
          </a:bodyPr>
          <a:lstStyle/>
          <a:p>
            <a:pPr eaLnBrk="1" hangingPunct="1">
              <a:lnSpc>
                <a:spcPct val="130000"/>
              </a:lnSpc>
            </a:pPr>
            <a:r>
              <a:rPr lang="it-IT" altLang="en-US" sz="1500"/>
              <a:t>Più fagocitosi basta a danneggiare la memoria: nesso causale.</a:t>
            </a:r>
          </a:p>
        </p:txBody>
      </p:sp>
      <p:sp>
        <p:nvSpPr>
          <p:cNvPr id="32" name="TextBox 31"/>
          <p:cNvSpPr txBox="1"/>
          <p:nvPr/>
        </p:nvSpPr>
        <p:spPr>
          <a:xfrm>
            <a:off x="7818120" y="5413247"/>
            <a:ext cx="3566160" cy="548640"/>
          </a:xfrm>
          <a:prstGeom prst="rect">
            <a:avLst/>
          </a:prstGeom>
          <a:noFill/>
        </p:spPr>
        <p:txBody>
          <a:bodyPr wrap="square" anchor="t" lIns="0" rIns="0" tIns="0" bIns="0">
            <a:spAutoFit/>
          </a:bodyPr>
          <a:lstStyle/>
          <a:p>
            <a:pPr eaLnBrk="1" hangingPunct="1">
              <a:lnSpc>
                <a:spcPct val="120000"/>
              </a:lnSpc>
            </a:pPr>
            <a:r>
              <a:rPr lang="it-IT" altLang="en-US" sz="1500" b="1">
                <a:solidFill>
                  <a:srgbClr val="A86F10"/>
                </a:solidFill>
              </a:rPr>
              <a:t>Forza delle prove  </a:t>
            </a:r>
            <a:r>
              <a:rPr lang="it-IT" altLang="en-US" sz="1500"/>
              <a:t>buona, ma possibili effetti off-target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04 Valutazione</a:t>
            </a:r>
          </a:p>
        </p:txBody>
      </p:sp>
      <p:sp>
        <p:nvSpPr>
          <p:cNvPr id="3" name="Title 2"/>
          <p:cNvSpPr>
            <a:spLocks noGrp="1"/>
          </p:cNvSpPr>
          <p:nvPr>
            <p:ph type="title"/>
          </p:nvPr>
        </p:nvSpPr>
        <p:spPr/>
        <p:txBody>
          <a:bodyPr/>
          <a:lstStyle/>
          <a:p>
            <a:pPr eaLnBrk="1" hangingPunct="1"/>
            <a:r>
              <a:rPr lang="it-IT" altLang="en-US"/>
              <a:t>Conclusioni dell’articolo e forza delle prove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graphicFrame>
        <p:nvGraphicFramePr>
          <p:cNvPr id="22" name="Table 21"/>
          <p:cNvGraphicFramePr>
            <a:graphicFrameLocks noGrp="1"/>
          </p:cNvGraphicFramePr>
          <p:nvPr/>
        </p:nvGraphicFramePr>
        <p:xfrm>
          <a:off x="548640" y="1737360"/>
          <a:ext cx="11094413" cy="3803904"/>
        </p:xfrm>
        <a:graphic>
          <a:graphicData uri="http://schemas.openxmlformats.org/drawingml/2006/table">
            <a:tbl>
              <a:tblPr firstRow="1">
                <a:tableStyleId>{5C22544A-7EE6-4342-B048-85BDC9FD1C3A}</a:tableStyleId>
              </a:tblPr>
              <a:tblGrid>
                <a:gridCol w="5042915"/>
                <a:gridCol w="4034332"/>
                <a:gridCol w="2017166"/>
              </a:tblGrid>
              <a:tr h="512064">
                <a:tc>
                  <a:txBody>
                    <a:bodyPr wrap="square"/>
                    <a:lstStyle/>
                    <a:p>
                      <a:pPr eaLnBrk="1" hangingPunct="1">
                        <a:lnSpc>
                          <a:spcPct val="115000"/>
                        </a:lnSpc>
                      </a:pPr>
                      <a:r>
                        <a:rPr lang="it-IT" altLang="en-US" sz="1500" b="1">
                          <a:solidFill>
                            <a:srgbClr val="FFFFFF"/>
                          </a:solidFill>
                        </a:rPr>
                        <a:t>Conclusione</a:t>
                      </a:r>
                    </a:p>
                  </a:txBody>
                  <a:tcPr marL="164592" marR="164592" marT="73152" marB="73152" anchor="ctr">
                    <a:solidFill>
                      <a:schemeClr val="accent1"/>
                    </a:solidFill>
                  </a:tcPr>
                </a:tc>
                <a:tc>
                  <a:txBody>
                    <a:bodyPr wrap="square"/>
                    <a:lstStyle/>
                    <a:p>
                      <a:pPr eaLnBrk="1" hangingPunct="1">
                        <a:lnSpc>
                          <a:spcPct val="115000"/>
                        </a:lnSpc>
                      </a:pPr>
                      <a:r>
                        <a:rPr lang="it-IT" altLang="en-US" sz="1500" b="1">
                          <a:solidFill>
                            <a:srgbClr val="FFFFFF"/>
                          </a:solidFill>
                        </a:rPr>
                        <a:t>Prova a sostegno</a:t>
                      </a:r>
                    </a:p>
                  </a:txBody>
                  <a:tcPr marL="164592" marR="164592" marT="73152" marB="73152" anchor="ctr">
                    <a:solidFill>
                      <a:schemeClr val="accent1"/>
                    </a:solidFill>
                  </a:tcPr>
                </a:tc>
                <a:tc>
                  <a:txBody>
                    <a:bodyPr wrap="square"/>
                    <a:lstStyle/>
                    <a:p>
                      <a:pPr eaLnBrk="1" hangingPunct="1">
                        <a:lnSpc>
                          <a:spcPct val="115000"/>
                        </a:lnSpc>
                      </a:pPr>
                      <a:r>
                        <a:rPr lang="it-IT" altLang="en-US" sz="1500" b="1">
                          <a:solidFill>
                            <a:srgbClr val="FFFFFF"/>
                          </a:solidFill>
                        </a:rPr>
                        <a:t>Forza</a:t>
                      </a:r>
                    </a:p>
                  </a:txBody>
                  <a:tcPr marL="164592" marR="164592" marT="73152" marB="73152" anchor="ctr">
                    <a:solidFill>
                      <a:schemeClr val="accent1"/>
                    </a:solidFill>
                  </a:tcPr>
                </a:tc>
              </a:tr>
              <a:tr h="822960">
                <a:tc>
                  <a:txBody>
                    <a:bodyPr wrap="square"/>
                    <a:lstStyle/>
                    <a:p>
                      <a:pPr eaLnBrk="1" hangingPunct="1">
                        <a:lnSpc>
                          <a:spcPct val="115000"/>
                        </a:lnSpc>
                      </a:pPr>
                      <a:r>
                        <a:rPr lang="it-IT" altLang="en-US" sz="1500" b="1">
                          <a:solidFill>
                            <a:schemeClr val="dk1"/>
                          </a:solidFill>
                        </a:rPr>
                        <a:t>La deprivazione di sonno riduce le sinapsi</a:t>
                      </a:r>
                    </a:p>
                  </a:txBody>
                  <a:tcPr marL="164592" marR="164592" marT="73152" marB="73152" anchor="ctr">
                    <a:solidFill>
                      <a:srgbClr val="FFFFFF"/>
                    </a:solidFill>
                  </a:tcPr>
                </a:tc>
                <a:tc>
                  <a:txBody>
                    <a:bodyPr wrap="square"/>
                    <a:lstStyle/>
                    <a:p>
                      <a:pPr eaLnBrk="1" hangingPunct="1">
                        <a:lnSpc>
                          <a:spcPct val="115000"/>
                        </a:lnSpc>
                      </a:pPr>
                      <a:r>
                        <a:rPr lang="it-IT" altLang="en-US" sz="1500">
                          <a:solidFill>
                            <a:schemeClr val="dk1"/>
                          </a:solidFill>
                        </a:rPr>
                        <a:t>Figure 2: conta dei marcatori sinaptici</a:t>
                      </a:r>
                    </a:p>
                  </a:txBody>
                  <a:tcPr marL="164592" marR="164592" marT="73152" marB="73152" anchor="ctr">
                    <a:solidFill>
                      <a:srgbClr val="FFFFFF"/>
                    </a:solidFill>
                  </a:tcPr>
                </a:tc>
                <a:tc>
                  <a:txBody>
                    <a:bodyPr wrap="square"/>
                    <a:lstStyle/>
                    <a:p>
                      <a:pPr eaLnBrk="1" hangingPunct="1">
                        <a:lnSpc>
                          <a:spcPct val="115000"/>
                        </a:lnSpc>
                      </a:pPr>
                      <a:r>
                        <a:rPr lang="it-IT"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it-IT" altLang="en-US" sz="1500" b="1">
                          <a:solidFill>
                            <a:schemeClr val="dk1"/>
                          </a:solidFill>
                        </a:rPr>
                        <a:t>La fagocitosi microgliale è necessaria</a:t>
                      </a:r>
                    </a:p>
                  </a:txBody>
                  <a:tcPr marL="164592" marR="164592" marT="73152" marB="73152" anchor="ctr">
                    <a:solidFill>
                      <a:schemeClr val="lt2"/>
                    </a:solidFill>
                  </a:tcPr>
                </a:tc>
                <a:tc>
                  <a:txBody>
                    <a:bodyPr wrap="square"/>
                    <a:lstStyle/>
                    <a:p>
                      <a:pPr eaLnBrk="1" hangingPunct="1">
                        <a:lnSpc>
                          <a:spcPct val="115000"/>
                        </a:lnSpc>
                      </a:pPr>
                      <a:r>
                        <a:rPr lang="it-IT" altLang="en-US" sz="1500">
                          <a:solidFill>
                            <a:schemeClr val="dk1"/>
                          </a:solidFill>
                        </a:rPr>
                        <a:t>Figure 3: attenuazione parziale bloccandola</a:t>
                      </a:r>
                    </a:p>
                  </a:txBody>
                  <a:tcPr marL="164592" marR="164592" marT="73152" marB="73152" anchor="ctr">
                    <a:solidFill>
                      <a:schemeClr val="lt2"/>
                    </a:solidFill>
                  </a:tcPr>
                </a:tc>
                <a:tc>
                  <a:txBody>
                    <a:bodyPr wrap="square"/>
                    <a:lstStyle/>
                    <a:p>
                      <a:pPr eaLnBrk="1" hangingPunct="1">
                        <a:lnSpc>
                          <a:spcPct val="115000"/>
                        </a:lnSpc>
                      </a:pPr>
                      <a:r>
                        <a:rPr lang="it-IT" altLang="en-US" sz="1500">
                          <a:solidFill>
                            <a:schemeClr val="dk1"/>
                          </a:solidFill>
                        </a:rPr>
                        <a:t>★★☆</a:t>
                      </a:r>
                    </a:p>
                  </a:txBody>
                  <a:tcPr marL="164592" marR="164592" marT="73152" marB="73152" anchor="ctr">
                    <a:solidFill>
                      <a:schemeClr val="lt2"/>
                    </a:solidFill>
                  </a:tcPr>
                </a:tc>
              </a:tr>
              <a:tr h="822960">
                <a:tc>
                  <a:txBody>
                    <a:bodyPr wrap="square"/>
                    <a:lstStyle/>
                    <a:p>
                      <a:pPr eaLnBrk="1" hangingPunct="1">
                        <a:lnSpc>
                          <a:spcPct val="115000"/>
                        </a:lnSpc>
                      </a:pPr>
                      <a:r>
                        <a:rPr lang="it-IT" altLang="en-US" sz="1500" b="1">
                          <a:solidFill>
                            <a:schemeClr val="dk1"/>
                          </a:solidFill>
                        </a:rPr>
                        <a:t>Più fagocitosi basta a danneggiare la memoria</a:t>
                      </a:r>
                    </a:p>
                  </a:txBody>
                  <a:tcPr marL="164592" marR="164592" marT="73152" marB="73152" anchor="ctr">
                    <a:solidFill>
                      <a:srgbClr val="FFFFFF"/>
                    </a:solidFill>
                  </a:tcPr>
                </a:tc>
                <a:tc>
                  <a:txBody>
                    <a:bodyPr wrap="square"/>
                    <a:lstStyle/>
                    <a:p>
                      <a:pPr eaLnBrk="1" hangingPunct="1">
                        <a:lnSpc>
                          <a:spcPct val="115000"/>
                        </a:lnSpc>
                      </a:pPr>
                      <a:r>
                        <a:rPr lang="it-IT" altLang="en-US" sz="1500">
                          <a:solidFill>
                            <a:schemeClr val="dk1"/>
                          </a:solidFill>
                        </a:rPr>
                        <a:t>Figure 4: sola attivazione della fagocitosi</a:t>
                      </a:r>
                    </a:p>
                  </a:txBody>
                  <a:tcPr marL="164592" marR="164592" marT="73152" marB="73152" anchor="ctr">
                    <a:solidFill>
                      <a:srgbClr val="FFFFFF"/>
                    </a:solidFill>
                  </a:tcPr>
                </a:tc>
                <a:tc>
                  <a:txBody>
                    <a:bodyPr wrap="square"/>
                    <a:lstStyle/>
                    <a:p>
                      <a:pPr eaLnBrk="1" hangingPunct="1">
                        <a:lnSpc>
                          <a:spcPct val="115000"/>
                        </a:lnSpc>
                      </a:pPr>
                      <a:r>
                        <a:rPr lang="it-IT" altLang="en-US" sz="1500">
                          <a:solidFill>
                            <a:schemeClr val="dk1"/>
                          </a:solidFill>
                        </a:rPr>
                        <a:t>★★☆</a:t>
                      </a:r>
                    </a:p>
                  </a:txBody>
                  <a:tcPr marL="164592" marR="164592" marT="73152" marB="73152" anchor="ctr">
                    <a:solidFill>
                      <a:srgbClr val="FFFFFF"/>
                    </a:solidFill>
                  </a:tcPr>
                </a:tc>
              </a:tr>
              <a:tr h="822960">
                <a:tc>
                  <a:txBody>
                    <a:bodyPr wrap="square"/>
                    <a:lstStyle/>
                    <a:p>
                      <a:pPr eaLnBrk="1" hangingPunct="1">
                        <a:lnSpc>
                          <a:spcPct val="115000"/>
                        </a:lnSpc>
                      </a:pPr>
                      <a:r>
                        <a:rPr lang="it-IT" altLang="en-US" sz="1500" b="1">
                          <a:solidFill>
                            <a:schemeClr val="dk1"/>
                          </a:solidFill>
                        </a:rPr>
                        <a:t>Il meccanismo vale anche nell’uomo</a:t>
                      </a:r>
                    </a:p>
                  </a:txBody>
                  <a:tcPr marL="164592" marR="164592" marT="73152" marB="73152" anchor="ctr">
                    <a:solidFill>
                      <a:schemeClr val="lt2"/>
                    </a:solidFill>
                  </a:tcPr>
                </a:tc>
                <a:tc>
                  <a:txBody>
                    <a:bodyPr wrap="square"/>
                    <a:lstStyle/>
                    <a:p>
                      <a:pPr eaLnBrk="1" hangingPunct="1">
                        <a:lnSpc>
                          <a:spcPct val="115000"/>
                        </a:lnSpc>
                      </a:pPr>
                      <a:r>
                        <a:rPr lang="it-IT" altLang="en-US" sz="1500">
                          <a:solidFill>
                            <a:schemeClr val="dk1"/>
                          </a:solidFill>
                        </a:rPr>
                        <a:t>Ipotesi nella discussione, nessun dato</a:t>
                      </a:r>
                    </a:p>
                  </a:txBody>
                  <a:tcPr marL="164592" marR="164592" marT="73152" marB="73152" anchor="ctr">
                    <a:solidFill>
                      <a:schemeClr val="lt2"/>
                    </a:solidFill>
                  </a:tcPr>
                </a:tc>
                <a:tc>
                  <a:txBody>
                    <a:bodyPr wrap="square"/>
                    <a:lstStyle/>
                    <a:p>
                      <a:pPr eaLnBrk="1" hangingPunct="1">
                        <a:lnSpc>
                          <a:spcPct val="115000"/>
                        </a:lnSpc>
                      </a:pPr>
                      <a:r>
                        <a:rPr lang="it-IT" altLang="en-US" sz="1500">
                          <a:solidFill>
                            <a:schemeClr val="dk1"/>
                          </a:solidFill>
                        </a:rPr>
                        <a:t>★☆☆</a:t>
                      </a:r>
                    </a:p>
                  </a:txBody>
                  <a:tcPr marL="164592" marR="164592" marT="73152" marB="73152" anchor="ctr">
                    <a:solidFill>
                      <a:schemeClr val="lt2"/>
                    </a:solidFill>
                  </a:tcPr>
                </a:tc>
              </a:tr>
            </a:tbl>
          </a:graphicData>
        </a:graphic>
      </p:graphicFrame>
      <p:sp>
        <p:nvSpPr>
          <p:cNvPr id="23" name="TextBox 22"/>
          <p:cNvSpPr txBox="1"/>
          <p:nvPr/>
        </p:nvSpPr>
        <p:spPr>
          <a:xfrm>
            <a:off x="548640" y="5806440"/>
            <a:ext cx="11094415" cy="365760"/>
          </a:xfrm>
          <a:prstGeom prst="rect">
            <a:avLst/>
          </a:prstGeom>
          <a:noFill/>
        </p:spPr>
        <p:txBody>
          <a:bodyPr wrap="square" anchor="t" lIns="0" rIns="0" tIns="0" bIns="0">
            <a:spAutoFit/>
          </a:bodyPr>
          <a:lstStyle/>
          <a:p>
            <a:pPr eaLnBrk="1" hangingPunct="1">
              <a:lnSpc>
                <a:spcPct val="120000"/>
              </a:lnSpc>
            </a:pPr>
            <a:r>
              <a:rPr lang="it-IT" altLang="en-US" sz="1300">
                <a:solidFill>
                  <a:srgbClr val="5F6B78"/>
                </a:solidFill>
              </a:rPr>
              <a:t>★★★ prove solide   ★★☆ buone, ma con spiegazioni alternative   ★☆☆ ipotesi senza prove dirette</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04 Valutazione</a:t>
            </a:r>
          </a:p>
        </p:txBody>
      </p:sp>
      <p:sp>
        <p:nvSpPr>
          <p:cNvPr id="3" name="Title 2"/>
          <p:cNvSpPr>
            <a:spLocks noGrp="1"/>
          </p:cNvSpPr>
          <p:nvPr>
            <p:ph type="title"/>
          </p:nvPr>
        </p:nvSpPr>
        <p:spPr/>
        <p:txBody>
          <a:bodyPr/>
          <a:lstStyle/>
          <a:p>
            <a:pPr eaLnBrk="1" hangingPunct="1"/>
            <a:r>
              <a:rPr lang="it-IT" altLang="en-US"/>
              <a:t>Punti di forza e limiti</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
        <p:nvSpPr>
          <p:cNvPr id="22" name="Rectangle 21"/>
          <p:cNvSpPr/>
          <p:nvPr/>
        </p:nvSpPr>
        <p:spPr>
          <a:xfrm>
            <a:off x="548640"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5364327" cy="54864"/>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22959" y="1965960"/>
            <a:ext cx="4815687" cy="457200"/>
          </a:xfrm>
          <a:prstGeom prst="rect">
            <a:avLst/>
          </a:prstGeom>
          <a:noFill/>
        </p:spPr>
        <p:txBody>
          <a:bodyPr wrap="square" anchor="t" lIns="0" rIns="0" tIns="0" bIns="0">
            <a:spAutoFit/>
          </a:bodyPr>
          <a:lstStyle/>
          <a:p>
            <a:pPr eaLnBrk="1" hangingPunct="1">
              <a:lnSpc>
                <a:spcPct val="120000"/>
              </a:lnSpc>
            </a:pPr>
            <a:r>
              <a:rPr lang="it-IT" altLang="en-US" sz="2000" b="1">
                <a:solidFill>
                  <a:schemeClr val="accent2"/>
                </a:solidFill>
              </a:rPr>
              <a:t>Punti di forza</a:t>
            </a:r>
          </a:p>
        </p:txBody>
      </p:sp>
      <p:sp>
        <p:nvSpPr>
          <p:cNvPr id="25" name="TextBox 24"/>
          <p:cNvSpPr txBox="1"/>
          <p:nvPr/>
        </p:nvSpPr>
        <p:spPr>
          <a:xfrm>
            <a:off x="822959" y="2514600"/>
            <a:ext cx="4815687" cy="3383280"/>
          </a:xfrm>
          <a:prstGeom prst="rect">
            <a:avLst/>
          </a:prstGeom>
          <a:noFill/>
        </p:spPr>
        <p:txBody>
          <a:bodyPr wrap="square" anchor="t" lIns="0" rIns="0" tIns="0" bIns="0">
            <a:spAutoFit/>
          </a:bodyPr>
          <a:lstStyle/>
          <a:p>
            <a:pPr eaLnBrk="1" hangingPunct="1">
              <a:lnSpc>
                <a:spcPct val="130000"/>
              </a:lnSpc>
            </a:pPr>
            <a:r>
              <a:rPr lang="it-IT" altLang="en-US" sz="1800">
                <a:solidFill>
                  <a:schemeClr val="dk1"/>
                </a:solidFill>
              </a:rPr>
              <a:t>Logica sperimentale completa: correlazione → necessità → sufficienza.</a:t>
            </a:r>
          </a:p>
          <a:p>
            <a:pPr eaLnBrk="1" hangingPunct="1">
              <a:lnSpc>
                <a:spcPct val="130000"/>
              </a:lnSpc>
              <a:spcBef>
                <a:spcPts val="1200"/>
              </a:spcBef>
            </a:pPr>
            <a:r>
              <a:rPr lang="it-IT" altLang="en-US" sz="1800">
                <a:solidFill>
                  <a:schemeClr val="dk1"/>
                </a:solidFill>
              </a:rPr>
              <a:t>Conta delle sinapsi accurata, con marcatori pre- e postsinaptici.</a:t>
            </a:r>
          </a:p>
          <a:p>
            <a:pPr eaLnBrk="1" hangingPunct="1">
              <a:lnSpc>
                <a:spcPct val="130000"/>
              </a:lnSpc>
              <a:spcBef>
                <a:spcPts val="1200"/>
              </a:spcBef>
            </a:pPr>
            <a:r>
              <a:rPr lang="it-IT" altLang="en-US" sz="1800">
                <a:solidFill>
                  <a:schemeClr val="dk1"/>
                </a:solidFill>
              </a:rPr>
              <a:t>Prove comportamentali e cellulari coerenti tra loro.</a:t>
            </a:r>
          </a:p>
        </p:txBody>
      </p:sp>
      <p:sp>
        <p:nvSpPr>
          <p:cNvPr id="26" name="Rectangle 25"/>
          <p:cNvSpPr/>
          <p:nvPr/>
        </p:nvSpPr>
        <p:spPr>
          <a:xfrm>
            <a:off x="6278727" y="1737360"/>
            <a:ext cx="5364327"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6278727" y="1737360"/>
            <a:ext cx="5364327" cy="54864"/>
          </a:xfrm>
          <a:prstGeom prst="rect">
            <a:avLst/>
          </a:prstGeom>
          <a:solidFill>
            <a:schemeClr val="accent5"/>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6553047" y="1965960"/>
            <a:ext cx="4815687" cy="457200"/>
          </a:xfrm>
          <a:prstGeom prst="rect">
            <a:avLst/>
          </a:prstGeom>
          <a:noFill/>
        </p:spPr>
        <p:txBody>
          <a:bodyPr wrap="square" anchor="t" lIns="0" rIns="0" tIns="0" bIns="0">
            <a:spAutoFit/>
          </a:bodyPr>
          <a:lstStyle/>
          <a:p>
            <a:pPr eaLnBrk="1" hangingPunct="1">
              <a:lnSpc>
                <a:spcPct val="120000"/>
              </a:lnSpc>
            </a:pPr>
            <a:r>
              <a:rPr lang="it-IT" altLang="en-US" sz="2000" b="1">
                <a:solidFill>
                  <a:schemeClr val="accent5"/>
                </a:solidFill>
              </a:rPr>
              <a:t>Limiti</a:t>
            </a:r>
          </a:p>
        </p:txBody>
      </p:sp>
      <p:sp>
        <p:nvSpPr>
          <p:cNvPr id="29" name="TextBox 28"/>
          <p:cNvSpPr txBox="1"/>
          <p:nvPr/>
        </p:nvSpPr>
        <p:spPr>
          <a:xfrm>
            <a:off x="6553047" y="2514600"/>
            <a:ext cx="4815687" cy="3383280"/>
          </a:xfrm>
          <a:prstGeom prst="rect">
            <a:avLst/>
          </a:prstGeom>
          <a:noFill/>
        </p:spPr>
        <p:txBody>
          <a:bodyPr wrap="square" anchor="t" lIns="0" rIns="0" tIns="0" bIns="0">
            <a:spAutoFit/>
          </a:bodyPr>
          <a:lstStyle/>
          <a:p>
            <a:pPr eaLnBrk="1" hangingPunct="1">
              <a:lnSpc>
                <a:spcPct val="130000"/>
              </a:lnSpc>
            </a:pPr>
            <a:r>
              <a:rPr lang="it-IT" altLang="en-US" sz="1800">
                <a:solidFill>
                  <a:schemeClr val="dk1"/>
                </a:solidFill>
              </a:rPr>
              <a:t>Solo topi maschi: differenze di sesso non note.</a:t>
            </a:r>
          </a:p>
          <a:p>
            <a:pPr eaLnBrk="1" hangingPunct="1">
              <a:lnSpc>
                <a:spcPct val="130000"/>
              </a:lnSpc>
              <a:spcBef>
                <a:spcPts val="1200"/>
              </a:spcBef>
            </a:pPr>
            <a:r>
              <a:rPr lang="it-IT" altLang="en-US" sz="1800">
                <a:solidFill>
                  <a:schemeClr val="dk1"/>
                </a:solidFill>
              </a:rPr>
              <a:t>Inibitori e attivatori possono avere effetti off-target; manca una verifica genetica.</a:t>
            </a:r>
          </a:p>
          <a:p>
            <a:pPr eaLnBrk="1" hangingPunct="1">
              <a:lnSpc>
                <a:spcPct val="130000"/>
              </a:lnSpc>
              <a:spcBef>
                <a:spcPts val="1200"/>
              </a:spcBef>
            </a:pPr>
            <a:r>
              <a:rPr lang="it-IT" altLang="en-US" sz="1800">
                <a:solidFill>
                  <a:schemeClr val="dk1"/>
                </a:solidFill>
              </a:rPr>
              <a:t>L’attenuazione solo parziale indica altri meccanismi, poco discussi.</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05 Ricadute e discussione</a:t>
            </a:r>
          </a:p>
        </p:txBody>
      </p:sp>
      <p:sp>
        <p:nvSpPr>
          <p:cNvPr id="3" name="Title 2"/>
          <p:cNvSpPr>
            <a:spLocks noGrp="1"/>
          </p:cNvSpPr>
          <p:nvPr>
            <p:ph type="title"/>
          </p:nvPr>
        </p:nvSpPr>
        <p:spPr/>
        <p:txBody>
          <a:bodyPr/>
          <a:lstStyle/>
          <a:p>
            <a:pPr eaLnBrk="1" hangingPunct="1"/>
            <a:r>
              <a:rPr lang="it-IT" altLang="en-US"/>
              <a:t>Che cosa ci serve per il nostro progetto</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
        <p:nvSpPr>
          <p:cNvPr id="22" name="Rectangle 21"/>
          <p:cNvSpPr/>
          <p:nvPr/>
        </p:nvSpPr>
        <p:spPr>
          <a:xfrm>
            <a:off x="548640"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37360"/>
            <a:ext cx="3484778" cy="64008"/>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868680" y="1965960"/>
            <a:ext cx="1371600" cy="822960"/>
          </a:xfrm>
          <a:prstGeom prst="rect">
            <a:avLst/>
          </a:prstGeom>
          <a:noFill/>
        </p:spPr>
        <p:txBody>
          <a:bodyPr wrap="square" anchor="t" lIns="0" rIns="0" tIns="0" bIns="0">
            <a:spAutoFit/>
          </a:bodyPr>
          <a:lstStyle/>
          <a:p>
            <a:pPr eaLnBrk="1" hangingPunct="1">
              <a:lnSpc>
                <a:spcPct val="120000"/>
              </a:lnSpc>
            </a:pPr>
            <a:r>
              <a:rPr lang="it-IT" altLang="en-US" sz="4000" b="1">
                <a:solidFill>
                  <a:schemeClr val="accent1"/>
                </a:solidFill>
              </a:rPr>
              <a:t>01</a:t>
            </a:r>
          </a:p>
        </p:txBody>
      </p:sp>
      <p:sp>
        <p:nvSpPr>
          <p:cNvPr id="25" name="TextBox 24"/>
          <p:cNvSpPr txBox="1"/>
          <p:nvPr/>
        </p:nvSpPr>
        <p:spPr>
          <a:xfrm>
            <a:off x="868680" y="2880360"/>
            <a:ext cx="2844698" cy="457200"/>
          </a:xfrm>
          <a:prstGeom prst="rect">
            <a:avLst/>
          </a:prstGeom>
          <a:noFill/>
        </p:spPr>
        <p:txBody>
          <a:bodyPr wrap="square" anchor="t" lIns="0" rIns="0" tIns="0" bIns="0">
            <a:spAutoFit/>
          </a:bodyPr>
          <a:lstStyle/>
          <a:p>
            <a:pPr eaLnBrk="1" hangingPunct="1">
              <a:lnSpc>
                <a:spcPct val="120000"/>
              </a:lnSpc>
            </a:pPr>
            <a:r>
              <a:rPr lang="it-IT" altLang="en-US" sz="2100" b="1"/>
              <a:t>Metodo da adottare</a:t>
            </a:r>
          </a:p>
        </p:txBody>
      </p:sp>
      <p:sp>
        <p:nvSpPr>
          <p:cNvPr id="26" name="TextBox 25"/>
          <p:cNvSpPr txBox="1"/>
          <p:nvPr/>
        </p:nvSpPr>
        <p:spPr>
          <a:xfrm>
            <a:off x="868680" y="3474720"/>
            <a:ext cx="2844698" cy="2377440"/>
          </a:xfrm>
          <a:prstGeom prst="rect">
            <a:avLst/>
          </a:prstGeom>
          <a:noFill/>
        </p:spPr>
        <p:txBody>
          <a:bodyPr wrap="square" anchor="t" lIns="0" rIns="0" tIns="0" bIns="0">
            <a:spAutoFit/>
          </a:bodyPr>
          <a:lstStyle/>
          <a:p>
            <a:pPr eaLnBrk="1" hangingPunct="1">
              <a:lnSpc>
                <a:spcPct val="140000"/>
              </a:lnSpc>
            </a:pPr>
            <a:r>
              <a:rPr lang="it-IT" altLang="en-US" sz="1800"/>
              <a:t>La colocalizzazione di marcatori pre- e postsinaptici, applicabile al nostro modello di sonno frammentato.</a:t>
            </a:r>
          </a:p>
        </p:txBody>
      </p:sp>
      <p:sp>
        <p:nvSpPr>
          <p:cNvPr id="27" name="Rectangle 26"/>
          <p:cNvSpPr/>
          <p:nvPr/>
        </p:nvSpPr>
        <p:spPr>
          <a:xfrm>
            <a:off x="4353458"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Rectangle 27"/>
          <p:cNvSpPr/>
          <p:nvPr/>
        </p:nvSpPr>
        <p:spPr>
          <a:xfrm>
            <a:off x="4353458" y="1737360"/>
            <a:ext cx="3484778" cy="64008"/>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9" name="TextBox 28"/>
          <p:cNvSpPr txBox="1"/>
          <p:nvPr/>
        </p:nvSpPr>
        <p:spPr>
          <a:xfrm>
            <a:off x="4673498" y="1965960"/>
            <a:ext cx="1371600" cy="822960"/>
          </a:xfrm>
          <a:prstGeom prst="rect">
            <a:avLst/>
          </a:prstGeom>
          <a:noFill/>
        </p:spPr>
        <p:txBody>
          <a:bodyPr wrap="square" anchor="t" lIns="0" rIns="0" tIns="0" bIns="0">
            <a:spAutoFit/>
          </a:bodyPr>
          <a:lstStyle/>
          <a:p>
            <a:pPr eaLnBrk="1" hangingPunct="1">
              <a:lnSpc>
                <a:spcPct val="120000"/>
              </a:lnSpc>
            </a:pPr>
            <a:r>
              <a:rPr lang="it-IT" altLang="en-US" sz="4000" b="1">
                <a:solidFill>
                  <a:schemeClr val="accent2"/>
                </a:solidFill>
              </a:rPr>
              <a:t>02</a:t>
            </a:r>
          </a:p>
        </p:txBody>
      </p:sp>
      <p:sp>
        <p:nvSpPr>
          <p:cNvPr id="30" name="TextBox 29"/>
          <p:cNvSpPr txBox="1"/>
          <p:nvPr/>
        </p:nvSpPr>
        <p:spPr>
          <a:xfrm>
            <a:off x="4673498" y="2880360"/>
            <a:ext cx="2844698" cy="457200"/>
          </a:xfrm>
          <a:prstGeom prst="rect">
            <a:avLst/>
          </a:prstGeom>
          <a:noFill/>
        </p:spPr>
        <p:txBody>
          <a:bodyPr wrap="square" anchor="t" lIns="0" rIns="0" tIns="0" bIns="0">
            <a:spAutoFit/>
          </a:bodyPr>
          <a:lstStyle/>
          <a:p>
            <a:pPr eaLnBrk="1" hangingPunct="1">
              <a:lnSpc>
                <a:spcPct val="120000"/>
              </a:lnSpc>
            </a:pPr>
            <a:r>
              <a:rPr lang="it-IT" altLang="en-US" sz="2100" b="1"/>
              <a:t>Idea da verificare</a:t>
            </a:r>
          </a:p>
        </p:txBody>
      </p:sp>
      <p:sp>
        <p:nvSpPr>
          <p:cNvPr id="31" name="TextBox 30"/>
          <p:cNvSpPr txBox="1"/>
          <p:nvPr/>
        </p:nvSpPr>
        <p:spPr>
          <a:xfrm>
            <a:off x="4673498" y="3474720"/>
            <a:ext cx="2844698" cy="2377440"/>
          </a:xfrm>
          <a:prstGeom prst="rect">
            <a:avLst/>
          </a:prstGeom>
          <a:noFill/>
        </p:spPr>
        <p:txBody>
          <a:bodyPr wrap="square" anchor="t" lIns="0" rIns="0" tIns="0" bIns="0">
            <a:spAutoFit/>
          </a:bodyPr>
          <a:lstStyle/>
          <a:p>
            <a:pPr eaLnBrk="1" hangingPunct="1">
              <a:lnSpc>
                <a:spcPct val="140000"/>
              </a:lnSpc>
            </a:pPr>
            <a:r>
              <a:rPr lang="it-IT" altLang="en-US" sz="1800"/>
              <a:t>Misurare la fagocitosi microgliale nel nostro modello e vedere se cambia allo stesso modo.</a:t>
            </a:r>
          </a:p>
        </p:txBody>
      </p:sp>
      <p:sp>
        <p:nvSpPr>
          <p:cNvPr id="32" name="Rectangle 31"/>
          <p:cNvSpPr/>
          <p:nvPr/>
        </p:nvSpPr>
        <p:spPr>
          <a:xfrm>
            <a:off x="8158276" y="1737360"/>
            <a:ext cx="3484778" cy="429768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3" name="Rectangle 32"/>
          <p:cNvSpPr/>
          <p:nvPr/>
        </p:nvSpPr>
        <p:spPr>
          <a:xfrm>
            <a:off x="8158276" y="1737360"/>
            <a:ext cx="3484778" cy="64008"/>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4" name="TextBox 33"/>
          <p:cNvSpPr txBox="1"/>
          <p:nvPr/>
        </p:nvSpPr>
        <p:spPr>
          <a:xfrm>
            <a:off x="8478316" y="1965960"/>
            <a:ext cx="1371600" cy="822960"/>
          </a:xfrm>
          <a:prstGeom prst="rect">
            <a:avLst/>
          </a:prstGeom>
          <a:noFill/>
        </p:spPr>
        <p:txBody>
          <a:bodyPr wrap="square" anchor="t" lIns="0" rIns="0" tIns="0" bIns="0">
            <a:spAutoFit/>
          </a:bodyPr>
          <a:lstStyle/>
          <a:p>
            <a:pPr eaLnBrk="1" hangingPunct="1">
              <a:lnSpc>
                <a:spcPct val="120000"/>
              </a:lnSpc>
            </a:pPr>
            <a:r>
              <a:rPr lang="it-IT" altLang="en-US" sz="4000" b="1">
                <a:solidFill>
                  <a:srgbClr val="A86F10"/>
                </a:solidFill>
              </a:rPr>
              <a:t>03</a:t>
            </a:r>
          </a:p>
        </p:txBody>
      </p:sp>
      <p:sp>
        <p:nvSpPr>
          <p:cNvPr id="35" name="TextBox 34"/>
          <p:cNvSpPr txBox="1"/>
          <p:nvPr/>
        </p:nvSpPr>
        <p:spPr>
          <a:xfrm>
            <a:off x="8478316" y="2880360"/>
            <a:ext cx="2844698" cy="457200"/>
          </a:xfrm>
          <a:prstGeom prst="rect">
            <a:avLst/>
          </a:prstGeom>
          <a:noFill/>
        </p:spPr>
        <p:txBody>
          <a:bodyPr wrap="square" anchor="t" lIns="0" rIns="0" tIns="0" bIns="0">
            <a:spAutoFit/>
          </a:bodyPr>
          <a:lstStyle/>
          <a:p>
            <a:pPr eaLnBrk="1" hangingPunct="1">
              <a:lnSpc>
                <a:spcPct val="120000"/>
              </a:lnSpc>
            </a:pPr>
            <a:r>
              <a:rPr lang="it-IT" altLang="en-US" sz="2100" b="1"/>
              <a:t>Lacuna da colmare</a:t>
            </a:r>
          </a:p>
        </p:txBody>
      </p:sp>
      <p:sp>
        <p:nvSpPr>
          <p:cNvPr id="36" name="TextBox 35"/>
          <p:cNvSpPr txBox="1"/>
          <p:nvPr/>
        </p:nvSpPr>
        <p:spPr>
          <a:xfrm>
            <a:off x="8478316" y="3474720"/>
            <a:ext cx="2844698" cy="2377440"/>
          </a:xfrm>
          <a:prstGeom prst="rect">
            <a:avLst/>
          </a:prstGeom>
          <a:noFill/>
        </p:spPr>
        <p:txBody>
          <a:bodyPr wrap="square" anchor="t" lIns="0" rIns="0" tIns="0" bIns="0">
            <a:spAutoFit/>
          </a:bodyPr>
          <a:lstStyle/>
          <a:p>
            <a:pPr eaLnBrk="1" hangingPunct="1">
              <a:lnSpc>
                <a:spcPct val="140000"/>
              </a:lnSpc>
            </a:pPr>
            <a:r>
              <a:rPr lang="it-IT" altLang="en-US" sz="1800"/>
              <a:t>Topi con knockout specifico nella microglia al posto dei farmaci, per escludere effetti off-target.</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05 Ricadute e discussione</a:t>
            </a:r>
          </a:p>
        </p:txBody>
      </p:sp>
      <p:sp>
        <p:nvSpPr>
          <p:cNvPr id="3" name="Title 2"/>
          <p:cNvSpPr>
            <a:spLocks noGrp="1"/>
          </p:cNvSpPr>
          <p:nvPr>
            <p:ph type="title"/>
          </p:nvPr>
        </p:nvSpPr>
        <p:spPr/>
        <p:txBody>
          <a:bodyPr/>
          <a:lstStyle/>
          <a:p>
            <a:pPr eaLnBrk="1" hangingPunct="1"/>
            <a:r>
              <a:rPr lang="it-IT" altLang="en-US"/>
              <a:t>Domande per la discussione</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
        <p:nvSpPr>
          <p:cNvPr id="22" name="Rectangle 21"/>
          <p:cNvSpPr/>
          <p:nvPr/>
        </p:nvSpPr>
        <p:spPr>
          <a:xfrm>
            <a:off x="548640" y="17830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3" name="Rectangle 22"/>
          <p:cNvSpPr/>
          <p:nvPr/>
        </p:nvSpPr>
        <p:spPr>
          <a:xfrm>
            <a:off x="548640" y="1783080"/>
            <a:ext cx="1143000" cy="1143000"/>
          </a:xfrm>
          <a:prstGeom prst="rect">
            <a:avLst/>
          </a:prstGeom>
          <a:solidFill>
            <a:schemeClr val="accent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4" name="TextBox 23"/>
          <p:cNvSpPr txBox="1"/>
          <p:nvPr/>
        </p:nvSpPr>
        <p:spPr>
          <a:xfrm>
            <a:off x="548640" y="1783080"/>
            <a:ext cx="1143000" cy="1143000"/>
          </a:xfrm>
          <a:prstGeom prst="rect">
            <a:avLst/>
          </a:prstGeom>
          <a:noFill/>
        </p:spPr>
        <p:txBody>
          <a:bodyPr wrap="square" anchor="ctr" lIns="0" rIns="0" tIns="0" bIns="0">
            <a:spAutoFit/>
          </a:bodyPr>
          <a:lstStyle/>
          <a:p>
            <a:pPr eaLnBrk="1" hangingPunct="1" algn="ctr">
              <a:lnSpc>
                <a:spcPct val="120000"/>
              </a:lnSpc>
            </a:pPr>
            <a:r>
              <a:rPr lang="it-IT" altLang="en-US" sz="2600" b="1">
                <a:solidFill>
                  <a:srgbClr val="FFFFFF"/>
                </a:solidFill>
              </a:rPr>
              <a:t>D1</a:t>
            </a:r>
          </a:p>
        </p:txBody>
      </p:sp>
      <p:sp>
        <p:nvSpPr>
          <p:cNvPr id="25" name="TextBox 24"/>
          <p:cNvSpPr txBox="1"/>
          <p:nvPr/>
        </p:nvSpPr>
        <p:spPr>
          <a:xfrm>
            <a:off x="2011680" y="1783080"/>
            <a:ext cx="9357055" cy="1143000"/>
          </a:xfrm>
          <a:prstGeom prst="rect">
            <a:avLst/>
          </a:prstGeom>
          <a:noFill/>
        </p:spPr>
        <p:txBody>
          <a:bodyPr wrap="square" anchor="ctr" lIns="0" rIns="0" tIns="0" bIns="0">
            <a:spAutoFit/>
          </a:bodyPr>
          <a:lstStyle/>
          <a:p>
            <a:pPr eaLnBrk="1" hangingPunct="1">
              <a:lnSpc>
                <a:spcPct val="120000"/>
              </a:lnSpc>
            </a:pPr>
            <a:r>
              <a:rPr lang="it-IT" altLang="en-US" sz="2000"/>
              <a:t>L’attenuazione è parziale: quali altri meccanismi entrano in gioco? Possiamo distinguerli?</a:t>
            </a:r>
          </a:p>
        </p:txBody>
      </p:sp>
      <p:sp>
        <p:nvSpPr>
          <p:cNvPr id="26" name="Rectangle 25"/>
          <p:cNvSpPr/>
          <p:nvPr/>
        </p:nvSpPr>
        <p:spPr>
          <a:xfrm>
            <a:off x="548640" y="31546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7" name="Rectangle 26"/>
          <p:cNvSpPr/>
          <p:nvPr/>
        </p:nvSpPr>
        <p:spPr>
          <a:xfrm>
            <a:off x="548640" y="3154680"/>
            <a:ext cx="1143000" cy="1143000"/>
          </a:xfrm>
          <a:prstGeom prst="rect">
            <a:avLst/>
          </a:prstGeom>
          <a:solidFill>
            <a:schemeClr val="accen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28" name="TextBox 27"/>
          <p:cNvSpPr txBox="1"/>
          <p:nvPr/>
        </p:nvSpPr>
        <p:spPr>
          <a:xfrm>
            <a:off x="548640" y="3154680"/>
            <a:ext cx="1143000" cy="1143000"/>
          </a:xfrm>
          <a:prstGeom prst="rect">
            <a:avLst/>
          </a:prstGeom>
          <a:noFill/>
        </p:spPr>
        <p:txBody>
          <a:bodyPr wrap="square" anchor="ctr" lIns="0" rIns="0" tIns="0" bIns="0">
            <a:spAutoFit/>
          </a:bodyPr>
          <a:lstStyle/>
          <a:p>
            <a:pPr eaLnBrk="1" hangingPunct="1" algn="ctr">
              <a:lnSpc>
                <a:spcPct val="120000"/>
              </a:lnSpc>
            </a:pPr>
            <a:r>
              <a:rPr lang="it-IT" altLang="en-US" sz="2600" b="1">
                <a:solidFill>
                  <a:srgbClr val="FFFFFF"/>
                </a:solidFill>
              </a:rPr>
              <a:t>D2</a:t>
            </a:r>
          </a:p>
        </p:txBody>
      </p:sp>
      <p:sp>
        <p:nvSpPr>
          <p:cNvPr id="29" name="TextBox 28"/>
          <p:cNvSpPr txBox="1"/>
          <p:nvPr/>
        </p:nvSpPr>
        <p:spPr>
          <a:xfrm>
            <a:off x="2011680" y="3154680"/>
            <a:ext cx="9357055" cy="1143000"/>
          </a:xfrm>
          <a:prstGeom prst="rect">
            <a:avLst/>
          </a:prstGeom>
          <a:noFill/>
        </p:spPr>
        <p:txBody>
          <a:bodyPr wrap="square" anchor="ctr" lIns="0" rIns="0" tIns="0" bIns="0">
            <a:spAutoFit/>
          </a:bodyPr>
          <a:lstStyle/>
          <a:p>
            <a:pPr eaLnBrk="1" hangingPunct="1">
              <a:lnSpc>
                <a:spcPct val="120000"/>
              </a:lnSpc>
            </a:pPr>
            <a:r>
              <a:rPr lang="it-IT" altLang="en-US" sz="2000"/>
              <a:t>Quanto sono probabili gli effetti off-target? Come impostare l’esperimento genetico?</a:t>
            </a:r>
          </a:p>
        </p:txBody>
      </p:sp>
      <p:sp>
        <p:nvSpPr>
          <p:cNvPr id="30" name="Rectangle 29"/>
          <p:cNvSpPr/>
          <p:nvPr/>
        </p:nvSpPr>
        <p:spPr>
          <a:xfrm>
            <a:off x="548640" y="4526280"/>
            <a:ext cx="11094415" cy="1143000"/>
          </a:xfrm>
          <a:prstGeom prst="rect">
            <a:avLst/>
          </a:prstGeom>
          <a:solidFill>
            <a:schemeClr val="lt2"/>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1" name="Rectangle 30"/>
          <p:cNvSpPr/>
          <p:nvPr/>
        </p:nvSpPr>
        <p:spPr>
          <a:xfrm>
            <a:off x="548640" y="4526280"/>
            <a:ext cx="1143000" cy="1143000"/>
          </a:xfrm>
          <a:prstGeom prst="rect">
            <a:avLst/>
          </a:prstGeom>
          <a:solidFill>
            <a:schemeClr val="accent3"/>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eaLnBrk="1" hangingPunct="1"/>
          </a:p>
        </p:txBody>
      </p:sp>
      <p:sp>
        <p:nvSpPr>
          <p:cNvPr id="32" name="TextBox 31"/>
          <p:cNvSpPr txBox="1"/>
          <p:nvPr/>
        </p:nvSpPr>
        <p:spPr>
          <a:xfrm>
            <a:off x="548640" y="4526280"/>
            <a:ext cx="1143000" cy="1143000"/>
          </a:xfrm>
          <a:prstGeom prst="rect">
            <a:avLst/>
          </a:prstGeom>
          <a:noFill/>
        </p:spPr>
        <p:txBody>
          <a:bodyPr wrap="square" anchor="ctr" lIns="0" rIns="0" tIns="0" bIns="0">
            <a:spAutoFit/>
          </a:bodyPr>
          <a:lstStyle/>
          <a:p>
            <a:pPr eaLnBrk="1" hangingPunct="1" algn="ctr">
              <a:lnSpc>
                <a:spcPct val="120000"/>
              </a:lnSpc>
            </a:pPr>
            <a:r>
              <a:rPr lang="it-IT" altLang="en-US" sz="2600" b="1">
                <a:solidFill>
                  <a:srgbClr val="FFFFFF"/>
                </a:solidFill>
              </a:rPr>
              <a:t>D3</a:t>
            </a:r>
          </a:p>
        </p:txBody>
      </p:sp>
      <p:sp>
        <p:nvSpPr>
          <p:cNvPr id="33" name="TextBox 32"/>
          <p:cNvSpPr txBox="1"/>
          <p:nvPr/>
        </p:nvSpPr>
        <p:spPr>
          <a:xfrm>
            <a:off x="2011680" y="4526280"/>
            <a:ext cx="9357055" cy="1143000"/>
          </a:xfrm>
          <a:prstGeom prst="rect">
            <a:avLst/>
          </a:prstGeom>
          <a:noFill/>
        </p:spPr>
        <p:txBody>
          <a:bodyPr wrap="square" anchor="ctr" lIns="0" rIns="0" tIns="0" bIns="0">
            <a:spAutoFit/>
          </a:bodyPr>
          <a:lstStyle/>
          <a:p>
            <a:pPr eaLnBrk="1" hangingPunct="1">
              <a:lnSpc>
                <a:spcPct val="120000"/>
              </a:lnSpc>
            </a:pPr>
            <a:r>
              <a:rPr lang="it-IT" altLang="en-US" sz="2000"/>
              <a:t>Il meccanismo vale anche per la privazione di sonno cronica?</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pPr eaLnBrk="1" hangingPunct="1"/>
            <a:r>
              <a:rPr lang="it-IT" altLang="en-US"/>
              <a:t>Grazie! Apriamo la discussione</a:t>
            </a:r>
          </a:p>
        </p:txBody>
      </p:sp>
      <p:sp>
        <p:nvSpPr>
          <p:cNvPr id="3" name="Text Placeholder 2"/>
          <p:cNvSpPr>
            <a:spLocks noGrp="1"/>
          </p:cNvSpPr>
          <p:nvPr>
            <p:ph type="body" idx="1"/>
          </p:nvPr>
        </p:nvSpPr>
        <p:spPr/>
        <p:txBody>
          <a:bodyPr/>
          <a:lstStyle/>
          <a:p>
            <a:pPr eaLnBrk="1" hangingPunct="1"/>
            <a:r>
              <a:rPr lang="it-IT" altLang="en-US"/>
              <a:t>Articolo: Autore di esempio et al., Sleep deprivation impairs memory consolidation via microglial synapse engulfment, Nome della rivista, 2026</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show="0">
  <p:cSld>
    <p:spTree>
      <p:nvGrpSpPr>
        <p:cNvPr id="1" name=""/>
        <p:cNvGrpSpPr/>
        <p:nvPr/>
      </p:nvGrpSpPr>
      <p:grpSpPr/>
      <p:sp>
        <p:nvSpPr>
          <p:cNvPr id="2" name="Text Placeholder 1"/>
          <p:cNvSpPr>
            <a:spLocks noGrp="1"/>
          </p:cNvSpPr>
          <p:nvPr>
            <p:ph type="body" idx="13"/>
          </p:nvPr>
        </p:nvSpPr>
        <p:spPr/>
        <p:txBody>
          <a:bodyPr/>
          <a:lstStyle/>
          <a:p>
            <a:pPr eaLnBrk="1" hangingPunct="1"/>
            <a:r>
              <a:rPr lang="it-IT" altLang="en-US"/>
              <a:t>Slide di riserva · nascosta durante la presentazione</a:t>
            </a:r>
          </a:p>
        </p:txBody>
      </p:sp>
      <p:sp>
        <p:nvSpPr>
          <p:cNvPr id="3" name="Title 2"/>
          <p:cNvSpPr>
            <a:spLocks noGrp="1"/>
          </p:cNvSpPr>
          <p:nvPr>
            <p:ph type="title"/>
          </p:nvPr>
        </p:nvSpPr>
        <p:spPr/>
        <p:txBody>
          <a:bodyPr/>
          <a:lstStyle/>
          <a:p>
            <a:pPr eaLnBrk="1" hangingPunct="1"/>
            <a:r>
              <a:rPr lang="it-IT" altLang="en-US"/>
              <a:t>Materiale supplementare e dettagli dei metodi</a:t>
            </a:r>
          </a:p>
        </p:txBody>
      </p:sp>
      <p:sp>
        <p:nvSpPr>
          <p:cNvPr id="4" name="Picture Placeholder 3"/>
          <p:cNvSpPr>
            <a:spLocks noGrp="1"/>
          </p:cNvSpPr>
          <p:nvPr>
            <p:ph type="pic" idx="10"/>
          </p:nvPr>
        </p:nvSpPr>
        <p:spPr/>
      </p:sp>
      <p:sp>
        <p:nvSpPr>
          <p:cNvPr id="5" name="Text Placeholder 4"/>
          <p:cNvSpPr>
            <a:spLocks noGrp="1"/>
          </p:cNvSpPr>
          <p:nvPr>
            <p:ph type="body" idx="16"/>
          </p:nvPr>
        </p:nvSpPr>
        <p:spPr/>
        <p:txBody>
          <a:bodyPr/>
          <a:lstStyle/>
          <a:p>
            <a:pPr eaLnBrk="1" hangingPunct="1"/>
            <a:r>
              <a:rPr lang="it-IT" altLang="en-US"/>
              <a:t>Fig. S1 – (figura supplementare originale, con la fonte)</a:t>
            </a:r>
          </a:p>
        </p:txBody>
      </p:sp>
      <p:sp>
        <p:nvSpPr>
          <p:cNvPr id="6" name="Text Placeholder 5"/>
          <p:cNvSpPr>
            <a:spLocks noGrp="1"/>
          </p:cNvSpPr>
          <p:nvPr>
            <p:ph type="body" idx="1"/>
          </p:nvPr>
        </p:nvSpPr>
        <p:spPr/>
        <p:txBody>
          <a:bodyPr/>
          <a:lstStyle/>
          <a:p>
            <a:pPr eaLnBrk="1" hangingPunct="1"/>
            <a:r>
              <a:rPr lang="it-IT" altLang="en-US" sz="1700"/>
              <a:t>Qui le Supplementary Figure o i dettagli dei metodi su cui potrebbero farti domande.</a:t>
            </a:r>
          </a:p>
          <a:p>
            <a:pPr eaLnBrk="1" hangingPunct="1">
              <a:spcBef>
                <a:spcPts val="1400"/>
              </a:spcBef>
            </a:pPr>
            <a:r>
              <a:rPr lang="it-IT" altLang="en-US" sz="1700">
                <a:solidFill>
                  <a:srgbClr val="5F6B78"/>
                </a:solidFill>
              </a:rPr>
              <a:t>Per esempio: </a:t>
            </a:r>
            <a:r>
              <a:rPr lang="it-IT" altLang="en-US" sz="1700"/>
              <a:t>protocollo di deprivazione, statistica, numerosità.</a:t>
            </a:r>
          </a:p>
        </p:txBody>
      </p:sp>
      <p:sp>
        <p:nvSpPr>
          <p:cNvPr id="20" name="Footer"/>
          <p:cNvSpPr>
            <a:spLocks noGrp="1"/>
          </p:cNvSpPr>
          <p:nvPr>
            <p:ph type="ftr" idx="11"/>
          </p:nvPr>
        </p:nvSpPr>
        <p:spPr/>
        <p:txBody>
          <a:bodyPr lIns="0" tIns="0" rIns="0" bIns="0" anchor="ctr" wrap="square"/>
          <a:lstStyle>
            <a:lvl1pPr algn="l" eaLnBrk="1" hangingPunct="1">
              <a:defRPr sz="1000">
                <a:solidFill>
                  <a:schemeClr val="tx2"/>
                </a:solidFill>
                <a:latin typeface="+mn-lt"/>
                <a:ea typeface="+mn-ea"/>
                <a:cs typeface="+mn-cs"/>
              </a:defRPr>
            </a:lvl1pPr>
          </a:lstStyle>
          <a:p>
            <a:pPr eaLnBrk="1" hangingPunct="1"/>
            <a:r>
              <a:rPr lang="it-IT" altLang="en-US"/>
              <a:t>Gruppo di ricerca XX · Journal club</a:t>
            </a:r>
          </a:p>
        </p:txBody>
      </p:sp>
      <p:sp>
        <p:nvSpPr>
          <p:cNvPr id="21" name="Slide Number"/>
          <p:cNvSpPr>
            <a:spLocks noGrp="1"/>
          </p:cNvSpPr>
          <p:nvPr>
            <p:ph type="sldNum" idx="12"/>
          </p:nvPr>
        </p:nvSpPr>
        <p:spPr/>
        <p:txBody>
          <a:bodyPr lIns="0" tIns="0" rIns="0" bIns="0" anchor="ctr" wrap="square"/>
          <a:lstStyle>
            <a:lvl1pPr algn="r" eaLnBrk="1" hangingPunct="1">
              <a:defRPr sz="1000">
                <a:solidFill>
                  <a:schemeClr val="tx2"/>
                </a:solidFill>
                <a:latin typeface="+mn-lt"/>
                <a:ea typeface="+mn-ea"/>
                <a:cs typeface="+mn-cs"/>
              </a:defRPr>
            </a:lvl1pPr>
          </a:lstStyle>
          <a:p>
            <a:pPr eaLnBrk="1" hangingPunct="1"/>
            <a:fld id="{B6F15528-21DE-4FAA-801E-634DDDAF4B2B}" type="slidenum">
              <a:rPr lang="it-IT"/>
              <a:t>‹#›</a:t>
            </a:fld>
          </a:p>
        </p:txBody>
      </p:sp>
    </p:spTree>
  </p:cSld>
  <p:clrMapOvr>
    <a:masterClrMapping/>
  </p:clrMapOvr>
</p:sld>
</file>

<file path=ppt/theme/theme1.xml><?xml version="1.0" encoding="utf-8"?>
<a:theme xmlns:a="http://schemas.openxmlformats.org/drawingml/2006/main" name="SciDraw AI Academic">
  <a:themeElements>
    <a:clrScheme name="SciDraw AI Academic">
      <a:dk1>
        <a:srgbClr val="1F2329"/>
      </a:dk1>
      <a:lt1>
        <a:srgbClr val="FFFFFF"/>
      </a:lt1>
      <a:dk2>
        <a:srgbClr val="1B3A5C"/>
      </a:dk2>
      <a:lt2>
        <a:srgbClr val="F2F4F7"/>
      </a:lt2>
      <a:accent1>
        <a:srgbClr val="1F4E8C"/>
      </a:accent1>
      <a:accent2>
        <a:srgbClr val="1A8C7E"/>
      </a:accent2>
      <a:accent3>
        <a:srgbClr val="D99A2B"/>
      </a:accent3>
      <a:accent4>
        <a:srgbClr val="8A96A3"/>
      </a:accent4>
      <a:accent5>
        <a:srgbClr val="C0443A"/>
      </a:accent5>
      <a:accent6>
        <a:srgbClr val="5B4B8A"/>
      </a:accent6>
      <a:hlink>
        <a:srgbClr val="1F4E8C"/>
      </a:hlink>
      <a:folHlink>
        <a:srgbClr val="5B4B8A"/>
      </a:folHlink>
    </a:clrScheme>
    <a:fontScheme name="SciDraw AI Academic">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Modello per journal club · SciDraw AI</dc:title>
  <dc:subject>Journal club (versione di esempio)</dc:subject>
  <dc:creator>SciDraw AI</dc:creator>
  <cp:keywords>SciDraw AI; journal club; presentazione di un articolo; riunione di gruppo; modello PowerPoint</cp:keywords>
  <dc:description>generated using python-pptx</dc:description>
  <cp:lastModifiedBy>Steve Canny</cp:lastModifiedBy>
  <cp:revision>1</cp:revision>
  <dcterms:created xsi:type="dcterms:W3CDTF">2013-01-27T09:14:16Z</dcterms:created>
  <dcterms:modified xsi:type="dcterms:W3CDTF">2013-01-27T09:15:58Z</dcterms:modified>
  <cp:category/>
  <dc:language>it-IT</dc:language>
</cp:coreProperties>
</file>