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Rame nudo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5</c:v>
                </c:pt>
                <c:pt idx="1">
                  <c:v>2</c:v>
                </c:pt>
              </c:numLit>
            </c:plus>
            <c:minus>
              <c:numLit>
                <c:formatCode>General</c:formatCode>
                <c:ptCount val="2"/>
                <c:pt idx="0">
                  <c:v>5</c:v>
                </c:pt>
                <c:pt idx="1">
                  <c:v>2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Nucleazione</c:v>
                </c:pt>
                <c:pt idx="1">
                  <c:v>Plateau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46</c:v>
                </c:pt>
                <c:pt idx="1">
                  <c:v>21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Interfase ricca di LiF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3</c:v>
                </c:pt>
                <c:pt idx="1">
                  <c:v>1.5</c:v>
                </c:pt>
              </c:numLit>
            </c:plus>
            <c:minus>
              <c:numLit>
                <c:formatCode>General</c:formatCode>
                <c:ptCount val="2"/>
                <c:pt idx="0">
                  <c:v>3</c:v>
                </c:pt>
                <c:pt idx="1">
                  <c:v>1.5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Nucleazione</c:v>
                </c:pt>
                <c:pt idx="1">
                  <c:v>Plateau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27</c:v>
                </c:pt>
                <c:pt idx="1">
                  <c:v>13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Sovratensione (mV)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Litio nudo</c:v>
                </c:pt>
              </c:strCache>
            </c:strRef>
          </c:tx>
          <c:spPr>
            <a:ln w="28575">
              <a:solidFill>
                <a:srgbClr val="9AA4AF"/>
              </a:solidFill>
            </a:ln>
          </c:spPr>
          <c:marker>
            <c:symbol val="circle"/>
            <c:size val="7"/>
            <c:spPr>
              <a:solidFill>
                <a:srgbClr val="9AA4AF"/>
              </a:solidFill>
              <a:ln>
                <a:solidFill>
                  <a:srgbClr val="9AA4AF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0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88</c:v>
                </c:pt>
                <c:pt idx="2">
                  <c:v>74</c:v>
                </c:pt>
                <c:pt idx="3">
                  <c:v>62</c:v>
                </c:pt>
                <c:pt idx="4">
                  <c:v>51</c:v>
                </c:pt>
                <c:pt idx="5">
                  <c:v>41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Interfase ricca di LiF</c:v>
                </c:pt>
              </c:strCache>
            </c:strRef>
          </c:tx>
          <c:spPr>
            <a:ln w="28575"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0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98</c:v>
                </c:pt>
                <c:pt idx="2">
                  <c:v>95</c:v>
                </c:pt>
                <c:pt idx="3">
                  <c:v>92</c:v>
                </c:pt>
                <c:pt idx="4">
                  <c:v>89</c:v>
                </c:pt>
                <c:pt idx="5">
                  <c:v>86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r>
                  <a:rPr sz="1300" b="0"/>
                  <a:t>Numero di cicli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300"/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ax val="105.0"/>
          <c:min val="30.0"/>
        </c:scaling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Capacità ritenuta (%)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2118791784"/>
        <c:crosses val="autoZero"/>
      </c:valAx>
    </c:plotArea>
    <c:legend>
      <c:legendPos val="t"/>
      <c:layout/>
      <c:overlay val="0"/>
      <c:txPr>
        <a:bodyPr/>
        <a:lstStyle/>
        <a:p>
          <a:pPr>
            <a:defRPr sz="1400"/>
          </a:pPr>
        </a:p>
      </c:txPr>
    </c:legend>
    <c:plotVisOnly val="1"/>
    <c:dispBlanksAs val="gap"/>
    <c:showDLblsOverMax val="0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(15 secondi): titolo, nome, affiliazione. Il chair ti ha già presentato: ringrazia e parti.</a:t>
            </a:r>
          </a:p>
          <a:p>
            <a:r>
              <a:t>Suggerimento: il titolo di un intervento può essere più diretto di quello dell’articolo, ma deve contenere il risultato o il metodo chiave.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di istruzioni, nascosta durante la presentazione. Dopo averla letta puoi eliminarla.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(30 secondi): prima la conclusione, poi il percorso. È la differenza principale rispetto alla discussione della tesi: l’attenzione del pubblico è massima all’inizio.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(1 minuto): tre frasi, «perché conta → dove si blocca → la nostra idea». Il confronto a destra si capisce al primo sguardo.</a:t>
            </a:r>
          </a:p>
          <a:p>
            <a:r>
              <a:t>Prompt della figura: la figura di esempio è stata generata con il prompt qui sotto. Il link sotto la figura lo compila da solo; sostituisci il sistema con il tuo:</a:t>
            </a:r>
          </a:p>
          <a:p>
            <a:r>
              <a:t>Disegna uno schema comparativo sul problema dell'anodo di litio metallico, in stile vettoriale piatto, sfondo bianco, colori blu scuro e verde acqua con pochi accenti ambra. Due colonne affiancate. Colonna sinistra, etichetta «Strato SEI convenzionale»: sulla superficie del litio lo strato SEI si rompe, dendriti di litio crescono verso l'alto e si staccano formando litio inattivo; accanto le etichette «Crescita di dendriti», «Rottura del SEI» e «Litio morto». Colonna destra, etichetta «Interfase artificiale ricca di LiF»: uno strato compatto e uniforme, sotto il quale il litio si deposita in modo denso; etichetta «Deposizione uniforme». In fondo a entrambe le colonne c'è il collettore di corrente in rame, con l'etichetta «Collettore di rame» scritta una sola volta al centro. Ogni etichetta compare una sola volta, in italiano; nessun titolo nell'immagine.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(45 secondi): non serve coprire tutto il campo; bastano le due o tre strategie più vicine alla tua e la lacuna che lasciano.</a:t>
            </a:r>
          </a:p>
          <a:p>
            <a:r>
              <a:t>Suggerimento: se citi lavori specifici, aggiungi «autore, anno» in tabella e il riferimento completo nella slide di riserva.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(30 secondi): annuncia a quale passo risponde ogni slide che segue; i risultati arrivano nello stesso ordine.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(45 secondi): solo le condizioni necessarie per capire i risultati; i parametri completi stanno nell’articolo o nella slide di riserva.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(1 minuto): leggi la conclusione del titolo, indica i valori nel grafico, poi fai «vedere» la differenza con le immagini SEM a destra.</a:t>
            </a:r>
          </a:p>
          <a:p>
            <a:r>
              <a:t>Suggerimento: SEM, TEM e ogni altra immagine sperimentale devono essere le tue immagini originali, mai generate con l’IA. I due riquadri sono segnaposto: eliminali e inserisci le immagini vere.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(1 minuto): è la slide più importante. Spiega che cosa sono le due curve, poi fermati sul confronto a 500 cicli.</a:t>
            </a:r>
          </a:p>
          <a:p>
            <a:r>
              <a:t>Suggerimento: i tre numeri a destra sono quelli che il pubblico ricorderà: devono coincidere con grafico e testo.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(1 minuto): usa lo schema per spiegare perché succede quello che hai mostrato nelle due slide precedenti.</a:t>
            </a:r>
          </a:p>
          <a:p>
            <a:r>
              <a:t>Prompt della figura: la figura di esempio è stata generata con il prompt qui sotto; il link sotto la figura lo compila da solo:</a:t>
            </a:r>
          </a:p>
          <a:p>
            <a:r>
              <a:t>Disegna uno schema del meccanismo con cui un'interfase artificiale ricca di LiF stabilizza l'anodo di litio metallico, in stile vettoriale piatto, sfondo bianco, colori blu scuro, verde acqua e ambra. L'immagine è divisa in tre strati orizzontali, dall'alto in basso, che occupano tutta la larghezza: in alto l'«Elettrolita a base di carbonati», con ioni litio sparsi; al centro l'«Interfase ricca di LiF», disegnata come uno strato compatto di grani, attraversata verso il basso da ioni litio con frecce blu scuro uniformi e parallele; in basso il «Deposito di litio compatto». Solo queste tre etichette in italiano, ciascuna una sola volta, a sinistra del rispettivo strato. Nessuna legenda, nessun elenco numerato né altro testo; nessun titolo nell'immagine.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(30–45 secondi): al congresso qualcuno chiederà «e rispetto al lavoro di X?». Una tabella di confronto risparmia molte spiegazioni.</a:t>
            </a:r>
          </a:p>
          <a:p>
            <a:r>
              <a:t>Suggerimento: confronta solo valori con la stessa densità di corrente, capacità areale ed elettrolita, altrimenti i numeri non sono confrontabili.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(45 secondi): leggi le conclusioni e chiudi con la stessa frase dell’inizio.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Cosa dire (15 secondi): passa oltre in fretta; a un congresso i ringraziamenti sono molto più brevi che in una discussione di tesi.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Resta su questa slide durante le domande. A destra, clic sull’icona per inserire il QR dell’articolo o della pagina del gruppo.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nascosta: in presentazione non compare. Durante le domande digita il numero della slide e premi Invio per saltarci.</a:t>
            </a:r>
          </a:p>
          <a:p/>
          <a:p>
            <a:r>
              <a:t>SciDraw AI · modelli per la ricerca · sci-draw.com · Versione di esempio: ricerca e dati sono inventati e servono solo a mostrare come compilare ogni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Logo dell’ateneo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Presentazione a congresso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presentazione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sezione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sull’icona per inserire un’immagine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in una frase, che cosa mostra la figura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sull’icona per inserire un’immagine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in una frase, che cosa mostra la figura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sull’icona per inserire un’immagine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in una frase, che cosa mostra la figura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Grazie per l’attenzione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Grazie per l’attenzione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Codice QR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Articolo / pagina del gruppo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modificare gli stili del testo dello schema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it-IT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it/ai-drawing?prompt=conference-background&amp;utm_source=template&amp;utm_medium=pptx&amp;utm_campaign=conference-presentation-it&amp;utm_content=background" TargetMode="Externa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ci-draw.com/it/ai-drawing?prompt=conference-roadmap&amp;utm_source=template&amp;utm_medium=pptx&amp;utm_campaign=conference-presentation-it&amp;utm_content=roadmap" TargetMode="Externa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it/sci-vis?utm_source=template&amp;utm_medium=pptx&amp;utm_campaign=conference-presentation-it&amp;utm_content=result-1" TargetMode="Externa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hyperlink" Target="https://sci-draw.com/it/sci-vis?utm_source=template&amp;utm_medium=pptx&amp;utm_campaign=conference-presentation-it&amp;utm_content=result-2" TargetMode="External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hyperlink" Target="https://sci-draw.com/it/ai-drawing?prompt=conference-mechanism&amp;utm_source=template&amp;utm_medium=pptx&amp;utm_campaign=conference-presentation-it&amp;utm_content=mechanism" TargetMode="External"/><Relationship Id="rId4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Congresso · Comunicazione orale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Un’interfase artificiale ricca di LiF stabilizza l’anodo di litio metallico negli elettroliti a base di carbonati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4754880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50000"/>
              </a:lnSpc>
              <a:tabLst>
                <a:tab pos="1600200" algn="l"/>
                <a:tab pos="3840480" algn="l"/>
                <a:tab pos="5349240" algn="l"/>
              </a:tabLst>
            </a:pPr>
            <a:r>
              <a:rPr lang="it-IT" altLang="en-US" sz="1700">
                <a:solidFill>
                  <a:srgbClr val="5F6B78"/>
                </a:solidFill>
              </a:rPr>
              <a:t>Relatrice</a:t>
            </a:r>
            <a:r>
              <a:rPr lang="it-IT" altLang="en-US" sz="1700"/>
              <a:t>	Nome Cognome	</a:t>
            </a:r>
            <a:r>
              <a:rPr lang="it-IT" altLang="en-US" sz="1700">
                <a:solidFill>
                  <a:srgbClr val="5F6B78"/>
                </a:solidFill>
              </a:rPr>
              <a:t>Affiliazione</a:t>
            </a:r>
            <a:r>
              <a:rPr lang="it-IT" altLang="en-US" sz="1700"/>
              <a:t>	Dipartimento di Chimica, Università di XX</a:t>
            </a:r>
          </a:p>
          <a:p>
            <a:pPr eaLnBrk="1" hangingPunct="1">
              <a:lnSpc>
                <a:spcPct val="150000"/>
              </a:lnSpc>
              <a:tabLst>
                <a:tab pos="1600200" algn="l"/>
                <a:tab pos="3840480" algn="l"/>
                <a:tab pos="5349240" algn="l"/>
              </a:tabLst>
            </a:pPr>
            <a:r>
              <a:rPr lang="it-IT" altLang="en-US" sz="1700">
                <a:solidFill>
                  <a:srgbClr val="5F6B78"/>
                </a:solidFill>
              </a:rPr>
              <a:t>Congresso</a:t>
            </a:r>
            <a:r>
              <a:rPr lang="it-IT" altLang="en-US" sz="1700"/>
              <a:t>	X Convegno nazionale sui materiali per l’accumulo di energia</a:t>
            </a:r>
          </a:p>
          <a:p>
            <a:pPr eaLnBrk="1" hangingPunct="1">
              <a:lnSpc>
                <a:spcPct val="150000"/>
              </a:lnSpc>
              <a:tabLst>
                <a:tab pos="1600200" algn="l"/>
                <a:tab pos="3840480" algn="l"/>
                <a:tab pos="5349240" algn="l"/>
              </a:tabLst>
            </a:pPr>
            <a:r>
              <a:rPr lang="it-IT" altLang="en-US" sz="1700">
                <a:solidFill>
                  <a:srgbClr val="5F6B78"/>
                </a:solidFill>
              </a:rPr>
              <a:t>Data</a:t>
            </a:r>
            <a:r>
              <a:rPr lang="it-IT" altLang="en-US" sz="1700"/>
              <a:t>	X settembre 2026 · Sessione X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Istruzioni · slide nascosta durante la presentazione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Come usare questo modello per un congresso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X Convegno nazionale sui materiali per l’accumulo di energia · Sessione orale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800" b="1">
                <a:solidFill>
                  <a:schemeClr val="accent1"/>
                </a:solidFill>
              </a:rPr>
              <a:t>1  Rispetta i tempi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600">
                <a:solidFill>
                  <a:schemeClr val="dk1"/>
                </a:solidFill>
              </a:rPr>
              <a:t>Una comunicazione orale dura di solito 12–15 minuti, domande comprese: circa 1 minuto per slide. Oltre 14 slide, di norma non si finisce.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800" b="1">
                <a:solidFill>
                  <a:schemeClr val="accent2"/>
                </a:solidFill>
              </a:rPr>
              <a:t>2  Una slide, un messaggio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600">
                <a:solidFill>
                  <a:schemeClr val="dk1"/>
                </a:solidFill>
              </a:rPr>
              <a:t>Il titolo di ogni slide di risultati è una frase-conclusione; sotto, un grafico e due o tre numeri che la sostengono.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800" b="1">
                <a:solidFill>
                  <a:schemeClr val="accent3"/>
                </a:solidFill>
              </a:rPr>
              <a:t>3  Figure e grafici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600">
                <a:solidFill>
                  <a:schemeClr val="dk1"/>
                </a:solidFill>
              </a:rPr>
              <a:t>Clic sull’icona del riquadro per inserire un’immagine; il link sotto gli schemi apre SciDraw AI con il prompt compilato. Grafici: tasto destro → «Modifica dati».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800" b="1">
                <a:solidFill>
                  <a:schemeClr val="accent6"/>
                </a:solidFill>
              </a:rPr>
              <a:t>4  Contatti in chiusura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600">
                <a:solidFill>
                  <a:schemeClr val="dk1"/>
                </a:solidFill>
              </a:rPr>
              <a:t>Nell’ultima slide e-mail e QR dell’articolo, per le domande dopo la sessione. La slide di riserva è nascosta: richiamala con il suo numero.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PANORAMICA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Scaletta e messaggio principale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X Convegno nazionale sui materiali per l’accumulo di energia · Sessione orale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749808" cy="749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83080"/>
            <a:ext cx="749808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22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480" y="1783080"/>
            <a:ext cx="4572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100" b="1"/>
              <a:t>Contesto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4480" y="2203704"/>
            <a:ext cx="457200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500">
                <a:solidFill>
                  <a:srgbClr val="5F6B78"/>
                </a:solidFill>
              </a:rPr>
              <a:t>Anodo di litio: potenzialità e limiti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2807208"/>
            <a:ext cx="749808" cy="749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548640" y="2807208"/>
            <a:ext cx="749808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22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54480" y="2807208"/>
            <a:ext cx="4572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100" b="1"/>
              <a:t>Strategia e metodi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4480" y="3227832"/>
            <a:ext cx="457200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500">
                <a:solidFill>
                  <a:srgbClr val="5F6B78"/>
                </a:solidFill>
              </a:rPr>
              <a:t>Un’interfase ricca di LiF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31336"/>
            <a:ext cx="749808" cy="749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548640" y="3831336"/>
            <a:ext cx="749808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22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4480" y="3831336"/>
            <a:ext cx="4572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100" b="1"/>
              <a:t>Risultati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54480" y="4251960"/>
            <a:ext cx="457200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500">
                <a:solidFill>
                  <a:srgbClr val="5F6B78"/>
                </a:solidFill>
              </a:rPr>
              <a:t>Deposizione · cicli · meccanismo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855464"/>
            <a:ext cx="749808" cy="749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TextBox 34"/>
          <p:cNvSpPr txBox="1"/>
          <p:nvPr/>
        </p:nvSpPr>
        <p:spPr>
          <a:xfrm>
            <a:off x="548640" y="4855464"/>
            <a:ext cx="749808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22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54480" y="4855464"/>
            <a:ext cx="45720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100" b="1"/>
              <a:t>Conclusioni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54480" y="5276088"/>
            <a:ext cx="457200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500">
                <a:solidFill>
                  <a:srgbClr val="5F6B78"/>
                </a:solidFill>
              </a:rPr>
              <a:t>Campo di validità e prossimi passi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400800" y="1783080"/>
            <a:ext cx="5239512" cy="39319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6766560" y="2057400"/>
            <a:ext cx="4572000" cy="3474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it-IT" altLang="en-US" sz="2100" b="1">
                <a:solidFill>
                  <a:srgbClr val="F2C66D"/>
                </a:solidFill>
              </a:rPr>
              <a:t>Il messaggio in una frase</a:t>
            </a:r>
          </a:p>
          <a:p>
            <a:pPr eaLnBrk="1" hangingPunct="1">
              <a:lnSpc>
                <a:spcPct val="140000"/>
              </a:lnSpc>
              <a:spcBef>
                <a:spcPts val="1400"/>
              </a:spcBef>
            </a:pPr>
            <a:r>
              <a:rPr lang="it-IT" altLang="en-US" sz="2100">
                <a:solidFill>
                  <a:srgbClr val="FFFFFF"/>
                </a:solidFill>
              </a:rPr>
              <a:t>Un’interfase ricca di LiF, formata prima dei cicli, raddoppia circa la vita dell’anodo di litio negli elettroliti a base di carbonati.</a:t>
            </a:r>
          </a:p>
          <a:p>
            <a:pPr eaLnBrk="1" hangingPunct="1">
              <a:lnSpc>
                <a:spcPct val="140000"/>
              </a:lnSpc>
              <a:spcBef>
                <a:spcPts val="2000"/>
              </a:spcBef>
            </a:pPr>
            <a:r>
              <a:rPr lang="it-IT" altLang="en-US" sz="1400">
                <a:solidFill>
                  <a:srgbClr val="C9D6E8"/>
                </a:solidFill>
              </a:rPr>
              <a:t>Il pubblico ricorda una sola frase: dilla subito.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01 Contesto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Litio metallico: capacità record, vita breve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it-IT" altLang="en-US" sz="1700" b="1">
                <a:solidFill>
                  <a:schemeClr val="accent1"/>
                </a:solidFill>
              </a:rPr>
              <a:t>Perché il litio metallico</a:t>
            </a:r>
          </a:p>
          <a:p>
            <a:pPr eaLnBrk="1" hangingPunct="1">
              <a:spcBef>
                <a:spcPts val="200"/>
              </a:spcBef>
            </a:pPr>
            <a:r>
              <a:rPr lang="it-IT" altLang="en-US" sz="1700"/>
              <a:t>Capacità teorica di 3.860 mAh/g, circa 10 volte quella della grafite.</a:t>
            </a:r>
          </a:p>
          <a:p>
            <a:pPr eaLnBrk="1" hangingPunct="1">
              <a:spcBef>
                <a:spcPts val="1400"/>
              </a:spcBef>
            </a:pPr>
            <a:r>
              <a:rPr lang="it-IT" altLang="en-US" sz="1700" b="1">
                <a:solidFill>
                  <a:schemeClr val="accent5"/>
                </a:solidFill>
              </a:rPr>
              <a:t>Dove si blocca</a:t>
            </a:r>
          </a:p>
          <a:p>
            <a:pPr eaLnBrk="1" hangingPunct="1">
              <a:spcBef>
                <a:spcPts val="200"/>
              </a:spcBef>
            </a:pPr>
            <a:r>
              <a:rPr lang="it-IT" altLang="en-US" sz="1700"/>
              <a:t>Il SEI naturale è disomogeneo e si rompe: crescono dendriti, si forma litio morto e l’efficienza coulombiana cala.</a:t>
            </a:r>
          </a:p>
          <a:p>
            <a:pPr eaLnBrk="1" hangingPunct="1">
              <a:spcBef>
                <a:spcPts val="1400"/>
              </a:spcBef>
            </a:pPr>
            <a:r>
              <a:rPr lang="it-IT" altLang="en-US" sz="1700" b="1">
                <a:solidFill>
                  <a:schemeClr val="accent2"/>
                </a:solidFill>
              </a:rPr>
              <a:t>La nostra idea</a:t>
            </a:r>
          </a:p>
          <a:p>
            <a:pPr eaLnBrk="1" hangingPunct="1">
              <a:spcBef>
                <a:spcPts val="200"/>
              </a:spcBef>
            </a:pPr>
            <a:r>
              <a:rPr lang="it-IT" altLang="en-US" sz="1700"/>
              <a:t>Sostituire il SEI naturale con un’interfase artificiale compatta e ricca di LiF.</a:t>
            </a:r>
          </a:p>
        </p:txBody>
      </p:sp>
      <p:pic>
        <p:nvPicPr>
          <p:cNvPr id="5" name="Picture Placeholder 4" descr="background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5074920" y="1810139"/>
            <a:ext cx="6565392" cy="3740641"/>
          </a:xfrm>
        </p:spPr>
      </p:pic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Fig. 1 – Deposizione del litio con SEI convenzionale e con interfase ricca di LiF (schema)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X Convegno nazionale sui materiali per l’accumulo di energia · Sessione orale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200" b="1">
                <a:solidFill>
                  <a:schemeClr val="accent2"/>
                </a:solidFill>
              </a:rPr>
              <a:t>✦ </a:t>
            </a:r>
            <a:r>
              <a:rPr lang="it-IT" altLang="en-US" sz="1200">
                <a:solidFill>
                  <a:srgbClr val="5F6B78"/>
                </a:solidFill>
              </a:rPr>
              <a:t>Uno schema simile si genera con SciDraw AI, prompt già compilato.</a:t>
            </a:r>
            <a:r>
              <a:rPr lang="it-IT" altLang="en-US" sz="1200" b="1">
                <a:solidFill>
                  <a:schemeClr val="accent1"/>
                </a:solidFill>
                <a:hlinkClick r:id="rId3"/>
              </a:rPr>
              <a:t>  Apri SciDraw AI →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01 Contesto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Le strategie note: ognuna con un compromesso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X Convegno nazionale sui materiali per l’accumulo di energia · Sessione orale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24032"/>
                <a:gridCol w="4135191"/>
                <a:gridCol w="4135191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Strategia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Vantaggi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Limiti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Additivi nell’elettrolita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Semplici da usare e da scalare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Si consumano: dopo molti cicli perdono efficacia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SEI artificiale da PVD / CVD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Strato compatto e controllabile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Impianti costosi, difficile su grandi superfici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Collettori 3D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Riducono la densità di corrente locale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Più massa inattiva, meno densità di energia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4983480"/>
            <a:ext cx="11094415" cy="100584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4983480"/>
            <a:ext cx="82296" cy="100584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4983480"/>
            <a:ext cx="1054577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800" b="1">
                <a:solidFill>
                  <a:srgbClr val="A86F10"/>
                </a:solidFill>
              </a:rPr>
              <a:t>Il nostro punto di partenza  </a:t>
            </a:r>
            <a:r>
              <a:rPr lang="it-IT" altLang="en-US" sz="1800"/>
              <a:t>Un’interfase ricca di LiF formata in situ per immersione a temperatura ambiente: processo semplice e compatibile con gli elettroliti commerciali.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02 Strategia e metodi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Strategia: formare, osservare, verificare, spiegare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X Convegno nazionale sui materiali per l’accumulo di energia · Sessione orale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920240"/>
            <a:ext cx="237744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920240"/>
            <a:ext cx="2377440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777240" y="2194560"/>
            <a:ext cx="2011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400" b="1">
                <a:solidFill>
                  <a:schemeClr val="accent1"/>
                </a:solidFill>
              </a:rPr>
              <a:t>Formare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40" y="2880360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000" b="1"/>
              <a:t>Immersione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7240" y="3474720"/>
            <a:ext cx="1965960" cy="1920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it-IT" altLang="en-US" sz="1700"/>
              <a:t>Il litio viene immerso in una soluzione fluorurata: l’interfase si forma in situ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2999232" y="3474720"/>
            <a:ext cx="310896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3383280" y="1920240"/>
            <a:ext cx="237744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Rectangle 28"/>
          <p:cNvSpPr/>
          <p:nvPr/>
        </p:nvSpPr>
        <p:spPr>
          <a:xfrm>
            <a:off x="3383280" y="1920240"/>
            <a:ext cx="2377440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3611880" y="2194560"/>
            <a:ext cx="2011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400" b="1">
                <a:solidFill>
                  <a:schemeClr val="accent2"/>
                </a:solidFill>
              </a:rPr>
              <a:t>Osservare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11880" y="2880360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000" b="1"/>
              <a:t>Deposizione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11880" y="3474720"/>
            <a:ext cx="1965960" cy="1920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it-IT" altLang="en-US" sz="1700"/>
              <a:t>Sovratensione di nucleazione e morfologia del deposito</a:t>
            </a:r>
          </a:p>
        </p:txBody>
      </p:sp>
      <p:sp>
        <p:nvSpPr>
          <p:cNvPr id="33" name="Right Arrow 32"/>
          <p:cNvSpPr/>
          <p:nvPr/>
        </p:nvSpPr>
        <p:spPr>
          <a:xfrm>
            <a:off x="5833872" y="3474720"/>
            <a:ext cx="310896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34" name="Rectangle 33"/>
          <p:cNvSpPr/>
          <p:nvPr/>
        </p:nvSpPr>
        <p:spPr>
          <a:xfrm>
            <a:off x="6217920" y="1920240"/>
            <a:ext cx="237744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17920" y="1920240"/>
            <a:ext cx="2377440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446520" y="2194560"/>
            <a:ext cx="2011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400" b="1">
                <a:solidFill>
                  <a:schemeClr val="accent3"/>
                </a:solidFill>
              </a:rPr>
              <a:t>Verificare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46520" y="2880360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000" b="1"/>
              <a:t>Cicli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46520" y="3474720"/>
            <a:ext cx="1965960" cy="1920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it-IT" altLang="en-US" sz="1700"/>
              <a:t>Celle simmetriche e celle complete su cicli lunghi</a:t>
            </a:r>
          </a:p>
        </p:txBody>
      </p:sp>
      <p:sp>
        <p:nvSpPr>
          <p:cNvPr id="39" name="Right Arrow 38"/>
          <p:cNvSpPr/>
          <p:nvPr/>
        </p:nvSpPr>
        <p:spPr>
          <a:xfrm>
            <a:off x="8668512" y="3474720"/>
            <a:ext cx="310896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40" name="Rectangle 39"/>
          <p:cNvSpPr/>
          <p:nvPr/>
        </p:nvSpPr>
        <p:spPr>
          <a:xfrm>
            <a:off x="9052560" y="1920240"/>
            <a:ext cx="237744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Rectangle 40"/>
          <p:cNvSpPr/>
          <p:nvPr/>
        </p:nvSpPr>
        <p:spPr>
          <a:xfrm>
            <a:off x="9052560" y="1920240"/>
            <a:ext cx="2377440" cy="64008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2" name="TextBox 41"/>
          <p:cNvSpPr txBox="1"/>
          <p:nvPr/>
        </p:nvSpPr>
        <p:spPr>
          <a:xfrm>
            <a:off x="9281160" y="2194560"/>
            <a:ext cx="2011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400" b="1">
                <a:solidFill>
                  <a:schemeClr val="accent6"/>
                </a:solidFill>
              </a:rPr>
              <a:t>Spiegare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281160" y="2880360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000" b="1"/>
              <a:t>Meccanismo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281160" y="3474720"/>
            <a:ext cx="1965960" cy="1920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it-IT" altLang="en-US" sz="1700"/>
              <a:t>Profilo XPS in profondità e conducibilità ionica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8640" y="5852160"/>
            <a:ext cx="11094415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200" b="1">
                <a:solidFill>
                  <a:schemeClr val="accent2"/>
                </a:solidFill>
              </a:rPr>
              <a:t>✦ </a:t>
            </a:r>
            <a:r>
              <a:rPr lang="it-IT" altLang="en-US" sz="1200">
                <a:solidFill>
                  <a:srgbClr val="5F6B78"/>
                </a:solidFill>
              </a:rPr>
              <a:t>Sono forme modificabili: cambia direttamente il testo. Vuoi lo schema come immagine? Prompt già compilato.</a:t>
            </a:r>
            <a:r>
              <a:rPr lang="it-IT" altLang="en-US" sz="1200" b="1">
                <a:solidFill>
                  <a:schemeClr val="accent1"/>
                </a:solidFill>
                <a:hlinkClick r:id="rId2"/>
              </a:rPr>
              <a:t>  Apri SciDraw AI →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02 Strategia e metodi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Metodi sperimentali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it-IT" altLang="en-US" sz="2000" b="1">
                <a:solidFill>
                  <a:schemeClr val="accent1"/>
                </a:solidFill>
              </a:rPr>
              <a:t>Formazione dell’interfase</a:t>
            </a:r>
          </a:p>
          <a:p>
            <a:pPr eaLnBrk="1" hangingPunct="1" lvl="1">
              <a:spcBef>
                <a:spcPts val="1000"/>
              </a:spcBef>
            </a:pPr>
            <a:r>
              <a:rPr lang="it-IT" altLang="en-US" sz="1700"/>
              <a:t>Immersione del litio in soluzione fluorurata (esempio: 25 °C, 10 min)</a:t>
            </a:r>
          </a:p>
          <a:p>
            <a:pPr eaLnBrk="1" hangingPunct="1" lvl="1">
              <a:spcBef>
                <a:spcPts val="1000"/>
              </a:spcBef>
            </a:pPr>
            <a:r>
              <a:rPr lang="it-IT" altLang="en-US" sz="1700"/>
              <a:t>Risciacquo con solvente e asciugatura</a:t>
            </a:r>
          </a:p>
          <a:p>
            <a:pPr eaLnBrk="1" hangingPunct="1" lvl="1">
              <a:spcBef>
                <a:spcPts val="1000"/>
              </a:spcBef>
            </a:pPr>
            <a:r>
              <a:rPr lang="it-IT" altLang="en-US" sz="1700"/>
              <a:t>In glove box, H₂O e O₂ &lt; 0,1 ppm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it-IT" altLang="en-US" sz="2000" b="1">
                <a:solidFill>
                  <a:schemeClr val="accent2"/>
                </a:solidFill>
              </a:rPr>
              <a:t>Caratterizzazione</a:t>
            </a:r>
          </a:p>
          <a:p>
            <a:pPr eaLnBrk="1" hangingPunct="1" lvl="1">
              <a:spcBef>
                <a:spcPts val="1000"/>
              </a:spcBef>
            </a:pPr>
            <a:r>
              <a:rPr lang="it-IT" altLang="en-US" sz="1700"/>
              <a:t>SEM: morfologia del deposito e spessore dello strato</a:t>
            </a:r>
          </a:p>
          <a:p>
            <a:pPr eaLnBrk="1" hangingPunct="1" lvl="1">
              <a:spcBef>
                <a:spcPts val="1000"/>
              </a:spcBef>
            </a:pPr>
            <a:r>
              <a:rPr lang="it-IT" altLang="en-US" sz="1700"/>
              <a:t>XPS in profondità: composizione dell’interfase</a:t>
            </a:r>
          </a:p>
          <a:p>
            <a:pPr eaLnBrk="1" hangingPunct="1" lvl="1">
              <a:spcBef>
                <a:spcPts val="1000"/>
              </a:spcBef>
            </a:pPr>
            <a:r>
              <a:rPr lang="it-IT" altLang="en-US" sz="1700"/>
              <a:t>Spettroscopia di impedenza: conducibilità ionica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eaLnBrk="1" hangingPunct="1"/>
            <a:r>
              <a:rPr lang="it-IT" altLang="en-US" sz="2000" b="1">
                <a:solidFill>
                  <a:srgbClr val="A86F10"/>
                </a:solidFill>
              </a:rPr>
              <a:t>Prove elettrochimiche</a:t>
            </a:r>
          </a:p>
          <a:p>
            <a:pPr eaLnBrk="1" hangingPunct="1" lvl="1">
              <a:spcBef>
                <a:spcPts val="1000"/>
              </a:spcBef>
            </a:pPr>
            <a:r>
              <a:rPr lang="it-IT" altLang="en-US" sz="1700"/>
              <a:t>Li||Cu: sovratensione di nucleazione, efficienza coulombiana</a:t>
            </a:r>
          </a:p>
          <a:p>
            <a:pPr eaLnBrk="1" hangingPunct="1" lvl="1">
              <a:spcBef>
                <a:spcPts val="1000"/>
              </a:spcBef>
            </a:pPr>
            <a:r>
              <a:rPr lang="it-IT" altLang="en-US" sz="1700"/>
              <a:t>Li||Li simmetriche: 1 mA/cm², 1 mAh/cm²</a:t>
            </a:r>
          </a:p>
          <a:p>
            <a:pPr eaLnBrk="1" hangingPunct="1" lvl="1">
              <a:spcBef>
                <a:spcPts val="1000"/>
              </a:spcBef>
            </a:pPr>
            <a:r>
              <a:rPr lang="it-IT" altLang="en-US" sz="1700"/>
              <a:t>Li||LFP complete: cicli lunghi a 1C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X Convegno nazionale sui materiali per l’accumulo di energia · Sessione orale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03 Risultati · Deposizione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Sovratensione di nucleazione −40%, deposito uniforme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X Convegno nazionale sui materiali per l’accumulo di energia · Sessione orale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03504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0350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200">
                <a:solidFill>
                  <a:srgbClr val="5F6B78"/>
                </a:solidFill>
              </a:rPr>
              <a:t>Fig. 2 – Celle Li||Cu a 0,5 mA/cm² (dati di esempio; media ± DS, n = 3)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035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200" b="1">
                <a:solidFill>
                  <a:schemeClr val="accent2"/>
                </a:solidFill>
              </a:rPr>
              <a:t>✦ </a:t>
            </a:r>
            <a:r>
              <a:rPr lang="it-IT" altLang="en-US" sz="1200">
                <a:solidFill>
                  <a:srgbClr val="5F6B78"/>
                </a:solidFill>
              </a:rPr>
              <a:t>Tasto destro → «Modifica dati», o rifai il grafico in SciVis.</a:t>
            </a:r>
            <a:r>
              <a:rPr lang="it-IT" altLang="en-US" sz="1200" b="1">
                <a:solidFill>
                  <a:schemeClr val="accent1"/>
                </a:solidFill>
                <a:hlinkClick r:id="rId3"/>
              </a:rPr>
              <a:t>  Apri in SciVis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903720" y="1737360"/>
            <a:ext cx="4736592" cy="3977639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178040" y="1920240"/>
            <a:ext cx="4206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800" b="1">
                <a:solidFill>
                  <a:schemeClr val="accent1"/>
                </a:solidFill>
              </a:rPr>
              <a:t>Morfologia del deposito (SEM)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178040" y="2423160"/>
            <a:ext cx="19659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9400032" y="2423160"/>
            <a:ext cx="19659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7178040" y="2423160"/>
            <a:ext cx="1965960" cy="2103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1300">
                <a:solidFill>
                  <a:srgbClr val="5F6B78"/>
                </a:solidFill>
              </a:rPr>
              <a:t>Inserisci immagine SEM
rame nudo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00032" y="2423160"/>
            <a:ext cx="1965960" cy="2103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1300">
                <a:solidFill>
                  <a:srgbClr val="5F6B78"/>
                </a:solidFill>
              </a:rPr>
              <a:t>Inserisci immagine SEM
interfase LiF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78040" y="4663440"/>
            <a:ext cx="420624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it-IT" altLang="en-US" sz="1600"/>
              <a:t>Con l’interfase il litio si deposita in blocchi compatti; sul rame nudo compaiono dendriti.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03 Risultati · Cicli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sz="2700" lang="it-IT" altLang="en-US"/>
              <a:t>Dopo 500 cicli la capacità ritenuta sale dal 41% all’86%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X Convegno nazionale sui materiali per l’accumulo di energia · Sessione orale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731520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73152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200">
                <a:solidFill>
                  <a:srgbClr val="5F6B78"/>
                </a:solidFill>
              </a:rPr>
              <a:t>Fig. 3 – Celle complete Li||LFP a 1C (dati di esempio)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73152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200" b="1">
                <a:solidFill>
                  <a:schemeClr val="accent2"/>
                </a:solidFill>
              </a:rPr>
              <a:t>✦ </a:t>
            </a:r>
            <a:r>
              <a:rPr lang="it-IT" altLang="en-US" sz="1200">
                <a:solidFill>
                  <a:srgbClr val="5F6B78"/>
                </a:solidFill>
              </a:rPr>
              <a:t>Tasto destro → «Modifica dati», o carica i dati dei cicli in SciVis.</a:t>
            </a:r>
            <a:r>
              <a:rPr lang="it-IT" altLang="en-US" sz="1200" b="1">
                <a:solidFill>
                  <a:schemeClr val="accent1"/>
                </a:solidFill>
                <a:hlinkClick r:id="rId3"/>
              </a:rPr>
              <a:t>  Apri in SciVis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229600" y="1737360"/>
            <a:ext cx="3410712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8503920" y="1828800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3000" b="1">
                <a:solidFill>
                  <a:schemeClr val="accent1"/>
                </a:solidFill>
              </a:rPr>
              <a:t>86%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03920" y="2450591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500">
                <a:solidFill>
                  <a:srgbClr val="5F6B78"/>
                </a:solidFill>
              </a:rPr>
              <a:t>Capacità ritenuta a 500 cicli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229600" y="3108960"/>
            <a:ext cx="3410712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503920" y="3200400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3000" b="1">
                <a:solidFill>
                  <a:schemeClr val="accent2"/>
                </a:solidFill>
              </a:rPr>
              <a:t>99,3%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03920" y="3822191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500">
                <a:solidFill>
                  <a:srgbClr val="5F6B78"/>
                </a:solidFill>
              </a:rPr>
              <a:t>Efficienza coulombiana media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229600" y="4480560"/>
            <a:ext cx="3410712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503920" y="4572000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3000" b="1">
                <a:solidFill>
                  <a:srgbClr val="A86F10"/>
                </a:solidFill>
              </a:rPr>
              <a:t>≈ 2×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03920" y="5193792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500">
                <a:solidFill>
                  <a:srgbClr val="5F6B78"/>
                </a:solidFill>
              </a:rPr>
              <a:t>Vita in cicli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03 Risultati · Meccanismo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sz="2400" lang="it-IT" altLang="en-US"/>
              <a:t>L’interfase uniforma il flusso di Li⁺ e protegge l’elettrolita</a:t>
            </a:r>
          </a:p>
        </p:txBody>
      </p:sp>
      <p:pic>
        <p:nvPicPr>
          <p:cNvPr id="4" name="Picture Placeholder 3" descr="mechanism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1057628" y="1691640"/>
            <a:ext cx="5382824" cy="3977639"/>
          </a:xfrm>
        </p:spPr>
      </p:pic>
      <p:sp>
        <p:nvSpPr>
          <p:cNvPr id="5" name="Text Placeholder 4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Fig. 4 – Come l’interfase ricca di LiF stabilizza l’anodo di litio (schema)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it-IT" altLang="en-US" sz="1700" b="1">
                <a:solidFill>
                  <a:schemeClr val="accent1"/>
                </a:solidFill>
              </a:rPr>
              <a:t>Composizione</a:t>
            </a:r>
          </a:p>
          <a:p>
            <a:pPr eaLnBrk="1" hangingPunct="1"/>
            <a:r>
              <a:rPr lang="it-IT" altLang="en-US" sz="1700"/>
              <a:t>Il profilo XPS mostra uno strato di LiF di circa 50 nm.</a:t>
            </a:r>
          </a:p>
          <a:p>
            <a:pPr eaLnBrk="1" hangingPunct="1">
              <a:spcBef>
                <a:spcPts val="1400"/>
              </a:spcBef>
            </a:pPr>
            <a:r>
              <a:rPr lang="it-IT" altLang="en-US" sz="1700" b="1">
                <a:solidFill>
                  <a:schemeClr val="accent1"/>
                </a:solidFill>
              </a:rPr>
              <a:t>Trasporto ionico</a:t>
            </a:r>
          </a:p>
          <a:p>
            <a:pPr eaLnBrk="1" hangingPunct="1"/>
            <a:r>
              <a:rPr lang="it-IT" altLang="en-US" sz="1700"/>
              <a:t>La conducibilità ionica aumenta e il flusso di ioni litio è più uniforme.</a:t>
            </a:r>
          </a:p>
          <a:p>
            <a:pPr eaLnBrk="1" hangingPunct="1">
              <a:spcBef>
                <a:spcPts val="1400"/>
              </a:spcBef>
            </a:pPr>
            <a:r>
              <a:rPr lang="it-IT" altLang="en-US" sz="1700" b="1">
                <a:solidFill>
                  <a:schemeClr val="accent2"/>
                </a:solidFill>
              </a:rPr>
              <a:t>Stabilità</a:t>
            </a:r>
          </a:p>
          <a:p>
            <a:pPr eaLnBrk="1" hangingPunct="1"/>
            <a:r>
              <a:rPr lang="it-IT" altLang="en-US" sz="1700"/>
              <a:t>L’elettrolita si decompone meno e l’impedenza cresce più lentamente con i cicli.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X Convegno nazionale sui materiali per l’accumulo di energia · Sessione orale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6071616"/>
            <a:ext cx="6400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200" b="1">
                <a:solidFill>
                  <a:schemeClr val="accent2"/>
                </a:solidFill>
              </a:rPr>
              <a:t>✦ </a:t>
            </a:r>
            <a:r>
              <a:rPr lang="it-IT" altLang="en-US" sz="1200">
                <a:solidFill>
                  <a:srgbClr val="5F6B78"/>
                </a:solidFill>
              </a:rPr>
              <a:t>Uno schema simile si genera con SciDraw AI, prompt già compilato.</a:t>
            </a:r>
            <a:r>
              <a:rPr lang="it-IT" altLang="en-US" sz="1200" b="1">
                <a:solidFill>
                  <a:schemeClr val="accent1"/>
                </a:solidFill>
                <a:hlinkClick r:id="rId3"/>
              </a:rPr>
              <a:t>  Apri SciDraw AI →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04 Conclusioni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Rispetto alle strategie note: semplice e compatibile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X Convegno nazionale sui materiali per l’accumulo di energia · Sessione orale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2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429182"/>
                <a:gridCol w="2521457"/>
                <a:gridCol w="2723174"/>
                <a:gridCol w="2420599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Strategia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Complessità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Elettroliti a carbonati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Scalabilità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Additivi nell’elettrolita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Bassa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In parte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Alta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SEI artificiale da deposizione in fase vapore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Alta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Sì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Bassa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Questo lavoro: immersione in soluzione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Bassa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Sì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Buona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4983480"/>
            <a:ext cx="11094415" cy="10058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4983480"/>
            <a:ext cx="82296" cy="100584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4983480"/>
            <a:ext cx="1054577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800" b="1">
                <a:solidFill>
                  <a:srgbClr val="5F6B78"/>
                </a:solidFill>
              </a:rPr>
              <a:t>Nota  </a:t>
            </a:r>
            <a:r>
              <a:rPr lang="it-IT" altLang="en-US" sz="1800"/>
              <a:t>Il confronto qualitativo serve solo a mostrare il formato: nella presentazione vera usa indicatori quantitativi in condizioni confrontabili e cita le fonti.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04 Conclusioni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Conclusioni e prospettive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X Convegno nazionale sui materiali per l’accumulo di energia · Sessione orale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6434760" cy="3154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6434760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5886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000" b="1">
                <a:solidFill>
                  <a:schemeClr val="accent1"/>
                </a:solidFill>
              </a:rPr>
              <a:t>Conclusioni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5886120" cy="2240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800">
                <a:solidFill>
                  <a:schemeClr val="dk1"/>
                </a:solidFill>
              </a:rPr>
              <a:t>1. L’immersione forma in situ un’interfase ricca di LiF.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it-IT" altLang="en-US" sz="1800">
                <a:solidFill>
                  <a:schemeClr val="dk1"/>
                </a:solidFill>
              </a:rPr>
              <a:t>2. Sovratensione di nucleazione −40%, deposito compatto.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it-IT" altLang="en-US" sz="1800">
                <a:solidFill>
                  <a:schemeClr val="dk1"/>
                </a:solidFill>
              </a:rPr>
              <a:t>3. A 500 cicli la capacità ritenuta passa dal 41% all’86%.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303440" y="1737360"/>
            <a:ext cx="4339614" cy="3154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7303440" y="1737360"/>
            <a:ext cx="4339614" cy="548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7577760" y="1965960"/>
            <a:ext cx="379097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000" b="1">
                <a:solidFill>
                  <a:schemeClr val="accent4"/>
                </a:solidFill>
              </a:rPr>
              <a:t>Limiti e prossimi passi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77760" y="2514600"/>
            <a:ext cx="3790974" cy="2240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700">
                <a:solidFill>
                  <a:schemeClr val="dk1"/>
                </a:solidFill>
              </a:rPr>
              <a:t>Stabilità ad alta capacità areale (&gt; 3 mAh/cm²) da verificare.</a:t>
            </a:r>
          </a:p>
          <a:p>
            <a:pPr eaLnBrk="1" hangingPunct="1">
              <a:lnSpc>
                <a:spcPct val="130000"/>
              </a:lnSpc>
              <a:spcBef>
                <a:spcPts val="800"/>
              </a:spcBef>
            </a:pPr>
            <a:r>
              <a:rPr lang="it-IT" altLang="en-US" sz="1700">
                <a:solidFill>
                  <a:schemeClr val="dk1"/>
                </a:solidFill>
              </a:rPr>
              <a:t>Evoluzione dell’interfase ad alta temperatura non nota.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it-IT" altLang="en-US" sz="1700" b="1">
                <a:solidFill>
                  <a:schemeClr val="dk1"/>
                </a:solidFill>
              </a:rPr>
              <a:t>Prossimo passo: </a:t>
            </a:r>
            <a:r>
              <a:rPr lang="it-IT" altLang="en-US" sz="1700">
                <a:solidFill>
                  <a:schemeClr val="dk1"/>
                </a:solidFill>
              </a:rPr>
              <a:t>celle pouch e caratterizzazione in situ.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5120640"/>
            <a:ext cx="11094415" cy="914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960120" y="5120640"/>
            <a:ext cx="10271455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900" b="1">
                <a:solidFill>
                  <a:srgbClr val="F2C66D"/>
                </a:solidFill>
              </a:rPr>
              <a:t>In una frase  </a:t>
            </a:r>
            <a:r>
              <a:rPr lang="it-IT" altLang="en-US" sz="1900">
                <a:solidFill>
                  <a:srgbClr val="FFFFFF"/>
                </a:solidFill>
              </a:rPr>
              <a:t>l’interfase ricca di LiF raddoppia circa la vita dell’anodo di litio con elettroliti a carbonati.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Ringraziamenti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Ringraziamenti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X Convegno nazionale sui materiali per l’accumulo di energia · Sessione orale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900" b="1">
                <a:solidFill>
                  <a:schemeClr val="accent1"/>
                </a:solidFill>
              </a:rPr>
              <a:t>Supervisione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700">
                <a:solidFill>
                  <a:schemeClr val="dk1"/>
                </a:solidFill>
              </a:rPr>
              <a:t>Grazie alla Prof.ssa Nome Cognome per la guida e il sostegno.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900" b="1">
                <a:solidFill>
                  <a:schemeClr val="accent2"/>
                </a:solidFill>
              </a:rPr>
              <a:t>Collaborazioni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700">
                <a:solidFill>
                  <a:schemeClr val="dk1"/>
                </a:solidFill>
              </a:rPr>
              <a:t>Grazie al gruppo del Prof. Nome Cognome per le misure XPS.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93192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900" b="1">
                <a:solidFill>
                  <a:schemeClr val="accent3"/>
                </a:solidFill>
              </a:rPr>
              <a:t>Strumentazione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700">
                <a:solidFill>
                  <a:schemeClr val="dk1"/>
                </a:solidFill>
              </a:rPr>
              <a:t>Centro di microscopia elettronica dell’Università di XX.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931920"/>
            <a:ext cx="5364327" cy="548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1900" b="1">
                <a:solidFill>
                  <a:schemeClr val="accent4"/>
                </a:solidFill>
              </a:rPr>
              <a:t>Finanziamenti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1700">
                <a:solidFill>
                  <a:schemeClr val="dk1"/>
                </a:solidFill>
              </a:rPr>
              <a:t>Progetto PRIN 2022 (codice XXXXXXXX) e altri.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Grazie! Domande?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it-IT" altLang="en-US">
                <a:solidFill>
                  <a:srgbClr val="C9D6E8"/>
                </a:solidFill>
              </a:rPr>
              <a:t>Relatrice  </a:t>
            </a:r>
            <a:r>
              <a:rPr lang="it-IT" altLang="en-US">
                <a:solidFill>
                  <a:srgbClr val="FFFFFF"/>
                </a:solidFill>
              </a:rPr>
              <a:t>Nome Cognome · Università di XX</a:t>
            </a:r>
          </a:p>
          <a:p>
            <a:pPr eaLnBrk="1" hangingPunct="1"/>
            <a:r>
              <a:rPr lang="it-IT" altLang="en-US">
                <a:solidFill>
                  <a:srgbClr val="C9D6E8"/>
                </a:solidFill>
              </a:rPr>
              <a:t>E-mail  </a:t>
            </a:r>
            <a:r>
              <a:rPr lang="it-IT" altLang="en-US">
                <a:solidFill>
                  <a:srgbClr val="FFFFFF"/>
                </a:solidFill>
              </a:rPr>
              <a:t>nome.cognome@unixx.it</a:t>
            </a:r>
          </a:p>
          <a:p>
            <a:pPr eaLnBrk="1" hangingPunct="1"/>
            <a:r>
              <a:rPr lang="it-IT" altLang="en-US">
                <a:solidFill>
                  <a:srgbClr val="C9D6E8"/>
                </a:solidFill>
              </a:rPr>
              <a:t>Articolo  </a:t>
            </a:r>
            <a:r>
              <a:rPr lang="it-IT" altLang="en-US">
                <a:solidFill>
                  <a:srgbClr val="FFFFFF"/>
                </a:solidFill>
              </a:rPr>
              <a:t>Nome della rivista, 2026 (QR a destra)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idx="10"/>
          </p:nvPr>
        </p:nvSpPr>
        <p:spPr/>
      </p:sp>
      <p:sp>
        <p:nvSpPr>
          <p:cNvPr id="5" name="Text Placeholder 4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Articolo / pagina del gruppo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Slide di riserva · nascosta, da richiamare se serve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en-US"/>
              <a:t>Domande possibili e punti della risposta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it-IT" altLang="en-US"/>
              <a:t>X Convegno nazionale sui materiali per l’accumulo di energia · Sessione orale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it-IT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39242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832616"/>
                <a:gridCol w="5345490"/>
                <a:gridCol w="1916308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Domanda possibile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Punti della risposta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rgbClr val="FFFFFF"/>
                          </a:solidFill>
                        </a:rPr>
                        <a:t>Prove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Come controllate lo spessore dell’interfase?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Con il tempo di immersione: 10 min danno circa 50 nm; oltre, l’impedenza sale molto.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Fig. S2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Funziona ad alta capacità areale?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Stabile fino a 3 mAh/cm²; oltre è il prossimo passo.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Slide 12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 b="1">
                          <a:solidFill>
                            <a:schemeClr val="dk1"/>
                          </a:solidFill>
                        </a:rPr>
                        <a:t>E rispetto all’additivo FEC?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Interfase e FEC si possono combinare: gli effetti sono complementari.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1500">
                          <a:solidFill>
                            <a:schemeClr val="dk1"/>
                          </a:solidFill>
                        </a:rPr>
                        <a:t>Fig. S5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Modello per presentazioni a congresso · SciDraw AI</dc:title>
  <dc:subject>Comunicazione orale a congresso (versione di esempio)</dc:subject>
  <dc:creator>SciDraw AI</dc:creator>
  <cp:keywords>SciDraw AI; congresso; convegno; comunicazione orale; modello PowerPoint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it-IT</dc:language>
</cp:coreProperties>
</file>