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Témoin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Semaine 4</c:v>
                </c:pt>
                <c:pt idx="1">
                  <c:v>Semaine 8</c:v>
                </c:pt>
                <c:pt idx="2">
                  <c:v>Semaine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Semaine 4</c:v>
                </c:pt>
                <c:pt idx="1">
                  <c:v>Semaine 8</c:v>
                </c:pt>
                <c:pt idx="2">
                  <c:v>Semaine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Triglycérides hépatiques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Protéobactéries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Autres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Abondance relative</a:t>
                </a:r>
              </a:p>
            </c:rich>
          </c:tx>
          <c:layout/>
          <c:overlay val="0"/>
        </c:title>
        <c:numFmt formatCode="0\ 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Acides biliaires conjugués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Témoin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Part des acides biliaires totaux (%)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(moins de 30 s) : la présidence du jury ouvre la séance puis vous donne la parole. Commencez par « Madame la Présidente, Mesdames et Messieurs les membres du jury » (à adapter), remerciez brièvement le jury d’avoir accepté d’évaluer ce travail, puis annoncez le titre.</a:t>
            </a:r>
          </a:p>
          <a:p>
            <a:r>
              <a:t>Astuce : un titre long peut tenir sur trois lignes ; ne descendez pas sous 30 pt. Cliquez sur l’icône en haut à gauche pour insérer le logo de l’établissement.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 d’emploi, masqué en diaporama. Vous pouvez le supprimer après lecture.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 : laissez-la affichée pendant que la présidence présente le jury, puis passez au plan.</a:t>
            </a:r>
          </a:p>
          <a:p>
            <a:r>
              <a:t>Astuce : vérifiez les titres (Pr, Dr, HDR) et les établissements avec l’arrêté de désignation du jury ; une erreur sur un nom se remarque tout de suite.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(20 s) : parcourez le plan, puis lisez la question à droite. C’est le fil rouge de toute la soutenance.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Diapositive de transition : 3 à 5 s, par exemple « Je commencerai par le contexte ».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quatre phrases, « enjeu → acquis → verrou → intérêt » ; la dernière amène la problématique.</a:t>
            </a:r>
          </a:p>
          <a:p>
            <a:r>
              <a:t>Le jury demande souvent : « Quel est l’intérêt concret de cette question ? » Préparez une population ou une application précise.</a:t>
            </a:r>
          </a:p>
          <a:p>
            <a:r>
              <a:t>Prompt de la figure : l’exemple a été généré avec le texte ci-dessous. Le lien sous la figure le préremplit ; vous pouvez aussi le copier et remplacer l’objet, les étapes et les étiquettes par les vôtres :</a:t>
            </a:r>
          </a:p>
          <a:p>
            <a:r>
              <a:t>Dessine un schéma de contexte sur l’axe intestin–foie, style vectoriel plat, fond blanc, bleu marine et vert d’eau comme couleurs principales, quelques touches d’ambre. Quatre étapes de gauche à droite, reliées par des flèches : ① « Régime hyperlipidique » ; ② « Dysbiose intestinale », montrée par moins de bactéries bénéfiques et davantage de bactéries opportunistes, sans autre texte ; ③ « Acides biliaires modifiés » ; ④ « Veine porte », qui mène au foie, puis un hépatocyte agrandi rempli de « Gouttelettes lipidiques ». À gauche l’intestin et son microbiote, à droite le foie et l’hépatocyte agrandi. Pas de titre dans l’image : uniquement ces cinq étiquettes, en français, courtes et bien lisibles.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à 1 min 30) : ne lisez pas le tableau. Pour chaque ligne, deux phrases : « on sait… », « mais… ». Terminez sur le verrou.</a:t>
            </a:r>
          </a:p>
          <a:p>
            <a:r>
              <a:t>Astuce : dans le tableau, « Auteur et al., année » suffit ; les références complètes sont dans le manuscrit. La version exemple ne cite pas de travaux réels : mettez vos propres références.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(30 à 45 s) : lisez la problématique, puis « trois objectifs, qui correspondent aux chapitres 2 à 4 ».</a:t>
            </a:r>
          </a:p>
          <a:p>
            <a:r>
              <a:t>Le jury demande souvent : « Comment s’articulent vos trois objectifs ? » Réponse : observation → mécanisme → validation.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Transition : une phrase suffit.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 est la « carte » de la soutenance : 1 → 2 → 3, à quelle question répond chaque volet et dans quel chapitre il se trouve.</a:t>
            </a:r>
          </a:p>
          <a:p>
            <a:r>
              <a:t>Astuce : tout est en formes PowerPoint ; modifier le texte ou ajouter un volet ne demande pas de redessiner.</a:t>
            </a:r>
          </a:p>
          <a:p>
            <a:r>
              <a:t>Pour une version image de la démarche, suivez le lien en bas de la diapositive ou copiez ce texte en remplaçant les crochets :</a:t>
            </a:r>
          </a:p>
          <a:p>
            <a:r>
              <a:t>Dessine la démarche générale d’une thèse, disposition horizontale, fond blanc, style vectoriel plat. Trois volets : [volet 1 et méthodes] ; [volet 2 et méthodes] ; [volet 3 et méthodes]. Flèches entre les volets, et à droite la conclusion : [votre conclusion]. Sous chaque volet, le chapitre correspondant. Étiquettes en français.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 : le modèle, ce qui a été mesuré, comment les groupes sont comparés. Les détails sont dans le manuscrit.</a:t>
            </a:r>
          </a:p>
          <a:p>
            <a:r>
              <a:t>Le jury demande souvent : « Pourquoi uniquement des mâles ? », « Comment avez-vous fixé les effectifs ? » Les réponses sont dans les diapositives de réserve.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Transition. Les résultats occupent environ la moitié de l’exposé : dupliquez les diapositives 13 à 15 pour chaque résultat important de vos chapitres.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à 1 min 30) : le titre est le résultat. Lisez-le, puis montrez le graphique : « ici les témoins, ici le groupe HFD ».</a:t>
            </a:r>
          </a:p>
          <a:p>
            <a:r>
              <a:t>Astuce : un titre-message se retient mieux qu’un titre « Résultat 1 ».</a:t>
            </a:r>
          </a:p>
          <a:p>
            <a:r>
              <a:t>Graphique : graphique PowerPoint natif. Clic droit → Modifier les données pour mettre vos moyennes ; les barres d’erreur se modifient dans Format des barres d’erreur → Personnalisé.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à 1 min 30) : à gauche « le microbiote change », à droite « les acides biliaires aussi » ; l’encadré relie les deux.</a:t>
            </a:r>
          </a:p>
          <a:p>
            <a:r>
              <a:t>Le jury demande souvent : « Le niveau du phylum suffit-il ? Et au niveau du genre ? » Gardez les genres en réserve ou en annexe du manuscrit.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 30) : ce que montre chaque expérience de validation, puis le schéma de gauche qui relie tous les résultats en une seule chaîne.</a:t>
            </a:r>
          </a:p>
          <a:p>
            <a:r>
              <a:t>Prompt de la figure : l’exemple a été généré avec le texte ci-dessous. Le lien sous la figure le préremplit ; remplacez la voie et les molécules par les vôtres :</a:t>
            </a:r>
          </a:p>
          <a:p>
            <a:r>
              <a:t>Dessine un schéma de mécanisme, style vectoriel plat, fond blanc, couleurs bleu marine, vert d’eau et ambre. L’image est divisée en deux bandeaux. En haut, « Intestin » : « Régime hyperlipidique » → « Dysbiose » → « Activité BSH réduite » → « Acides biliaires conjugués accrus ». En bas, « Hépatocyte » : « FXR moins activé » → « SHP réduit » → « SREBP-1c accru » → « Lipogenèse accrue » → « Gouttelettes lipidiques ». Les deux bandeaux sont reliés par une flèche vers le bas étiquetée « Veine porte ». Toutes les flèches sont bleu marine et indiquent une relation de cause à effet ; aucun symbole d’inhibition, aucune légende. Chaque étiquette n’apparaît qu’une fois, en français ; pas de titre dans l’image.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(30 s) : refermez les résultats. Le jury voit que chaque objectif a sa preuve.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Transition.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(1 min), le jury l’écoute de près : pour chaque apport, « ce qui existait → ce que j’ajoute ».</a:t>
            </a:r>
          </a:p>
          <a:p>
            <a:r>
              <a:t>Astuce : chaque contribution doit être démontrée dans le manuscrit. Évitez « pour la première fois » si vous ne pouvez pas le prouver ; les rapporteurs le relèvent.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(45 s à 1 min) : lisez les conclusions une à une. Citez vous-même les limites : le jury y reviendra de toute façon, autant l’avoir annoncé.</a:t>
            </a:r>
          </a:p>
          <a:p>
            <a:r>
              <a:t>Astuce : en France, les perspectives sont très attendues ; distinguez ce qui se fera à court terme et le projet de recherche à plus long terme.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(20 s) : un rapide tour. Les articles liés à la thèse en premier ; l’enseignement et la médiation montrent le reste de votre activité de doctorant·e.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 (20 à 30 s) : sincère et bref. Les remerciements plus personnels se font souvent après la délibération, ou dans le manuscrit. Pour une photo d’équipe, supprimez une carte et insérez l’image.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Cette diapositive : restez dessus pendant les questions. En général, chaque membre du jury intervient à tour de rôle, en commençant par les rapporteurs ; la discussion dure souvent 1 h ou plus.</a:t>
            </a:r>
          </a:p>
          <a:p>
            <a:r>
              <a:t>Astuce : pour répondre, tapez le numéro d’une diapositive de réserve puis Entrée pendant le diaporama.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Diapositive masquée. Partez des remarques des rapports de pré-soutenance : les rapporteurs y reviennent presque toujours.</a:t>
            </a:r>
          </a:p>
          <a:p>
            <a:r>
              <a:t>Pour masquer une diapositive : clic droit sur la miniature → Masquer la diapositive. En diaporama, tapez son numéro puis Entrée pour y aller.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Diapositive de réserve masquée : cliquez sur l’icône du cadre pour insérer votre figure.</a:t>
            </a:r>
          </a:p>
          <a:p/>
          <a:p>
            <a:r>
              <a:t>Modèles de recherche SciDraw AI · sci-draw.com/fr · Version exemple : sujet, noms et données sont fictifs et servent uniquement à montrer le contenu attendu.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Soutenance de thèse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thèse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Titre de la partie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sur l’icône pour insérer une image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Légende : ce que montre la figure, en une phrase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Partie · sous-titre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un titre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Merci de votre attention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Cliquez pour ajouter du texte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Article / page de l’équipe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>Modifiez les styles du texte du masque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r-FR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fr-FR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fr/ai-drawing?prompt=thesis-defense-background&amp;utm_source=template&amp;utm_medium=pptx&amp;utm_campaign=thesis-defense-fr-example&amp;utm_content=background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fr/ai-drawing?prompt=thesis-defense-roadmap&amp;utm_source=template&amp;utm_medium=pptx&amp;utm_campaign=thesis-defense-fr-example&amp;utm_content=roadmap" TargetMode="Externa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fr/sci-vis?example=thesis-defense-liver-tg&amp;utm_source=template&amp;utm_medium=pptx&amp;utm_campaign=thesis-defense-fr-example&amp;utm_content=result-1" TargetMode="Externa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fr/ai-drawing?prompt=thesis-defense-mechanism&amp;utm_source=template&amp;utm_medium=pptx&amp;utm_campaign=thesis-defense-fr-example&amp;utm_content=mechanism" TargetMode="Externa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fr/ai-drawing?prompt=thesis-defense-backup&amp;utm_source=template&amp;utm_medium=pptx&amp;utm_campaign=thesis-defense-fr-example&amp;utm_content=backup" TargetMode="External"/><Relationship Id="rId3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Soutenance de thèse de doctorat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La dysbiose induite par un régime hyperlipidique favorise la stéatose hépatique via l’axe acides biliaires–FXR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148840" algn="l"/>
                <a:tab pos="5897880" algn="l"/>
                <a:tab pos="7360920" algn="l"/>
              </a:tabLst>
            </a:pPr>
            <a:r>
              <a:rPr lang="fr-FR" altLang="en-US">
                <a:solidFill>
                  <a:srgbClr val="5F6B78"/>
                </a:solidFill>
              </a:rPr>
              <a:t>Présentée par</a:t>
            </a:r>
            <a:r>
              <a:rPr lang="fr-FR" altLang="en-US"/>
              <a:t>	Prénom NOM</a:t>
            </a:r>
            <a:r>
              <a:rPr lang="fr-FR" altLang="en-US"/>
              <a:t>	</a:t>
            </a:r>
            <a:r>
              <a:rPr lang="fr-FR" altLang="en-US">
                <a:solidFill>
                  <a:srgbClr val="5F6B78"/>
                </a:solidFill>
              </a:rPr>
              <a:t>Direction</a:t>
            </a:r>
            <a:r>
              <a:rPr lang="fr-FR" altLang="en-US"/>
              <a:t>	Pr Prénom NOM</a:t>
            </a:r>
          </a:p>
          <a:p>
            <a:pPr eaLnBrk="1" hangingPunct="1">
              <a:tabLst>
                <a:tab pos="2148840" algn="l"/>
                <a:tab pos="5897880" algn="l"/>
                <a:tab pos="7360920" algn="l"/>
              </a:tabLst>
            </a:pPr>
            <a:r>
              <a:rPr lang="fr-FR" altLang="en-US">
                <a:solidFill>
                  <a:srgbClr val="5F6B78"/>
                </a:solidFill>
              </a:rPr>
              <a:t>Spécialité</a:t>
            </a:r>
            <a:r>
              <a:rPr lang="fr-FR" altLang="en-US"/>
              <a:t>	Nutrition et physiologie</a:t>
            </a:r>
            <a:r>
              <a:rPr lang="fr-FR" altLang="en-US"/>
              <a:t>	</a:t>
            </a:r>
            <a:r>
              <a:rPr lang="fr-FR" altLang="en-US">
                <a:solidFill>
                  <a:srgbClr val="5F6B78"/>
                </a:solidFill>
              </a:rPr>
              <a:t>Unité</a:t>
            </a:r>
            <a:r>
              <a:rPr lang="fr-FR" altLang="en-US"/>
              <a:t>	UMR XXXX</a:t>
            </a:r>
          </a:p>
          <a:p>
            <a:pPr eaLnBrk="1" hangingPunct="1">
              <a:tabLst>
                <a:tab pos="2148840" algn="l"/>
                <a:tab pos="5897880" algn="l"/>
                <a:tab pos="7360920" algn="l"/>
              </a:tabLst>
            </a:pPr>
            <a:r>
              <a:rPr lang="fr-FR" altLang="en-US">
                <a:solidFill>
                  <a:srgbClr val="5F6B78"/>
                </a:solidFill>
              </a:rPr>
              <a:t>Soutenue le</a:t>
            </a:r>
            <a:r>
              <a:rPr lang="fr-FR" altLang="en-US"/>
              <a:t>	12 décembre 2026, Université XX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Mode d’emploi · diapositive masquée en diaporama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À lire avant de commencer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1  Remplacer le contenu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Sujet, noms et chiffres sont fictifs ; les graphiques portent la mention « données fictives ». Remplacez-les diapositive par diapositive.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2"/>
                </a:solidFill>
              </a:rPr>
              <a:t>2  Insérer une figure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Cliquez sur l’icône du cadre : l’image s’y place seule. Pour un schéma dans le même style, suivez le lien sous la figure : le prompt est prérempli.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3"/>
                </a:solidFill>
              </a:rPr>
              <a:t>3  Modifier un graphique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Les graphiques sont natifs : clic droit → Modifier les données. Le graphique se met à jour tout seul.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800" b="1">
                <a:solidFill>
                  <a:schemeClr val="accent6"/>
                </a:solidFill>
              </a:rPr>
              <a:t>4  Changer les couleurs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600">
                <a:solidFill>
                  <a:schemeClr val="dk1"/>
                </a:solidFill>
              </a:rPr>
              <a:t>Création → Variantes → Couleurs recolore tout le fichier. La police Arial s’affiche partout (Windows, Mac).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fr-FR" altLang="en-US" sz="1400" b="1"/>
              <a:t>Durée  </a:t>
            </a:r>
            <a:r>
              <a:rPr lang="fr-FR" altLang="en-US" sz="1400">
                <a:solidFill>
                  <a:srgbClr val="5F6B78"/>
                </a:solidFill>
              </a:rPr>
              <a:t>Thèse : exposé d’environ 45 min (voir l’école doctorale), puis questions du jury. Mémoire de master : 15 à 20 min. Cette page et les deux dernières sont masquées en diaporama.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Jury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Composition du jury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0233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217711"/>
                <a:gridCol w="3300817"/>
                <a:gridCol w="3575885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Membre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Établissement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Rôle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Pr Prénom NOM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Université XX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Rapporteure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Dr Prénom NOM, DR Inserm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Institut XX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Rapporteur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Pr Prénom NOM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Université XX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Examinatrice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Dr Prénom NOM, CR CNRS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Laboratoire XX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Examinateur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Pr Prénom NOM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Université XX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Directeur de thèse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Dr Prénom NOM, MCF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Université XX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Co-encadrante, invitée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La présidence est désignée par les membres du jury le jour de la soutenance : ajoutez-la ensuite.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Plan de l’exposé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Contexte et problématique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Pourquoi cette question 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Démarche et méthodes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Comment y répondre 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Résultats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Un chapitre, une réponse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Conclusion et perspectives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Apports, limites, suites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Valorisation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Articles, communications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La question de la thèse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fr-FR" altLang="en-US" sz="2000"/>
              <a:t>La dysbiose induite par un régime hyperlipidique favorise-t-elle la stéatose en modifiant les acides biliaires et en freinant FXR dans le foie 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fr-FR" altLang="en-US" sz="1400">
                <a:solidFill>
                  <a:srgbClr val="5F6B78"/>
                </a:solidFill>
              </a:rPr>
              <a:t>Posez cette question dès le début : chaque chapitre y répond.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Contexte et problématique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Un enjeu de santé, ce que l’on sait déjà, et le maillon qui manque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 Contexte et problématique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L’axe intestin–foie, du régime à la stéatose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15000"/>
              </a:lnSpc>
              <a:spcBef>
                <a:spcPts val="0"/>
              </a:spcBef>
            </a:pPr>
            <a:r>
              <a:rPr lang="fr-FR" altLang="en-US" sz="1700" b="1">
                <a:solidFill>
                  <a:schemeClr val="accent1"/>
                </a:solidFill>
              </a:rPr>
              <a:t>Enjeu</a:t>
            </a:r>
          </a:p>
          <a:p>
            <a:pPr eaLnBrk="1" hangingPunct="1">
              <a:lnSpc>
                <a:spcPct val="115000"/>
              </a:lnSpc>
              <a:spcBef>
                <a:spcPts val="200"/>
              </a:spcBef>
            </a:pPr>
            <a:r>
              <a:rPr lang="fr-FR" altLang="en-US" sz="1700"/>
              <a:t>La stéatose hépatique métabolique (MASLD), très fréquente, est liée à l’alimentation.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fr-FR" altLang="en-US" sz="1700" b="1">
                <a:solidFill>
                  <a:schemeClr val="accent1"/>
                </a:solidFill>
              </a:rPr>
              <a:t>Acquis</a:t>
            </a:r>
          </a:p>
          <a:p>
            <a:pPr eaLnBrk="1" hangingPunct="1">
              <a:lnSpc>
                <a:spcPct val="115000"/>
              </a:lnSpc>
              <a:spcBef>
                <a:spcPts val="200"/>
              </a:spcBef>
            </a:pPr>
            <a:r>
              <a:rPr lang="fr-FR" altLang="en-US" sz="1700"/>
              <a:t>Le microbiote modifie les acides biliaires, qui gagnent le foie par la veine porte.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fr-FR" altLang="en-US" sz="1700" b="1">
                <a:solidFill>
                  <a:schemeClr val="accent5"/>
                </a:solidFill>
              </a:rPr>
              <a:t>Verrou</a:t>
            </a:r>
          </a:p>
          <a:p>
            <a:pPr eaLnBrk="1" hangingPunct="1">
              <a:lnSpc>
                <a:spcPct val="115000"/>
              </a:lnSpc>
              <a:spcBef>
                <a:spcPts val="200"/>
              </a:spcBef>
            </a:pPr>
            <a:r>
              <a:rPr lang="fr-FR" altLang="en-US" sz="1700"/>
              <a:t>Le lien causal entre dysbiose, signal biliaire et lipides hépatiques reste flou.</a:t>
            </a:r>
          </a:p>
          <a:p>
            <a:pPr eaLnBrk="1" hangingPunct="1">
              <a:lnSpc>
                <a:spcPct val="115000"/>
              </a:lnSpc>
              <a:spcBef>
                <a:spcPts val="800"/>
              </a:spcBef>
            </a:pPr>
            <a:r>
              <a:rPr lang="fr-FR" altLang="en-US" sz="1700" b="1">
                <a:solidFill>
                  <a:schemeClr val="accent2"/>
                </a:solidFill>
              </a:rPr>
              <a:t>Intérêt</a:t>
            </a:r>
          </a:p>
          <a:p>
            <a:pPr eaLnBrk="1" hangingPunct="1">
              <a:lnSpc>
                <a:spcPct val="115000"/>
              </a:lnSpc>
              <a:spcBef>
                <a:spcPts val="200"/>
              </a:spcBef>
            </a:pPr>
            <a:r>
              <a:rPr lang="fr-FR" altLang="en-US" sz="1700"/>
              <a:t>Cibler le microbiote ou les acides biliaires.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1753463"/>
            <a:ext cx="6565392" cy="3853993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Figure 1.1  Le régime hyperlipidique favorise la stéatose via l’axe intestin–foie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Schéma à générer avec SciDraw AI, prompt prérempli.</a:t>
            </a:r>
            <a:r>
              <a:rPr lang="fr-FR" altLang="en-US" sz="1200" b="1">
                <a:solidFill>
                  <a:schemeClr val="accent1"/>
                </a:solidFill>
                <a:hlinkClick r:id="rId3"/>
              </a:rPr>
              <a:t>  Ouvrir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 Contexte et problématique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État de l’art : des corrélations, peu de causalité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740340"/>
                <a:gridCol w="393347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Axe de recherche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Acquis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Limites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Microbiote et stéatose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Chez l’humain et l’animal, la stéatose s’accompagne d’une dysbiose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Surtout des études transversales : causalité incertaine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Signal biliaire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Les acides biliaires activent FXR et TGR5, qui règlent le métabolisme lipidique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Lien flou entre acides biliaires d’origine microbienne et phénotype hépatique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Interventions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Probiotiques et TMF réduisent la stéatose dans certains modèles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Voie d’action rarement démontrée directement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rgbClr val="A86F10"/>
                </a:solidFill>
              </a:rPr>
              <a:t>Verrou  </a:t>
            </a:r>
            <a:r>
              <a:rPr lang="fr-FR" altLang="en-US" sz="1800"/>
              <a:t>Il manque la chaîne complète dysbiose → acides biliaires → FXR hépatique → lipides : c’est la question de cette thèse.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01 Contexte et problématique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Problématique et objectifs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000" b="1">
                <a:solidFill>
                  <a:srgbClr val="F2C66D"/>
                </a:solidFill>
              </a:rPr>
              <a:t>Problématique  </a:t>
            </a:r>
            <a:r>
              <a:rPr lang="fr-FR" altLang="en-US" sz="2000">
                <a:solidFill>
                  <a:srgbClr val="FFFFFF"/>
                </a:solidFill>
              </a:rPr>
              <a:t>La dysbiose induite par un régime hyperlipidique favorise-t-elle la stéatose en modifiant les acides biliaires et en freinant FXR dans le foie 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Objectif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Décrire l’évolution du microbiote et des acides biliaires sous régime hyperlipidique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Chapitre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2"/>
                </a:solidFill>
              </a:rPr>
              <a:t>Objectif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Établir le rôle du signal acides biliaires–FXR dans l’accumulation de lipides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Chapitre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3"/>
                </a:solidFill>
              </a:rPr>
              <a:t>Objectif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Tester la causalité par un agoniste de FXR et une transplantation fécale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400">
                <a:solidFill>
                  <a:srgbClr val="5F6B78"/>
                </a:solidFill>
              </a:rPr>
              <a:t>Chapitre 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Démarche et méthodes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Ce qui a été étudié, et comment : stratégie et plan expérimental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02 Démarche et méthodes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Démarche générale de la thèse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Problématique : </a:t>
            </a:r>
            <a:r>
              <a:rPr lang="fr-FR" altLang="en-US" sz="1800"/>
              <a:t>la dysbiose favorise-t-elle la stéatose via l’axe acides biliaires–FXR 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1  Observation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29000"/>
            <a:ext cx="233172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Souris sous régime hyperlipidique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Séquençage ARNr 16S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Phénotype hépatique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500" b="1">
                <a:solidFill>
                  <a:srgbClr val="5F6B78"/>
                </a:solidFill>
              </a:rPr>
              <a:t>Chapitre 2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3375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749039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749039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2  Mécanisme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77639" y="3429000"/>
            <a:ext cx="233172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Métabolomique ciblée des acides biliaires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Voie FXR–SHP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Corrélations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49039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500" b="1">
                <a:solidFill>
                  <a:srgbClr val="5F6B78"/>
                </a:solidFill>
              </a:rPr>
              <a:t>Chapitre 3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537959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949440" y="2651760"/>
            <a:ext cx="269748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949440" y="2651760"/>
            <a:ext cx="26974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900" b="1">
                <a:solidFill>
                  <a:srgbClr val="FFFFFF"/>
                </a:solidFill>
              </a:rPr>
              <a:t>3  Validation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78040" y="3429000"/>
            <a:ext cx="233172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Agoniste de FXR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Transplantation fécale (TMF)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</a:pPr>
            <a:r>
              <a:rPr lang="fr-FR" altLang="en-US" sz="1700"/>
              <a:t>•  Phénotype et voie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49440" y="5440679"/>
            <a:ext cx="269748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fr-FR" altLang="en-US" sz="1500" b="1">
                <a:solidFill>
                  <a:srgbClr val="5F6B78"/>
                </a:solidFill>
              </a:rPr>
              <a:t>Chapitre 4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738360" y="3799332"/>
            <a:ext cx="32004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10149840" y="2651760"/>
            <a:ext cx="14932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10259567" y="2651760"/>
            <a:ext cx="12737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5000"/>
              </a:lnSpc>
            </a:pPr>
            <a:r>
              <a:rPr lang="fr-FR" altLang="en-US" sz="1700" b="1">
                <a:solidFill>
                  <a:srgbClr val="F2C66D"/>
                </a:solidFill>
              </a:rPr>
              <a:t>Conclusion</a:t>
            </a:r>
          </a:p>
          <a:p>
            <a:pPr eaLnBrk="1" hangingPunct="1" algn="ctr">
              <a:lnSpc>
                <a:spcPct val="125000"/>
              </a:lnSpc>
              <a:spcBef>
                <a:spcPts val="800"/>
              </a:spcBef>
            </a:pPr>
            <a:r>
              <a:rPr lang="fr-FR" altLang="en-US" sz="1700" b="1">
                <a:solidFill>
                  <a:srgbClr val="FFFFFF"/>
                </a:solidFill>
              </a:rPr>
              <a:t>Le microbiote agit sur les lipides du foie via FXR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Formes modifiables : changez le texte directement. Version image de la démarche : prompt prérempli.</a:t>
            </a:r>
            <a:r>
              <a:rPr lang="fr-FR" altLang="en-US" sz="1200" b="1">
                <a:solidFill>
                  <a:schemeClr val="accent1"/>
                </a:solidFill>
                <a:hlinkClick r:id="rId2"/>
              </a:rPr>
              <a:t>  Ouvrir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02 Démarche et méthodes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Matériels et méthodes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chemeClr val="accent1"/>
                </a:solidFill>
              </a:rPr>
              <a:t>Modèle et groupes</a:t>
            </a:r>
          </a:p>
          <a:p>
            <a:pPr eaLnBrk="1" hangingPunct="1">
              <a:spcBef>
                <a:spcPts val="1000"/>
              </a:spcBef>
            </a:pPr>
            <a:r>
              <a:rPr lang="fr-FR" altLang="en-US" sz="1700"/>
              <a:t>Souris C57BL/6J mâles, 3 groupes randomisés, n = 10 :</a:t>
            </a:r>
          </a:p>
          <a:p>
            <a:pPr eaLnBrk="1" hangingPunct="1" lvl="1"/>
            <a:r>
              <a:rPr lang="fr-FR" altLang="en-US" sz="1700"/>
              <a:t>Témoin : régime standard</a:t>
            </a:r>
          </a:p>
          <a:p>
            <a:pPr eaLnBrk="1" hangingPunct="1" lvl="1"/>
            <a:r>
              <a:rPr lang="fr-FR" altLang="en-US" sz="1700"/>
              <a:t>HFD : 60 % de l’énergie en lipides</a:t>
            </a:r>
          </a:p>
          <a:p>
            <a:pPr eaLnBrk="1" hangingPunct="1" lvl="1"/>
            <a:r>
              <a:rPr lang="fr-FR" altLang="en-US" sz="1700"/>
              <a:t>HFD + agoniste de FXR</a:t>
            </a:r>
          </a:p>
          <a:p>
            <a:pPr eaLnBrk="1" hangingPunct="1">
              <a:spcBef>
                <a:spcPts val="600"/>
              </a:spcBef>
            </a:pPr>
            <a:r>
              <a:rPr lang="fr-FR" altLang="en-US" sz="1700"/>
              <a:t>Durée : 12 semaines.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chemeClr val="accent2"/>
                </a:solidFill>
              </a:rPr>
              <a:t>Analyses</a:t>
            </a:r>
          </a:p>
          <a:p>
            <a:pPr eaLnBrk="1" hangingPunct="1" lvl="1"/>
            <a:r>
              <a:rPr lang="fr-FR" altLang="en-US" sz="1700"/>
              <a:t>Séquençage ARNr 16S (fèces)</a:t>
            </a:r>
          </a:p>
          <a:p>
            <a:pPr eaLnBrk="1" hangingPunct="1" lvl="1"/>
            <a:r>
              <a:rPr lang="fr-FR" altLang="en-US" sz="1700"/>
              <a:t>Acides biliaires : LC-MS/MS ciblée</a:t>
            </a:r>
          </a:p>
          <a:p>
            <a:pPr eaLnBrk="1" hangingPunct="1" lvl="1"/>
            <a:r>
              <a:rPr lang="fr-FR" altLang="en-US" sz="1700"/>
              <a:t>Foie : HE et rouge huile O</a:t>
            </a:r>
          </a:p>
          <a:p>
            <a:pPr eaLnBrk="1" hangingPunct="1" lvl="1"/>
            <a:r>
              <a:rPr lang="fr-FR" altLang="en-US" sz="1700"/>
              <a:t>RT-qPCR et western blot : FXR, SHP,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fr-FR" altLang="en-US" sz="2000" b="1">
                <a:solidFill>
                  <a:srgbClr val="A86F10"/>
                </a:solidFill>
              </a:rPr>
              <a:t>Statistiques</a:t>
            </a:r>
          </a:p>
          <a:p>
            <a:pPr eaLnBrk="1" hangingPunct="1" lvl="1"/>
            <a:r>
              <a:rPr lang="fr-FR" altLang="en-US" sz="1700"/>
              <a:t>ANOVA à un facteur, test post hoc de Tukey</a:t>
            </a:r>
          </a:p>
          <a:p>
            <a:pPr eaLnBrk="1" hangingPunct="1" lvl="1"/>
            <a:r>
              <a:rPr lang="fr-FR" altLang="en-US" sz="1700"/>
              <a:t>Diversité : indice de Shannon, PERMANOVA</a:t>
            </a:r>
          </a:p>
          <a:p>
            <a:pPr eaLnBrk="1" hangingPunct="1" lvl="1"/>
            <a:r>
              <a:rPr lang="fr-FR" altLang="en-US" sz="1700"/>
              <a:t>Effectifs : calcul de puissance sur étude pilote</a:t>
            </a:r>
          </a:p>
          <a:p>
            <a:pPr eaLnBrk="1" hangingPunct="1">
              <a:spcBef>
                <a:spcPts val="600"/>
              </a:spcBef>
            </a:pPr>
            <a:r>
              <a:rPr lang="fr-FR" altLang="en-US" sz="1700"/>
              <a:t>Seuil de significativité : p &lt; 0,05.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Résultats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Un chapitre, une réponse : observation → mécanisme → validation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Résultats · Chapitre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À 12 semaines, les TG hépatiques sont 1,8 fois plus élevés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Messages clés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fr-FR" altLang="en-US" sz="1800"/>
              <a:t>À 12 semaines : 33,1 ± 3,4 mg/g sous HFD contre 18,2 ± 2,1 mg/g chez les témoins (p &lt; 0,001).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fr-FR" altLang="en-US" sz="1800"/>
              <a:t>Différence significative dès la 8e semaine.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fr-FR" altLang="en-US" sz="1800"/>
              <a:t>Rouge huile O : nette hausse des gouttelettes lipidiques (manuscrit, fig. 2.3).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>
                <a:solidFill>
                  <a:srgbClr val="5F6B78"/>
                </a:solidFill>
              </a:rPr>
              <a:t>Figure 2.2  TG hépatiques par semaine (données fictives, moyenne ± é.-t., n = 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Clic droit → Modifier les données, ou refaites la figure dans SciVis.</a:t>
            </a:r>
            <a:r>
              <a:rPr lang="fr-FR" altLang="en-US" sz="1200" b="1">
                <a:solidFill>
                  <a:schemeClr val="accent1"/>
                </a:solidFill>
                <a:hlinkClick r:id="rId3"/>
              </a:rPr>
              <a:t>  Ouvrir dans SciVis →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Résultats · Chapitre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La dysbiose s’accompagne de plus d’acides biliaires conjugués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>
                <a:solidFill>
                  <a:srgbClr val="5F6B78"/>
                </a:solidFill>
              </a:rPr>
              <a:t>Figure 3.1  Composition du microbiote par phylum (données fictives)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>
                <a:solidFill>
                  <a:srgbClr val="5F6B78"/>
                </a:solidFill>
              </a:rPr>
              <a:t>Figure 3.2  AB conjugués sériques (données fictives, moyenne ± é.-t.)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chemeClr val="accent2"/>
                </a:solidFill>
              </a:rPr>
              <a:t>À retenir  </a:t>
            </a:r>
            <a:r>
              <a:rPr lang="fr-FR" altLang="en-US" sz="1800"/>
              <a:t>Plus de Firmicutes, moins de Bacteroidetes ; acides biliaires conjugués : de 21 % à 38 %.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Résultats · Chapitre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Rétablir FXR corrige en partie la stéatose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681790" y="1691640"/>
            <a:ext cx="6134499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Figure 4.5  Modèle : l’axe microbiote–acides biliaires–FXR et les lipides du foie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 sz="1700" b="1">
                <a:solidFill>
                  <a:schemeClr val="accent1"/>
                </a:solidFill>
              </a:rPr>
              <a:t>Agoniste de FXR</a:t>
            </a:r>
          </a:p>
          <a:p>
            <a:pPr eaLnBrk="1" hangingPunct="1"/>
            <a:r>
              <a:rPr lang="fr-FR" altLang="en-US" sz="1700"/>
              <a:t>SHP rétabli, SREBP-1c diminué, TG hépatiques −32 %.</a:t>
            </a:r>
          </a:p>
          <a:p>
            <a:pPr eaLnBrk="1" hangingPunct="1">
              <a:spcBef>
                <a:spcPts val="1400"/>
              </a:spcBef>
            </a:pPr>
            <a:r>
              <a:rPr lang="fr-FR" altLang="en-US" sz="1700" b="1">
                <a:solidFill>
                  <a:schemeClr val="accent1"/>
                </a:solidFill>
              </a:rPr>
              <a:t>Transplantation fécale</a:t>
            </a:r>
          </a:p>
          <a:p>
            <a:pPr eaLnBrk="1" hangingPunct="1"/>
            <a:r>
              <a:rPr lang="fr-FR" altLang="en-US" sz="1700"/>
              <a:t>Des souris sous régime standard recevant le microbiote HFD reproduisent le profil biliaire et la stéatose.</a:t>
            </a:r>
          </a:p>
          <a:p>
            <a:pPr eaLnBrk="1" hangingPunct="1">
              <a:spcBef>
                <a:spcPts val="1400"/>
              </a:spcBef>
            </a:pPr>
            <a:r>
              <a:rPr lang="fr-FR" altLang="en-US" sz="1700" b="1">
                <a:solidFill>
                  <a:schemeClr val="accent2"/>
                </a:solidFill>
              </a:rPr>
              <a:t>Conclusion</a:t>
            </a:r>
          </a:p>
          <a:p>
            <a:pPr eaLnBrk="1" hangingPunct="1"/>
            <a:r>
              <a:rPr lang="fr-FR" altLang="en-US" sz="1700"/>
              <a:t>L’axe microbiote–acides biliaires–FXR est un maillon clé de la stéatose.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Schéma à générer avec SciDraw AI, prompt prérempli.</a:t>
            </a:r>
            <a:r>
              <a:rPr lang="fr-FR" altLang="en-US" sz="1200" b="1">
                <a:solidFill>
                  <a:schemeClr val="accent1"/>
                </a:solidFill>
                <a:hlinkClick r:id="rId3"/>
              </a:rPr>
              <a:t>  Ouvrir SciDraw AI →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03 Résultats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Synthèse : les trois objectifs sont atteints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699144"/>
                <a:gridCol w="4597685"/>
                <a:gridCol w="3398289"/>
                <a:gridCol w="1399295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Objectif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Résultat principal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Preuves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Chap.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Objectif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Le régime modifie microbiote et acides biliaires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ARNr 16S, métabolomique ciblée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2, 3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Objectif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Plus d’acides biliaires conjugués, signal FXR–SHP affaibli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RT-qPCR, western blot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3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Objectif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Agoniste de FXR et TMF confirment la causalité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Interventions, TMF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4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 b="1">
                <a:solidFill>
                  <a:schemeClr val="accent1"/>
                </a:solidFill>
              </a:rPr>
              <a:t>En une phrase  </a:t>
            </a:r>
            <a:r>
              <a:rPr lang="fr-FR" altLang="en-US" sz="1800"/>
              <a:t>Dysbiose → acides biliaires conjugués ↑ → signal FXR ↓ → lipogenèse ↑.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Conclusion et perspectives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Les apports de la thèse, ses limites et la suite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 Conclusion et perspectives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Contributions de la thèse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Approche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fr-FR" altLang="en-US" sz="1800"/>
              <a:t>Étudier toute la chaîne microbiote–acides biliaires–FXR, et pas un seul maillon isolé.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Méthodes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fr-FR" altLang="en-US" sz="1800"/>
              <a:t>Associer ARNr 16S, métabolomique ciblée et TMF pour passer de la corrélation à la causalité.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100" b="1"/>
              <a:t>Portée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fr-FR" altLang="en-US" sz="1800"/>
              <a:t>Désigner le signal FXR comme cible possible dans la stéatose d’origine alimentaire.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04 Conclusion et perspectives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Conclusion et perspectives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54720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54720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99856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1"/>
                </a:solidFill>
              </a:rPr>
              <a:t>Conclusion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99856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800">
                <a:solidFill>
                  <a:schemeClr val="dk1"/>
                </a:solidFill>
              </a:rPr>
              <a:t>1. Le régime hyperlipidique induit une dysbiose et modifie le profil des acides biliaires.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fr-FR" altLang="en-US" sz="1800">
                <a:solidFill>
                  <a:schemeClr val="dk1"/>
                </a:solidFill>
              </a:rPr>
              <a:t>2. La hausse des acides biliaires conjugués va de pair avec un signal FXR–SHP affaibli.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fr-FR" altLang="en-US" sz="1800">
                <a:solidFill>
                  <a:schemeClr val="dk1"/>
                </a:solidFill>
              </a:rPr>
              <a:t>3. Rétablir FXR corrige en partie la stéatose induite par le régime.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15887" y="1737360"/>
            <a:ext cx="522716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415887" y="1737360"/>
            <a:ext cx="522716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690207" y="1965960"/>
            <a:ext cx="46785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2000" b="1">
                <a:solidFill>
                  <a:schemeClr val="accent4"/>
                </a:solidFill>
              </a:rPr>
              <a:t>Limites et perspectives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90207" y="2514600"/>
            <a:ext cx="467852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Mâles uniquement : effet du sexe à tester.</a:t>
            </a:r>
          </a:p>
          <a:p>
            <a:pPr eaLnBrk="1" hangingPunct="1">
              <a:lnSpc>
                <a:spcPct val="130000"/>
              </a:lnSpc>
              <a:spcBef>
                <a:spcPts val="800"/>
              </a:spcBef>
            </a:pPr>
            <a:r>
              <a:rPr lang="fr-FR" altLang="en-US" sz="1700">
                <a:solidFill>
                  <a:schemeClr val="dk1"/>
                </a:solidFill>
              </a:rPr>
              <a:t>Pas encore de validation chez l’humain.</a:t>
            </a:r>
          </a:p>
          <a:p>
            <a:pPr eaLnBrk="1" hangingPunct="1">
              <a:lnSpc>
                <a:spcPct val="130000"/>
              </a:lnSpc>
              <a:spcBef>
                <a:spcPts val="800"/>
              </a:spcBef>
            </a:pPr>
            <a:r>
              <a:rPr lang="fr-FR" altLang="en-US" sz="1700">
                <a:solidFill>
                  <a:schemeClr val="dk1"/>
                </a:solidFill>
              </a:rPr>
              <a:t>Souches en cause non identifiées.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fr-FR" altLang="en-US" sz="1700" b="1">
                <a:solidFill>
                  <a:schemeClr val="dk1"/>
                </a:solidFill>
              </a:rPr>
              <a:t>Court terme : </a:t>
            </a:r>
            <a:r>
              <a:rPr lang="fr-FR" altLang="en-US" sz="1700">
                <a:solidFill>
                  <a:schemeClr val="dk1"/>
                </a:solidFill>
              </a:rPr>
              <a:t>monocolonisation par des souches candidates.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fr-FR" altLang="en-US" sz="1700" b="1">
                <a:solidFill>
                  <a:schemeClr val="dk1"/>
                </a:solidFill>
              </a:rPr>
              <a:t>Long terme : </a:t>
            </a:r>
            <a:r>
              <a:rPr lang="fr-FR" altLang="en-US" sz="1700">
                <a:solidFill>
                  <a:schemeClr val="dk1"/>
                </a:solidFill>
              </a:rPr>
              <a:t>validation sur une cohorte clinique.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05 Valorisation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Valorisation des travaux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0782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98792"/>
                <a:gridCol w="6996477"/>
                <a:gridCol w="169914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Type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Référence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Statut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Article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NOM P., NOM P. Titre de l’article. Nom de la revue, 2026, vol., pages. (1er auteur)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Publié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Article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NOM P., NOM P. Titre de l’article. Nom de la revue. (co-1er auteur)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En révision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Communication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Congrès XX, communication orale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Enseignement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64 h de TD et TP en physiologie (mission d’enseignement)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2024–2026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13232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Diffusion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Finale d’établissement « Ma thèse en 180 secondes »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Remerciements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Remerciements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1"/>
                </a:solidFill>
              </a:rPr>
              <a:t>Jury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Merci aux rapporteurs pour leurs rapports et aux membres du jury pour leur lecture attentive.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2"/>
                </a:solidFill>
              </a:rPr>
              <a:t>Direction de thèse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Merci au Pr Prénom NOM et au Dr Prénom NOM pour leur encadrement.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3"/>
                </a:solidFill>
              </a:rPr>
              <a:t>Équipe et proches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Merci à l’équipe XX, aux plateformes de l’unité, et à ma famille.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900" b="1">
                <a:solidFill>
                  <a:schemeClr val="accent4"/>
                </a:solidFill>
              </a:rPr>
              <a:t>Financement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fr-FR" altLang="en-US" sz="1700">
                <a:solidFill>
                  <a:schemeClr val="dk1"/>
                </a:solidFill>
              </a:rPr>
              <a:t>Contrat doctoral de l’ED XXX ; projet ANR-XX-XXXX.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Merci de votre attention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Prénom NOM  |  Direction : Pr Prénom NOM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Réserve · masquée en diaporama, à appeler par son numéro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Questions attendues et éléments de réponse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30899"/>
                <a:gridCol w="5446349"/>
                <a:gridCol w="20171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Question possible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Éléments de réponse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rgbClr val="FFFFFF"/>
                          </a:solidFill>
                        </a:rPr>
                        <a:t>Preuve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Pourquoi FXR plutôt que TGR5 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FXR est très exprimé dans le foie et règle directement SHP–SREBP-1c ; TGR5 est en perspective.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15, fig. 3.6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La TMF exclut-elle l’effet du régime 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Les receveurs sont tous sous régime standard ; témoin : TMF de souris témoins.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Manuscrit, § 4.2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n = 10 par groupe, est-ce suffisant 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Calcul de puissance sur l’effet de l’étude pilote : puissance &gt; 80 %.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Annexe, tableau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 b="1">
                          <a:solidFill>
                            <a:schemeClr val="dk1"/>
                          </a:solidFill>
                        </a:rPr>
                        <a:t>Pourquoi seulement des mâles 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Éviter l’effet du cycle œstral sur les acides biliaires ; noté en limite.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fr-FR" altLang="en-US" sz="1500">
                          <a:solidFill>
                            <a:schemeClr val="dk1"/>
                          </a:solidFill>
                        </a:rPr>
                        <a:t>Diapo 19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Réserve · données complémentaires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Données complémentaires : genres différentiels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FR" altLang="en-US" sz="1700"/>
              <a:t>Des données que le jury pourrait demander, mais qui ne sont pas dans l’exposé.</a:t>
            </a:r>
          </a:p>
          <a:p>
            <a:pPr eaLnBrk="1" hangingPunct="1">
              <a:spcBef>
                <a:spcPts val="1400"/>
              </a:spcBef>
            </a:pPr>
            <a:r>
              <a:rPr lang="fr-FR" altLang="en-US" sz="1700">
                <a:solidFill>
                  <a:srgbClr val="5F6B78"/>
                </a:solidFill>
              </a:rPr>
              <a:t>Par exemple : </a:t>
            </a:r>
            <a:r>
              <a:rPr lang="fr-FR" altLang="en-US" sz="1700"/>
              <a:t>genres différentiels, statistiques complémentaires, images brutes.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fr-FR" altLang="en-US"/>
              <a:t>Figure S1  [Légende]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fr-FR" altLang="en-US"/>
              <a:t>Université XX · Soutenance de thèse de doctorat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fr-FR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fr-FR" altLang="en-US" sz="1200" b="1">
                <a:solidFill>
                  <a:schemeClr val="accent2"/>
                </a:solidFill>
              </a:rPr>
              <a:t>✦ </a:t>
            </a:r>
            <a:r>
              <a:rPr lang="fr-FR" altLang="en-US" sz="1200">
                <a:solidFill>
                  <a:srgbClr val="5F6B78"/>
                </a:solidFill>
              </a:rPr>
              <a:t>Pas de figure ? Décrivez-la et générez-la avec SciDraw AI.</a:t>
            </a:r>
            <a:r>
              <a:rPr lang="fr-FR" altLang="en-US" sz="1200" b="1">
                <a:solidFill>
                  <a:schemeClr val="accent1"/>
                </a:solidFill>
                <a:hlinkClick r:id="rId2"/>
              </a:rPr>
              <a:t>  Ouvrir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PowerPoint de soutenance de thèse · SciDraw AI</dc:title>
  <dc:subject>Modèle de soutenance de thèse (version exemple)</dc:subject>
  <dc:creator>SciDraw AI</dc:creator>
  <cp:keywords>SciDraw AI; soutenance de thèse; doctorat; mémoire de master; modèle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