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(20 s) : nom, direction, sujet. Le titre peut encore évoluer ; les remarques du comité portent souvent d’abord sur lui.</a:t>
            </a:r>
          </a:p>
          <a:p>
            <a:r>
              <a:t>Astuce : pour une audition de contrat doctoral, remplacez le bandeau par « Audition – contrat doctoral » et gardez la même structure, en plus court.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 d’emploi, masqué en diaporama. Vous pouvez le supprimer après lecture.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(20 s) : parcourez le plan et lisez la question à droite.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le contexte dit pourquoi les méthodes actuelles ne suffisent pas ; les enjeux, en deux phrases.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 30) : pour chaque famille, « ce qu’elle apporte, ce qui manque », puis terminez sur le verrou qui justifie la thèse.</a:t>
            </a:r>
          </a:p>
          <a:p>
            <a:r>
              <a:t>Astuce : ajoutez « Auteur et al., année » pour les travaux clés ; la liste complète est sur la diapo des références.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l’objectif en une phrase, puis trois axes, liés par « données → modèle → application ».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les verrous sont ce sur quoi le comité revient le plus ; pour chacun, sachez dire comment vous comptez le lever.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 30) : la plus importante de la présentation. Suivez les phases de gauche à droite ; pour chacune, ce qui entre et ce qui sort.</a:t>
            </a:r>
          </a:p>
          <a:p>
            <a:r>
              <a:t>Prompt de la figure : l’exemple a été généré avec le texte ci-dessous. Le lien en bas de la diapositive le préremplit ; remplacez le contenu par le vôtre :</a:t>
            </a:r>
          </a:p>
          <a:p>
            <a:r>
              <a:t>Dessine la feuille de route d’un projet de thèse, disposition horizontale de gauche à droite, fond blanc, style vectoriel plat, bleu marine, vert d’eau et ambre. Tout à gauche, un encadré : « Question : prévoir 1 h à l’avance la hauteur d’eau en ville ». Au centre, trois modules successifs ; au-dessus de chacun, le nom de la phase ; dans chaque module, en haut le contenu, en bas la méthode : ① phase « Données » : « Fusion multisource », méthode « Radar, réseau d’assainissement, MNT » ; ② phase « Modèle » : « Prévision spatio-temporelle », méthode « GNN + contraintes physiques » ; ③ phase « Validation » : « Cas d’application », méthode « Quartiers tests et seuils d’alerte ». Les modules sont reliés par des flèches bleu marine vers la droite. Tout à droite, un encadré : « Livrable : système de prévision et d’alerte ». Texte grand et net, chaque étiquette une seule fois, en français ; pas de titre dans l’image.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d’où viennent les données, à quoi on compare, comment on juge le résultat.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(45 s) : chaque point de faisabilité s’appuie sur un fait précis, pas sur « les conditions sont réunies ».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à ce stade, on parle d’apports « attendus ». Dites en quoi c’est nouveau, sans surenchère.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(45 s) : montrez ce qui existe déjà. Même une chaîne de traitement qui tourne vaut mieux qu’un discours sur la faisabilité.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(45 s) : le diagramme est fait de formes modifiables ; étirez une barre pour changer les dates. Gardez de la marge pour les révisions d’articles et la rédaction du manuscrit.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(30 s) : le CSI vérifie aussi que la thèse se déroule dans de bonnes conditions. Une partie de l’entretien a souvent lieu sans la direction de thèse : c’est le moment de signaler une difficulté.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(30 s) : des productions vérifiables, cohérentes avec les attentes de l’école doctorale.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 : ne la commentez pas, 3 secondes suffisent. La bibliographie complète est dans le rapport écrit.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 : restez dessus pendant l’échange. Notez les remarques du comité : elles figureront dans son rapport.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Diapositive masquée. Préparez les questions probables et appelez la diapo utile par son numéro.</a:t>
            </a:r>
          </a:p>
          <a:p/>
          <a:p>
            <a:r>
              <a:t>Modèles de recherche SciDraw AI · sci-draw.com/fr · Version exemple : projet fictif,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Soutenance de thèse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thèse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partie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Article / page de l’équipe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les styles du texte du masque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fr-F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fr/ai-drawing?prompt=proposal-roadmap&amp;utm_source=template&amp;utm_medium=pptx&amp;utm_campaign=thesis-proposal-fr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fr/sci-vis?utm_source=template&amp;utm_medium=pptx&amp;utm_campaign=thesis-proposal-fr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Projet de thèse · Comité de suivi individuel, 1re année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Prévision à courte échéance des hauteurs d’eau en ville par réseaux de neurones sur graphes contraints par la physique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737360" algn="l"/>
                <a:tab pos="5120640" algn="l"/>
                <a:tab pos="6492240" algn="l"/>
              </a:tabLst>
            </a:pPr>
            <a:r>
              <a:rPr lang="fr-FR" altLang="en-US">
                <a:solidFill>
                  <a:srgbClr val="5F6B78"/>
                </a:solidFill>
              </a:rPr>
              <a:t>Doctorant</a:t>
            </a:r>
            <a:r>
              <a:rPr lang="fr-FR" altLang="en-US"/>
              <a:t>	Prénom NOM	</a:t>
            </a:r>
            <a:r>
              <a:rPr lang="fr-FR" altLang="en-US">
                <a:solidFill>
                  <a:srgbClr val="5F6B78"/>
                </a:solidFill>
              </a:rPr>
              <a:t>Direction</a:t>
            </a:r>
            <a:r>
              <a:rPr lang="fr-FR" altLang="en-US"/>
              <a:t>	Pr Prénom NOM</a:t>
            </a:r>
          </a:p>
          <a:p>
            <a:pPr eaLnBrk="1" hangingPunct="1">
              <a:tabLst>
                <a:tab pos="1737360" algn="l"/>
                <a:tab pos="5120640" algn="l"/>
                <a:tab pos="6492240" algn="l"/>
              </a:tabLst>
            </a:pPr>
            <a:r>
              <a:rPr lang="fr-FR" altLang="en-US">
                <a:solidFill>
                  <a:srgbClr val="5F6B78"/>
                </a:solidFill>
              </a:rPr>
              <a:t>Spécialité</a:t>
            </a:r>
            <a:r>
              <a:rPr lang="fr-FR" altLang="en-US"/>
              <a:t>	Hydrologie urbaine	</a:t>
            </a:r>
            <a:r>
              <a:rPr lang="fr-FR" altLang="en-US">
                <a:solidFill>
                  <a:srgbClr val="5F6B78"/>
                </a:solidFill>
              </a:rPr>
              <a:t>Unité</a:t>
            </a:r>
            <a:r>
              <a:rPr lang="fr-FR" altLang="en-US"/>
              <a:t>	Laboratoire XX</a:t>
            </a:r>
          </a:p>
          <a:p>
            <a:pPr eaLnBrk="1" hangingPunct="1">
              <a:tabLst>
                <a:tab pos="1737360" algn="l"/>
                <a:tab pos="5120640" algn="l"/>
                <a:tab pos="6492240" algn="l"/>
              </a:tabLst>
            </a:pPr>
            <a:r>
              <a:rPr lang="fr-FR" altLang="en-US">
                <a:solidFill>
                  <a:srgbClr val="5F6B78"/>
                </a:solidFill>
              </a:rPr>
              <a:t>Date</a:t>
            </a:r>
            <a:r>
              <a:rPr lang="fr-FR" altLang="en-US"/>
              <a:t>	juin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Mode d’emploi · diapositive masquée en diaporama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Utiliser ce modèle pour un CSI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1  Durée et priorités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En général 15 à 20 min puis un échange. Centrez-vous sur « quoi, comment, est-ce faisable » ; l’état de l’art ne doit pas prendre la moitié du temps.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2"/>
                </a:solidFill>
              </a:rPr>
              <a:t>2  Cohérence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Objectifs, démarche et calendrier doivent correspondre au projet déposé et au rapport envoyé au comité, qui les compare.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3"/>
                </a:solidFill>
              </a:rPr>
              <a:t>3  Faisabilité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La diapo « travaux réalisés » montre vos premiers résultats, données ou code : c’est plus convaincant que « les conditions sont réunies 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6"/>
                </a:solidFill>
              </a:rPr>
              <a:t>4  Formation et encadrement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Le CSI vérifie aussi les conditions de la thèse : formations suivies, rythme d’encadrement. Une diapo leur est dédiée.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 de la présentation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Contexte et état de l’art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Enjeux et verrous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Objectifs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Ce que la thèse étudie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Démarche et méthodes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Comment l’étudier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Faisabilité et originalité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Risques, apports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Calendrier et suivi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Planning, formation, productions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La question de la thèse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fr-FR" altLang="en-US" sz="2000"/>
              <a:t>Peut-on prévoir, une heure avant, la hauteur d’eau dans chaque quartier lors d’un orage 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fr-FR" altLang="en-US" sz="1400">
                <a:solidFill>
                  <a:srgbClr val="5F6B78"/>
                </a:solidFill>
              </a:rPr>
              <a:t>Le comité veut surtout savoir : la question est-elle claire, le plan réaliste 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01 Contexte et état de l’art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Contexte : l’alerte inondation a besoin d’anticipation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Contexte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Les pluies intenses se multiplient ; les inondations urbaines coupent routes et réseaux.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700">
                <a:solidFill>
                  <a:schemeClr val="dk1"/>
                </a:solidFill>
              </a:rPr>
              <a:t>Les modèles hydrodynamiques sont précis, mais une simulation prend des dizaines de minutes.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700">
                <a:solidFill>
                  <a:schemeClr val="dk1"/>
                </a:solidFill>
              </a:rPr>
              <a:t>Les modèles purement statistiques sont rapides, mais peu fiables en situation extrême.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2"/>
                </a:solidFill>
              </a:rPr>
              <a:t>Enjeux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 b="1">
                <a:solidFill>
                  <a:schemeClr val="accent2"/>
                </a:solidFill>
              </a:rPr>
              <a:t>Scientifique  </a:t>
            </a:r>
            <a:r>
              <a:rPr lang="fr-FR" altLang="en-US" sz="1700">
                <a:solidFill>
                  <a:schemeClr val="dk1"/>
                </a:solidFill>
              </a:rPr>
              <a:t>associer contraintes physiques et apprentissage profond.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fr-FR" altLang="en-US" sz="1700" b="1">
                <a:solidFill>
                  <a:schemeClr val="accent2"/>
                </a:solidFill>
              </a:rPr>
              <a:t>Opérationnel  </a:t>
            </a:r>
            <a:r>
              <a:rPr lang="fr-FR" altLang="en-US" sz="1700">
                <a:solidFill>
                  <a:schemeClr val="dk1"/>
                </a:solidFill>
              </a:rPr>
              <a:t>donner aux services une alerte par quartier, une heure à l’avance.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En une phrase  </a:t>
            </a:r>
            <a:r>
              <a:rPr lang="fr-FR" altLang="en-US" sz="1800"/>
              <a:t>Il faut une prévision rapide et physiquement cohérente.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01 Contexte et état de l’art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État de l’art : précision ou rapidité, rarement les deux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21457"/>
                <a:gridCol w="4437766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Famille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Travaux et acquis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Limites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Hydrodynamique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SWMM et modèles 2D en eaux peu profondes, très utilisés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Trop lents pour une prévision glissante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Apprentissage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LSTM, CNN : bons résultats sur les hauteurs aux stations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Pas de structure spatiale, extrapolation faible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GNN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Utilisés pour le trafic et les débits en rivière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Rares en milieu urbain, sans contrainte physique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rgbClr val="A86F10"/>
                </a:solidFill>
              </a:rPr>
              <a:t>Verrou  </a:t>
            </a:r>
            <a:r>
              <a:rPr lang="fr-FR" altLang="en-US" sz="1800"/>
              <a:t>Aucune méthode ne donne en quelques minutes une prévision par quartier qui reste physiquement plausible en cas extrême.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02 Objectifs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Objectif général et axes de recherche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fr-FR" altLang="en-US" sz="1900" b="1">
                <a:solidFill>
                  <a:srgbClr val="F2C66D"/>
                </a:solidFill>
              </a:rPr>
              <a:t>Objectif  </a:t>
            </a:r>
            <a:r>
              <a:rPr lang="fr-FR" altLang="en-US" sz="1900">
                <a:solidFill>
                  <a:srgbClr val="FFFFFF"/>
                </a:solidFill>
              </a:rPr>
              <a:t>un GNN contraint par la physique qui prévoit, une heure avant, la hauteur d’eau par quartier.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1"/>
                </a:solidFill>
              </a:rPr>
              <a:t>Axe 1 : Données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Fusionner radar, réseau d’assainissement et MNT dans un graphe du drainage urbain.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2"/>
                </a:solidFill>
              </a:rPr>
              <a:t>Axe 2 : Modèle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Un GNN avec contrainte de conservation de la masse, qui prévoit la hauteur à chaque nœud.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3"/>
                </a:solidFill>
              </a:rPr>
              <a:t>Axe 3 : Validation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Tester sur des quartiers pilotes et fixer des seuils d’alerte gradués.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02 Objectifs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Verrous scientifiques à lever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/>
              <a:t>Comment représenter réseau et surface par un graphe 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700">
                <a:solidFill>
                  <a:srgbClr val="5F6B78"/>
                </a:solidFill>
              </a:rPr>
              <a:t>Le choix des nœuds et des arêtes décide si le modèle suit le chemin de l’eau.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/>
              <a:t>Comment imposer la physique au réseau 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700">
                <a:solidFill>
                  <a:srgbClr val="5F6B78"/>
                </a:solidFill>
              </a:rPr>
              <a:t>Un terme de conservation de la masse dans la perte : pas d’eau « créée ».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/>
              <a:t>Peu d’épisodes extrêmes : que faire 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700">
                <a:solidFill>
                  <a:srgbClr val="5F6B78"/>
                </a:solidFill>
              </a:rPr>
              <a:t>Générer des scénarios avec le modèle hydrodynamique pour l’entraînement.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 Démarche et méthodes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Démarche : feuille de route de la thèse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55777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432294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 b="1">
                <a:solidFill>
                  <a:schemeClr val="accent2"/>
                </a:solidFill>
              </a:rPr>
              <a:t>Phase 1  Données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816342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500"/>
              <a:t>Radar, réseau et MNT de 2018 à 2025 ; construction du graphe de drainage.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432294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 b="1">
                <a:solidFill>
                  <a:schemeClr val="accent1"/>
                </a:solidFill>
              </a:rPr>
              <a:t>Phase 2  Modèle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4816342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500"/>
              <a:t>GNN avec contrainte de masse, comparé au LSTM et au modèle hydrodynamique.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432294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 b="1">
                <a:solidFill>
                  <a:srgbClr val="A86F10"/>
                </a:solidFill>
              </a:rPr>
              <a:t>Phase 3  Validation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4816342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500"/>
              <a:t>Précision à 1 h et temps de calcul sur des quartiers pilotes.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Feuille de route générée avec SciDraw AI, prompt prérempli ; ou clic droit → Modifier l’image.</a:t>
            </a:r>
            <a:r>
              <a:rPr lang="fr-FR" altLang="en-US" sz="1200" b="1">
                <a:solidFill>
                  <a:schemeClr val="accent1"/>
                </a:solidFill>
                <a:hlinkClick r:id="rId3"/>
              </a:rPr>
              <a:t>  Ouvrir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 Démarche et méthodes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Méthodes et critères d’évaluation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 sz="2000" b="1">
                <a:solidFill>
                  <a:schemeClr val="accent1"/>
                </a:solidFill>
              </a:rPr>
              <a:t>Données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Lames d’eau radar : 1 km, pas de 5 min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Réseau d’assainissement : environ 3 000 nœuds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Hauteurs observées : capteurs de la Métropole XX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fr-FR" altLang="en-US" sz="2000" b="1">
                <a:solidFill>
                  <a:schemeClr val="accent2"/>
                </a:solidFill>
              </a:rPr>
              <a:t>Modèles comparés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Proposé : GNN contraint par la physique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Référence 1 : LSTM par station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Référence 2 : modèle hydrodynamique 2D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fr-FR" altLang="en-US" sz="2000" b="1">
                <a:solidFill>
                  <a:srgbClr val="A86F10"/>
                </a:solidFill>
              </a:rPr>
              <a:t>Critères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Hauteur d’eau : RMSE, NSE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Emprise inondée : taux de détection, fausses alertes</a:t>
            </a:r>
          </a:p>
          <a:p>
            <a:pPr eaLnBrk="1" hangingPunct="1" lvl="1">
              <a:spcBef>
                <a:spcPts val="1000"/>
              </a:spcBef>
            </a:pPr>
            <a:r>
              <a:rPr lang="fr-FR" altLang="en-US" sz="1700"/>
              <a:t>Temps de calcul par prévision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04 Faisabilité et originalité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Faisabilité et gestion des risques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400" b="1">
                <a:solidFill>
                  <a:schemeClr val="accent1"/>
                </a:solidFill>
              </a:rPr>
              <a:t>Méthode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/>
              <a:t>Les GNN ont fait leurs preuves pour le trafic et les débits en rivière.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400" b="1">
                <a:solidFill>
                  <a:schemeClr val="accent2"/>
                </a:solidFill>
              </a:rPr>
              <a:t>Données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/>
              <a:t>Convention de partage signée avec la Métropole XX ; accès aux données garanti.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400" b="1">
                <a:solidFill>
                  <a:schemeClr val="accent3"/>
                </a:solidFill>
              </a:rPr>
              <a:t>Moyens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/>
              <a:t>Serveur GPU de l’équipe, licence du modèle hydrodynamique, équipe d’hydrologie urbaine.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rgbClr val="5F6B78"/>
                </a:solidFill>
              </a:rPr>
              <a:t>Plan B  </a:t>
            </a:r>
            <a:r>
              <a:rPr lang="fr-FR" altLang="en-US" sz="1800"/>
              <a:t>Si les données tardent : radar public et scénarios simulés pour développer le modèle.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04 Faisabilité et originalité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Originalité et apports attendus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200" b="1"/>
              <a:t>Méthode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20440"/>
            <a:ext cx="46328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900"/>
              <a:t>Imposer la conservation de la masse pendant l’apprentissage du GNN, pour des prévisions plausibles en cas extrême.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200" b="1"/>
              <a:t>Application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20440"/>
            <a:ext cx="46328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900"/>
              <a:t>Passer de dizaines de minutes à moins d’une minute par prévision, pour une alerte en temps réel.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Différence  </a:t>
            </a:r>
            <a:r>
              <a:rPr lang="fr-FR" altLang="en-US" sz="1800"/>
              <a:t>Les GNN appliqués aux inondations urbaines sont purement statistiques ; ici, la physique entre dans l’objectif.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04 Faisabilité et originalité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Travaux réalisés : la chaîne de données fonctionne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 sz="1700" b="1">
                <a:solidFill>
                  <a:schemeClr val="accent2"/>
                </a:solidFill>
              </a:rPr>
              <a:t>Déjà fait</a:t>
            </a:r>
          </a:p>
          <a:p>
            <a:pPr eaLnBrk="1" hangingPunct="1">
              <a:spcBef>
                <a:spcPts val="400"/>
              </a:spcBef>
            </a:pPr>
            <a:r>
              <a:rPr lang="fr-FR" altLang="en-US" sz="1700"/>
              <a:t>Données nettoyées et graphe construit pour 2 bassins versants.</a:t>
            </a:r>
          </a:p>
          <a:p>
            <a:pPr eaLnBrk="1" hangingPunct="1">
              <a:spcBef>
                <a:spcPts val="600"/>
              </a:spcBef>
            </a:pPr>
            <a:r>
              <a:rPr lang="fr-FR" altLang="en-US" sz="1700"/>
              <a:t>Essai préliminaire avec un LSTM : RMSE de 0,12 m (données fictives).</a:t>
            </a:r>
          </a:p>
          <a:p>
            <a:pPr eaLnBrk="1" hangingPunct="1">
              <a:spcBef>
                <a:spcPts val="1400"/>
              </a:spcBef>
            </a:pPr>
            <a:r>
              <a:rPr lang="fr-FR" altLang="en-US" sz="1700" b="1">
                <a:solidFill>
                  <a:schemeClr val="accent1"/>
                </a:solidFill>
              </a:rPr>
              <a:t>Acquis</a:t>
            </a:r>
          </a:p>
          <a:p>
            <a:pPr eaLnBrk="1" hangingPunct="1">
              <a:spcBef>
                <a:spcPts val="400"/>
              </a:spcBef>
            </a:pPr>
            <a:r>
              <a:rPr lang="fr-FR" altLang="en-US" sz="1700"/>
              <a:t>Participation au projet d’alerte de l’équipe ; maîtrise de SWMM.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Figure  Premiers résultats ou aperçu des données (insérez votre figure)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Tracez vos premiers résultats dans SciVis.</a:t>
            </a:r>
            <a:r>
              <a:rPr lang="fr-FR" altLang="en-US" sz="1200" b="1">
                <a:solidFill>
                  <a:schemeClr val="accent1"/>
                </a:solidFill>
                <a:hlinkClick r:id="rId2"/>
              </a:rPr>
              <a:t>  Ouvrir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05 Calendrier et suivi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Calendrier prévisionnel sur 36 mois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384048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oct. 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4955133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avr. 2027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513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069787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oct. 2027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6978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18444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avr. 2028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44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299094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oct. 2028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909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13748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avr. 2029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37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28401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sept. 2029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28401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/>
              <a:t>Bibliographie et données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0" y="2331720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/>
              <a:t>Graphe et modèle de référence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5133" y="2898648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/>
              <a:t>GNN contraint par la physique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9787" y="3465576"/>
            <a:ext cx="278663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/>
              <a:t>Validation et seuils d’alerte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99094" y="4032504"/>
            <a:ext cx="1671980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/>
              <a:t>Articles : rédaction, soumission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1767" y="4599431"/>
            <a:ext cx="22293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/>
              <a:t>Manuscrit et soutenance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413748" y="5166360"/>
            <a:ext cx="2229307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rgbClr val="A86F10"/>
                </a:solidFill>
              </a:rPr>
              <a:t>Prochain CSI  </a:t>
            </a:r>
            <a:r>
              <a:rPr lang="fr-FR" altLang="en-US" sz="1800"/>
              <a:t>Juin 2028 : axes 1 et 2 terminés, un article soumis.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05 Calendrier et suivi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Formation doctorale et encadrement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43814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24032"/>
                <a:gridCol w="5849782"/>
                <a:gridCol w="242059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Rubrique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Statut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Formations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Éthique et intégrité scientifique ; apprentissage profond (école d’été)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30 h / 100 h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Encadrement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Réunion avec la direction chaque semaine, point d’équipe mensuel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En place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Mission complémentaire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32 h de TD en hydrologie (licence)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Prévue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Financement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Contrat doctoral, 36 mois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Acquis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669280"/>
            <a:ext cx="1109441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Le volume de formation exigé dépend de l’école doctorale : indiquez le vôtre.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05 Calendrier et suivi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Productions attendues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Articles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2 à 3 articles dans des revues à comité de lecture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2"/>
                </a:solidFill>
              </a:rPr>
              <a:t>Modèle et code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Un modèle GNN de prévision des inondations, en code ouvert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3"/>
                </a:solidFill>
              </a:rPr>
              <a:t>Application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Un démonstrateur d’alerte sur un quartier pilote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6"/>
                </a:solidFill>
              </a:rPr>
              <a:t>Thèse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Manuscrit et soutenance en fin de 3e année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Références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Principales références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600"/>
              <a:t>[1]  NOM A., NOM B. Titre de l’article. Nom de la revue, année, vol. X, n° X, p. XX-XX.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600"/>
              <a:t>[2]  NOM A., NOM B. Titre de l’article. Nom de la revue, année, vol. X, n° X, p. XX-XX.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600"/>
              <a:t>[3]  NOM A., NOM B. Titre de l’article. Nom de la revue, année, vol. X, n° X, p. XX-XX.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600"/>
              <a:t>[4]  NOM A., NOM B. Titre de l’article. Nom de la revue, année, vol. X, n° X, p. XX-XX.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600"/>
              <a:t>[5]  NOM A., NOM B. Titre de l’article. Nom de la revue, année, vol. X, n° X, p. XX-XX.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fr-FR" altLang="en-US" sz="1600"/>
              <a:t>[6]  NOM A., NOM B. Titre de l’article. Nom de la revue, année, vol. X, n° X, p. XX-XX.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300">
                <a:solidFill>
                  <a:srgbClr val="5F6B78"/>
                </a:solidFill>
              </a:rPr>
              <a:t>Une dizaine de références clés suffit, dans le style demandé (ISO 690, APA, Vancouver…).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Merci de votre attention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Prénom NOM  |  Direction : Pr Prénom NOM  |  Échanges avec le comité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Réserve · masquée en diaporama, à appeler par son numéro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Questions possibles du comité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École doctorale XX · Comité de suivi individuel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Question possible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Éléments de réponse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Diapo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Le sujet n’est-il pas trop large 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Limité à 2 bassins versants et à une prévision à 1 h.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Diapo 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Les données sont-elles garanties 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Convention signée ; radar public en solution de repli.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Diapo 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Comment la physique est-elle imposée 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Un terme de bilan de masse aux nœuds dans la fonction de perte.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Diapo 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Quel gain sur le modèle hydrodynamique 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Précision proche, calcul ramené à moins d’une minute.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Diapo 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PowerPoint de présentation du projet de thèse · SciDraw AI</dc:title>
  <dc:subject>Présentation du projet de thèse / comité de suivi individuel (version exemple)</dc:subject>
  <dc:creator>SciDraw AI</dc:creator>
  <cp:keywords>SciDraw AI; projet de thèse; comité de suivi individuel; CSI; modèle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