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Témoin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Sem. 4</c:v>
                </c:pt>
                <c:pt idx="1">
                  <c:v>Sem. 8</c:v>
                </c:pt>
                <c:pt idx="2">
                  <c:v>Sem.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Sem. 4</c:v>
                </c:pt>
                <c:pt idx="1">
                  <c:v>Sem. 8</c:v>
                </c:pt>
                <c:pt idx="2">
                  <c:v>Sem.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TG hépatiques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Protéobactéries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Autres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Abondance relative</a:t>
                </a:r>
              </a:p>
            </c:rich>
          </c:tx>
          <c:layout/>
          <c:overlay val="0"/>
        </c:title>
        <c:numFmt formatCode="0\ 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Acides biliaires conjugués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Témoin</c:v>
                </c:pt>
                <c:pt idx="1">
                  <c:v>HFD</c:v>
                </c:pt>
                <c:pt idx="2">
                  <c:v>Agoniste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Part des acides biliaires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Modèle de poster SciDraw AI · Résultat en vedette · A0 portrait (841 × 1189 mm) · palette Marine</a:t>
            </a:r>
          </a:p>
          <a:p>
            <a:r>
              <a:t>Version exemple : étude et données fictives. La page 2 est le mode d’emploi : imprimez seulement la page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Soutenance de thèse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thèse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partie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Article / page de l’équipe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les styles du texte du masque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fr-F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fr/ai-drawing?prompt=poster-background&amp;utm_source=template&amp;utm_medium=pptx&amp;utm_campaign=poster-spotlight-fr&amp;utm_content=spotlight-background" TargetMode="External"/><Relationship Id="rId3" Type="http://schemas.openxmlformats.org/officeDocument/2006/relationships/hyperlink" Target="https://sci-draw.com/fr/ai-drawing?prompt=poster-mechanism&amp;utm_source=template&amp;utm_medium=pptx&amp;utm_campaign=poster-spotlight-fr&amp;utm_content=spotlight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fr-F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fr-F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fr-FR" altLang="en-US" sz="8800" b="1">
                <a:solidFill>
                  <a:srgbClr val="FFFFFF"/>
                </a:solidFill>
              </a:rPr>
              <a:t>La dysbiose favorise la stéatose via les acides biliaires et FXR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4000">
                <a:solidFill>
                  <a:srgbClr val="FFFFFF"/>
                </a:solidFill>
              </a:rPr>
              <a:t>Prénom NOM¹, Prénom NOM¹, Prénom NOM²*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3000">
                <a:solidFill>
                  <a:srgbClr val="C9D6E8"/>
                </a:solidFill>
              </a:rPr>
              <a:t>¹ Unité XX, Université XX   ² Service d’hépato-gastroentérologie, CHU XX   * Contact : prenom.nom@univ-xx.fr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200">
                <a:solidFill>
                  <a:srgbClr val="5F6B78"/>
                </a:solidFill>
              </a:rPr>
              <a:t>Modèles de posters SciDraw AI · sci-draw.com/fr  |  Version exemple : étude et données fictives, uniquement pour montrer la mise en page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28446984" cy="6675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TextBox 11"/>
          <p:cNvSpPr txBox="1"/>
          <p:nvPr/>
        </p:nvSpPr>
        <p:spPr>
          <a:xfrm>
            <a:off x="1828800" y="8211312"/>
            <a:ext cx="1114507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4000" b="1">
                <a:solidFill>
                  <a:srgbClr val="F2C66D"/>
                </a:solidFill>
              </a:rPr>
              <a:t>Message principal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9491472"/>
            <a:ext cx="11145072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6000" b="1">
                <a:solidFill>
                  <a:srgbClr val="FFFFFF"/>
                </a:solidFill>
              </a:rPr>
              <a:t>La dysbiose favorise la stéatose via FXR ; un agoniste de FXR réduit les TG hépatiques de 32 %.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31072" y="8028431"/>
            <a:ext cx="15381671" cy="5577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pic>
        <p:nvPicPr>
          <p:cNvPr id="15" name="Picture 14" descr="mechani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776" y="8302751"/>
            <a:ext cx="7756263" cy="5029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14400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7" name="Rectangle 16"/>
          <p:cNvSpPr/>
          <p:nvPr/>
        </p:nvSpPr>
        <p:spPr>
          <a:xfrm>
            <a:off x="914400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TextBox 17"/>
          <p:cNvSpPr txBox="1"/>
          <p:nvPr/>
        </p:nvSpPr>
        <p:spPr>
          <a:xfrm>
            <a:off x="1463040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1 : TG en hausse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1463040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63040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3  TG hépatiques (données fictives, moy. ± é.-t., n = 10)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25328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10625328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1173967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2 : microbiote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11173967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173967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4  Composition par phylum (données fictives)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336256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20336256" y="14840712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20884896" y="14840712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Résultat 3 : acides biliaires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20884896" y="17014952"/>
          <a:ext cx="7927848" cy="4226559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0884896" y="21515832"/>
            <a:ext cx="7927848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Figure 5  AB conjugués sériques (données fictives, moy. ± é.-t. ; Agoniste = HFD + agoniste de FXR)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23938992"/>
            <a:ext cx="9025128" cy="449732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914400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463040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Contexte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25529032"/>
            <a:ext cx="7927848" cy="13207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Le lien causal microbiote–acides biliaires–stéatose reste à établir.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29122116"/>
            <a:ext cx="9025128" cy="534822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914400" y="29122116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1463040" y="29122116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Objectif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0712156"/>
            <a:ext cx="7927848" cy="3209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600"/>
              <a:t>La dysbiose favorise-t-elle la stéatose via les acides biliaires et FXR ?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35156140"/>
            <a:ext cx="9025128" cy="581812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14400" y="35156140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1463040" y="3515614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Méthodes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63040" y="36746180"/>
            <a:ext cx="7927848" cy="26415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 b="1">
                <a:solidFill>
                  <a:schemeClr val="accent1"/>
                </a:solidFill>
              </a:rPr>
              <a:t>Modèle  </a:t>
            </a:r>
            <a:r>
              <a:rPr lang="fr-FR" altLang="en-US" sz="3200"/>
              <a:t>témoin, HFD, HFD + agoniste de FXR ; n = 10, 12 sem. ; TMF.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fr-FR" altLang="en-US" sz="3200" b="1">
                <a:solidFill>
                  <a:schemeClr val="accent1"/>
                </a:solidFill>
              </a:rPr>
              <a:t>Analyses  </a:t>
            </a:r>
            <a:r>
              <a:rPr lang="fr-FR" altLang="en-US" sz="3200"/>
              <a:t>ARNr 16S, acides biliaires, TG, voie FXR.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23938992"/>
            <a:ext cx="9025128" cy="716127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73967" y="25529032"/>
            <a:ext cx="7927848" cy="2499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200"/>
              <a:t>La transplantation fécale reproduit la stéatose : le microbiote est en amont, pas un simple effet du régime.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25328" y="31786068"/>
            <a:ext cx="9025128" cy="9188196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Rectangle 47"/>
          <p:cNvSpPr/>
          <p:nvPr/>
        </p:nvSpPr>
        <p:spPr>
          <a:xfrm>
            <a:off x="10625328" y="31786068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11173967" y="3178606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Conclusion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173967" y="33376108"/>
            <a:ext cx="7927848" cy="70495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fr-FR" altLang="en-US" sz="3600"/>
              <a:t>1. Dysbiose et acides biliaires modifiés.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fr-FR" altLang="en-US" sz="3600"/>
              <a:t>2. Signal FXR hépatique affaibli.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fr-FR" altLang="en-US" sz="3600"/>
              <a:t>3. Rétablir FXR corrige en partie la stéatose.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336256" y="23938992"/>
            <a:ext cx="9025128" cy="76832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20336256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20884896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Références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884896" y="25529032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fr-FR" altLang="en-US" sz="2200">
                <a:solidFill>
                  <a:srgbClr val="5F6B78"/>
                </a:solidFill>
              </a:rPr>
              <a:t>[1] NOM A., NOM B. Titre de l’article. Nom de la revue, année, vol., p.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fr-FR" altLang="en-US" sz="2200">
                <a:solidFill>
                  <a:srgbClr val="5F6B78"/>
                </a:solidFill>
              </a:rPr>
              <a:t>[2] NOM A., NOM B. Titre de l’article. Nom de la revue, année, vol., p.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fr-FR" altLang="en-US" sz="2200">
                <a:solidFill>
                  <a:srgbClr val="5F6B78"/>
                </a:solidFill>
              </a:rPr>
              <a:t>[3] NOM A., NOM B. Titre de l’article. Nom de la revue, année, vol., p.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336256" y="32308038"/>
            <a:ext cx="9025128" cy="86662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Rectangle 55"/>
          <p:cNvSpPr/>
          <p:nvPr/>
        </p:nvSpPr>
        <p:spPr>
          <a:xfrm>
            <a:off x="20336256" y="32308038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7" name="TextBox 56"/>
          <p:cNvSpPr txBox="1"/>
          <p:nvPr/>
        </p:nvSpPr>
        <p:spPr>
          <a:xfrm>
            <a:off x="20884896" y="3230803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4000" b="1">
                <a:solidFill>
                  <a:srgbClr val="FFFFFF"/>
                </a:solidFill>
              </a:rPr>
              <a:t>Remerciements et contact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400">
                <a:solidFill>
                  <a:schemeClr val="accent4"/>
                </a:solidFill>
              </a:rPr>
              <a:t>Insérer un QR code : article / page de l’équipe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36504117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>
                <a:solidFill>
                  <a:srgbClr val="5F6B78"/>
                </a:solidFill>
              </a:rPr>
              <a:t>Financement : projet ANR-XX-XXXX. Contact : prenom.nom@univ-xx.fr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7040" b="1">
                <a:solidFill>
                  <a:srgbClr val="FFFFFF"/>
                </a:solidFill>
              </a:rPr>
              <a:t>Mode d’emploi (ne pas imprimer cette page)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Format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A0 portrait (841 × 1189 mm). Pour un autre format, prenez le fichier correspondant plutôt que de redimensionner la page : les tailles de texte ne seraient plus proportionnées. A0 portrait est le format le plus demandé en France.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Tailles de texte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Titre environ 88 pt, titres de blocs 40 pt, texte 32 pt, légendes 24 pt : le texte se lit à 1 ou 2 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Couleurs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Toutes les couleurs sont liées au thème : Création → Variantes → Couleurs change tout d’un coup. Trois autres palettes sont aussi fournies en fichiers.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Contenu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Étude et données fictives. Graphiques et tableau sont natifs : clic droit sur un graphique → Modifier les données.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Images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Clic droit sur une figure → Modifier l’image. Cadres en pointillés : supprimez-les et insérez votre schéma ou QR code.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3200" b="1">
                <a:solidFill>
                  <a:schemeClr val="accent1"/>
                </a:solidFill>
              </a:rPr>
              <a:t>Impression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3200"/>
              <a:t>Fichier → Exporter en PDF, en imprimant seulement la page 1 ; indiquez le format final à l’imprimeur.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3200" b="1">
                <a:solidFill>
                  <a:schemeClr val="accent2"/>
                </a:solidFill>
              </a:rPr>
              <a:t>Prompts des figures d’exemple (le lien ouvre SciDraw AI avec le prompt prérempli)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 b="1"/>
              <a:t>Schéma de contexte  </a:t>
            </a:r>
            <a:r>
              <a:rPr lang="fr-FR" altLang="en-US" sz="2400" b="1">
                <a:solidFill>
                  <a:schemeClr val="accent1"/>
                </a:solidFill>
                <a:hlinkClick r:id="rId2"/>
              </a:rPr>
              <a:t>Ouvrir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2400">
                <a:solidFill>
                  <a:srgbClr val="5F6B78"/>
                </a:solidFill>
              </a:rPr>
              <a:t>Dessine un schéma de contexte sur l’axe intestin–foie, style vectoriel plat, fond blanc, bleu marine et vert d’eau comme couleurs principales, quelques touches d’ambre. Quatre étapes de gauche à droite, reliées par des flèches : ① « Régime hyperlipidique » ; ② « Dysbiose intestinale », montrée par moins de bactéries bénéfiques et davantage de bactéries opportunistes, sans autre texte ; ③ « Acides biliaires modifiés » ; ④ « Veine porte », qui mène au foie, puis un hépatocyte agrandi rempli de « Gouttelettes lipidiques ». À gauche l’intestin et son microbiote, à droite le foie et l’hépatocyte agrandi. Pas de titre dans l’image : uniquement ces cinq étiquettes, en français, courtes et bien lisibles.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400" b="1"/>
              <a:t>Schéma de mécanisme  </a:t>
            </a:r>
            <a:r>
              <a:rPr lang="fr-FR" altLang="en-US" sz="2400" b="1">
                <a:solidFill>
                  <a:schemeClr val="accent1"/>
                </a:solidFill>
                <a:hlinkClick r:id="rId3"/>
              </a:rPr>
              <a:t>Ouvrir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2400">
                <a:solidFill>
                  <a:srgbClr val="5F6B78"/>
                </a:solidFill>
              </a:rPr>
              <a:t>Dessine un schéma de mécanisme, style vectoriel plat, fond blanc, couleurs bleu marine, vert d’eau et ambre. L’image est divisée en deux bandeaux. En haut, « Intestin » : « Régime hyperlipidique » → « Dysbiose » → « Activité BSH réduite » → « Acides biliaires conjugués accrus ». En bas, « Hépatocyte » : « FXR moins activé » → « SHP réduit » → « SREBP-1c accru » → « Lipogenèse accrue » → « Gouttelettes lipidiques ». Les deux bandeaux sont reliés par une flèche vers le bas étiquetée « Veine porte ». Toutes les flèches sont bleu marine et indiquent une relation de cause à effet ; aucun symbole d’inhibition, aucune légende. Chaque étiquette n’apparaît qu’une fois, en français ; pas de titre dans l’image.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de poster scientifique (Résultat en vedette, A0 portrait (841 × 1189 mm)) · SciDraw AI</dc:title>
  <dc:subject/>
  <dc:creator>SciDraw AI</dc:creator>
  <cp:keywords>SciDraw AI; poster scientifique; présentation de poster; congrès; modèle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