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Témoin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Sem. 4</c:v>
                </c:pt>
                <c:pt idx="1">
                  <c:v>Sem. 8</c:v>
                </c:pt>
                <c:pt idx="2">
                  <c:v>Sem. 12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Sem. 4</c:v>
                </c:pt>
                <c:pt idx="1">
                  <c:v>Sem. 8</c:v>
                </c:pt>
                <c:pt idx="2">
                  <c:v>Sem. 12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TG hépatiques (mg/g)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Firmicutes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Témoin</c:v>
                </c:pt>
                <c:pt idx="1">
                  <c:v>HFD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Bacteroidetes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Témoin</c:v>
                </c:pt>
                <c:pt idx="1">
                  <c:v>HFD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Protéobactéries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Témoin</c:v>
                </c:pt>
                <c:pt idx="1">
                  <c:v>HFD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Autres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Témoin</c:v>
                </c:pt>
                <c:pt idx="1">
                  <c:v>HFD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Abondance relative</a:t>
                </a:r>
              </a:p>
            </c:rich>
          </c:tx>
          <c:layout/>
          <c:overlay val="0"/>
        </c:title>
        <c:numFmt formatCode="0\ 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Acides biliaires conjugués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plus>
            <c:min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Témoin</c:v>
                </c:pt>
                <c:pt idx="1">
                  <c:v>HFD</c:v>
                </c:pt>
                <c:pt idx="2">
                  <c:v>Agoniste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38</c:v>
                </c:pt>
                <c:pt idx="2">
                  <c:v>35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Part des acides biliaires (%)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Modèle de poster SciDraw AI · Quatre colonnes · A0 portrait (841 × 1189 mm) · palette Marine</a:t>
            </a:r>
          </a:p>
          <a:p>
            <a:r>
              <a:t>Version exemple : étude et données fictives. La page 2 est le mode d’emploi : imprimez seulement la page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Soutenance de thèse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Titre de la thèse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Titre de la partie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sur l’icône pour insérer une image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Légende : ce que montre la figure, en une phrase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sur l’icône pour insérer une image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Légende : ce que montre la figure, en une phrase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sur l’icône pour insérer une image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Légende : ce que montre la figure, en une phrase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Merci de votre attention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Merci de votre attention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Article / page de l’équipe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Modifiez les styles du texte du masque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fr-FR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image" Target="../media/image2.jpg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fr/ai-drawing?prompt=poster-background&amp;utm_source=template&amp;utm_medium=pptx&amp;utm_campaign=poster-column4-fr&amp;utm_content=column4-background" TargetMode="External"/><Relationship Id="rId3" Type="http://schemas.openxmlformats.org/officeDocument/2006/relationships/hyperlink" Target="https://sci-draw.com/fr/ai-drawing?prompt=poster-mechanism&amp;utm_source=template&amp;utm_medium=pptx&amp;utm_campaign=poster-column4-fr&amp;utm_content=column4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fr-FR" altLang="en-US">
                <a:solidFill>
                  <a:schemeClr val="accent4"/>
                </a:solidFill>
              </a:rPr>
              <a:t>Logo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fr-FR" altLang="en-US">
                <a:solidFill>
                  <a:schemeClr val="accent4"/>
                </a:solidFill>
              </a:rPr>
              <a:t>Logo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fr-FR" altLang="en-US" sz="8800" b="1">
                <a:solidFill>
                  <a:srgbClr val="FFFFFF"/>
                </a:solidFill>
              </a:rPr>
              <a:t>La dysbiose favorise la stéatose via les acides biliaires et FXR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4000">
                <a:solidFill>
                  <a:srgbClr val="FFFFFF"/>
                </a:solidFill>
              </a:rPr>
              <a:t>Prénom NOM¹, Prénom NOM¹, Prénom NOM²*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3000">
                <a:solidFill>
                  <a:srgbClr val="C9D6E8"/>
                </a:solidFill>
              </a:rPr>
              <a:t>¹ Unité XX, Université XX   ² Service d’hépato-gastroentérologie, CHU XX   * Contact : prenom.nom@univ-xx.fr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200">
                <a:solidFill>
                  <a:srgbClr val="5F6B78"/>
                </a:solidFill>
              </a:rPr>
              <a:t>Modèles de posters SciDraw AI · sci-draw.com/fr  |  Version exemple : étude et données fictives, uniquement pour montrer la mise en page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6597396" cy="1200662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Rectangle 11"/>
          <p:cNvSpPr/>
          <p:nvPr/>
        </p:nvSpPr>
        <p:spPr>
          <a:xfrm>
            <a:off x="914400" y="74797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3" name="TextBox 12"/>
          <p:cNvSpPr txBox="1"/>
          <p:nvPr/>
        </p:nvSpPr>
        <p:spPr>
          <a:xfrm>
            <a:off x="1463040" y="74797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Contexte</a:t>
            </a:r>
          </a:p>
        </p:txBody>
      </p:sp>
      <p:pic>
        <p:nvPicPr>
          <p:cNvPr id="14" name="Picture 13" descr="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9069832"/>
            <a:ext cx="5500116" cy="322865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63040" y="12572811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400">
                <a:solidFill>
                  <a:srgbClr val="5F6B78"/>
                </a:solidFill>
              </a:rPr>
              <a:t>Figure 1  Axe intestin–foie (schéma)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13685331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fr-FR" altLang="en-US" sz="3200"/>
              <a:t>Le microbiote agit sur le foie via les acides biliaires, mais le lien causal reste à établir.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20172215"/>
            <a:ext cx="6597396" cy="7726404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Rectangle 17"/>
          <p:cNvSpPr/>
          <p:nvPr/>
        </p:nvSpPr>
        <p:spPr>
          <a:xfrm>
            <a:off x="914400" y="20172215"/>
            <a:ext cx="6597396" cy="1041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9" name="TextBox 18"/>
          <p:cNvSpPr txBox="1"/>
          <p:nvPr/>
        </p:nvSpPr>
        <p:spPr>
          <a:xfrm>
            <a:off x="1463040" y="20172215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Objectif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21762255"/>
            <a:ext cx="5500116" cy="55877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fr-FR" altLang="en-US" sz="3600"/>
              <a:t>La dysbiose favorise-t-elle la stéatose via les acides biliaires et FXR ?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4400" y="28584419"/>
            <a:ext cx="6597396" cy="1238984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914400" y="28584419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463040" y="28584419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Méthodes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3040" y="30174459"/>
            <a:ext cx="5500116" cy="74980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fr-FR" altLang="en-US" sz="3200" b="1">
                <a:solidFill>
                  <a:schemeClr val="accent1"/>
                </a:solidFill>
              </a:rPr>
              <a:t>Modèle  </a:t>
            </a:r>
            <a:r>
              <a:rPr lang="fr-FR" altLang="en-US" sz="3200"/>
              <a:t>souris témoin, HFD, HFD + agoniste de FXR ; n = 10, 12 semaines.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fr-FR" altLang="en-US" sz="3200" b="1">
                <a:solidFill>
                  <a:schemeClr val="accent1"/>
                </a:solidFill>
              </a:rPr>
              <a:t>Analyses  </a:t>
            </a:r>
            <a:r>
              <a:rPr lang="fr-FR" altLang="en-US" sz="3200"/>
              <a:t>ARNr 16S ; acides biliaires (LC-MS/MS) ; TG hépatiques ; FXR, SHP, SREBP-1c.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fr-FR" altLang="en-US" sz="3200" b="1">
                <a:solidFill>
                  <a:schemeClr val="accent1"/>
                </a:solidFill>
              </a:rPr>
              <a:t>Validation  </a:t>
            </a:r>
            <a:r>
              <a:rPr lang="fr-FR" altLang="en-US" sz="3200"/>
              <a:t>agoniste de FXR ; transplantation fécale vers des souris témoins.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97596" y="7479792"/>
            <a:ext cx="6597396" cy="935634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Rectangle 25"/>
          <p:cNvSpPr/>
          <p:nvPr/>
        </p:nvSpPr>
        <p:spPr>
          <a:xfrm>
            <a:off x="8197596" y="74797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8746236" y="74797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Plan expérimental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746236" y="9069832"/>
            <a:ext cx="5500116" cy="5754624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746236" y="9069832"/>
            <a:ext cx="5500116" cy="5754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2400">
                <a:solidFill>
                  <a:schemeClr val="accent4"/>
                </a:solidFill>
              </a:rPr>
              <a:t>Insérer le schéma du protocole (Insertion → Images)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46236" y="15098776"/>
            <a:ext cx="5500116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400">
                <a:solidFill>
                  <a:srgbClr val="5F6B78"/>
                </a:solidFill>
              </a:rPr>
              <a:t>Figure 2  Plan expérimental et groupes (schéma possible avec SciDraw AI)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197596" y="17521936"/>
            <a:ext cx="6597396" cy="1158138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8197596" y="17521936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8746236" y="17521936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Résultat 1 : TG en hausse</a:t>
            </a:r>
          </a:p>
        </p:txBody>
      </p:sp>
      <p:graphicFrame>
        <p:nvGraphicFramePr>
          <p:cNvPr id="34" name="Chart 33"/>
          <p:cNvGraphicFramePr>
            <a:graphicFrameLocks noGrp="1"/>
          </p:cNvGraphicFramePr>
          <p:nvPr/>
        </p:nvGraphicFramePr>
        <p:xfrm>
          <a:off x="8746236" y="19696176"/>
          <a:ext cx="5500116" cy="5754624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8746236" y="25725120"/>
            <a:ext cx="5500116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400">
                <a:solidFill>
                  <a:srgbClr val="5F6B78"/>
                </a:solidFill>
              </a:rPr>
              <a:t>Figure 3  TG hépatiques (données fictives, moy. ± é.-t., n = 10)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746236" y="27233880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fr-FR" altLang="en-US" sz="3200"/>
              <a:t>× 1,8 à 12 semaines sous HFD (p &lt; 0,001).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197596" y="29789120"/>
            <a:ext cx="6597396" cy="1118514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8197596" y="29789120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8746236" y="29789120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Résultat 2 : microbiote</a:t>
            </a:r>
          </a:p>
        </p:txBody>
      </p:sp>
      <p:graphicFrame>
        <p:nvGraphicFramePr>
          <p:cNvPr id="40" name="Chart 39"/>
          <p:cNvGraphicFramePr>
            <a:graphicFrameLocks noGrp="1"/>
          </p:cNvGraphicFramePr>
          <p:nvPr/>
        </p:nvGraphicFramePr>
        <p:xfrm>
          <a:off x="8746236" y="31963360"/>
          <a:ext cx="5500116" cy="5754624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8746236" y="37992304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400">
                <a:solidFill>
                  <a:srgbClr val="5F6B78"/>
                </a:solidFill>
              </a:rPr>
              <a:t>Figure 4  Composition par phylum (données fictives)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746236" y="39104824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fr-FR" altLang="en-US" sz="3200"/>
              <a:t>Plus de Firmicutes, moins de Bacteroidetes.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5480792" y="7479792"/>
            <a:ext cx="6597396" cy="1298043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5480792" y="7479792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6029432" y="7479792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Résultat 3 : acides biliaires</a:t>
            </a:r>
          </a:p>
        </p:txBody>
      </p:sp>
      <p:graphicFrame>
        <p:nvGraphicFramePr>
          <p:cNvPr id="46" name="Chart 45"/>
          <p:cNvGraphicFramePr>
            <a:graphicFrameLocks noGrp="1"/>
          </p:cNvGraphicFramePr>
          <p:nvPr/>
        </p:nvGraphicFramePr>
        <p:xfrm>
          <a:off x="16029432" y="9654032"/>
          <a:ext cx="5500116" cy="6367111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16029432" y="16295463"/>
            <a:ext cx="5500116" cy="1584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400">
                <a:solidFill>
                  <a:srgbClr val="5F6B78"/>
                </a:solidFill>
              </a:rPr>
              <a:t>Figure 5  AB conjugués sériques (données fictives, moy. ± é.-t. ; Agoniste = HFD + agoniste de FXR)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6029432" y="18200463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fr-FR" altLang="en-US" sz="3200"/>
              <a:t>Part des conjugués : de 21 % à 38 %.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5480792" y="21146022"/>
            <a:ext cx="6597396" cy="9166019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0" name="Rectangle 49"/>
          <p:cNvSpPr/>
          <p:nvPr/>
        </p:nvSpPr>
        <p:spPr>
          <a:xfrm>
            <a:off x="15480792" y="21146022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TextBox 50"/>
          <p:cNvSpPr txBox="1"/>
          <p:nvPr/>
        </p:nvSpPr>
        <p:spPr>
          <a:xfrm>
            <a:off x="16029432" y="21146022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Synthèse des résultats</a:t>
            </a:r>
          </a:p>
        </p:txBody>
      </p:sp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16029432" y="23320262"/>
          <a:ext cx="5500115" cy="35499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083377"/>
                <a:gridCol w="1250026"/>
                <a:gridCol w="916686"/>
                <a:gridCol w="1250026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2300" b="1">
                          <a:solidFill>
                            <a:srgbClr val="FFFFFF"/>
                          </a:solidFill>
                        </a:rPr>
                        <a:t>Mesure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2300" b="1">
                          <a:solidFill>
                            <a:srgbClr val="FFFFFF"/>
                          </a:solidFill>
                        </a:rPr>
                        <a:t>Témoin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2300" b="1">
                          <a:solidFill>
                            <a:srgbClr val="FFFFFF"/>
                          </a:solidFill>
                        </a:rPr>
                        <a:t>HFD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2300" b="1">
                          <a:solidFill>
                            <a:srgbClr val="FFFFFF"/>
                          </a:solidFill>
                        </a:rPr>
                        <a:t>Traité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2300" b="1">
                          <a:solidFill>
                            <a:schemeClr val="dk1"/>
                          </a:solidFill>
                        </a:rPr>
                        <a:t>TG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2300">
                          <a:solidFill>
                            <a:schemeClr val="dk1"/>
                          </a:solidFill>
                        </a:rPr>
                        <a:t>18,2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2300">
                          <a:solidFill>
                            <a:schemeClr val="dk1"/>
                          </a:solidFill>
                        </a:rPr>
                        <a:t>33,1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2300">
                          <a:solidFill>
                            <a:schemeClr val="dk1"/>
                          </a:solidFill>
                        </a:rPr>
                        <a:t>22,5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2300" b="1">
                          <a:solidFill>
                            <a:schemeClr val="dk1"/>
                          </a:solidFill>
                        </a:rPr>
                        <a:t>AB conjugués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2300">
                          <a:solidFill>
                            <a:schemeClr val="dk1"/>
                          </a:solidFill>
                        </a:rPr>
                        <a:t>21 %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2300">
                          <a:solidFill>
                            <a:schemeClr val="dk1"/>
                          </a:solidFill>
                        </a:rPr>
                        <a:t>38 %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2300">
                          <a:solidFill>
                            <a:schemeClr val="dk1"/>
                          </a:solidFill>
                        </a:rPr>
                        <a:t>35 %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2300" b="1">
                          <a:solidFill>
                            <a:schemeClr val="dk1"/>
                          </a:solidFill>
                        </a:rPr>
                        <a:t>FXR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2300">
                          <a:solidFill>
                            <a:schemeClr val="dk1"/>
                          </a:solidFill>
                        </a:rPr>
                        <a:t>1,00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2300">
                          <a:solidFill>
                            <a:schemeClr val="dk1"/>
                          </a:solidFill>
                        </a:rPr>
                        <a:t>0,46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2300">
                          <a:solidFill>
                            <a:schemeClr val="dk1"/>
                          </a:solidFill>
                        </a:rPr>
                        <a:t>0,88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2300" b="1">
                          <a:solidFill>
                            <a:schemeClr val="dk1"/>
                          </a:solidFill>
                        </a:rPr>
                        <a:t>SREBP-1c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2300">
                          <a:solidFill>
                            <a:schemeClr val="dk1"/>
                          </a:solidFill>
                        </a:rPr>
                        <a:t>1,00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2300">
                          <a:solidFill>
                            <a:schemeClr val="dk1"/>
                          </a:solidFill>
                        </a:rPr>
                        <a:t>2,10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2300">
                          <a:solidFill>
                            <a:schemeClr val="dk1"/>
                          </a:solidFill>
                        </a:rPr>
                        <a:t>1,24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53" name="TextBox 52"/>
          <p:cNvSpPr txBox="1"/>
          <p:nvPr/>
        </p:nvSpPr>
        <p:spPr>
          <a:xfrm>
            <a:off x="16029432" y="27391882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400">
                <a:solidFill>
                  <a:srgbClr val="5F6B78"/>
                </a:solidFill>
              </a:rPr>
              <a:t>Tableau 1  Semaine 12 (données fictives, moyennes, n = 10). TG en mg/g ; FXR et SREBP-1c : expression relative des ARNm ; Traité = HFD + agoniste de FXR.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5480792" y="30997842"/>
            <a:ext cx="6597396" cy="9976421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5" name="Rectangle 54"/>
          <p:cNvSpPr/>
          <p:nvPr/>
        </p:nvSpPr>
        <p:spPr>
          <a:xfrm>
            <a:off x="15480792" y="30997842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6" name="TextBox 55"/>
          <p:cNvSpPr txBox="1"/>
          <p:nvPr/>
        </p:nvSpPr>
        <p:spPr>
          <a:xfrm>
            <a:off x="16029432" y="30997842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Résultat 4 : mécanisme</a:t>
            </a:r>
          </a:p>
        </p:txBody>
      </p:sp>
      <p:pic>
        <p:nvPicPr>
          <p:cNvPr id="57" name="Picture 56" descr="mechanism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29432" y="33172082"/>
            <a:ext cx="5500116" cy="3566303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16029432" y="37012704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400">
                <a:solidFill>
                  <a:srgbClr val="5F6B78"/>
                </a:solidFill>
              </a:rPr>
              <a:t>Figure 6  Modèle mécanistique (schéma)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6029432" y="38125224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fr-FR" altLang="en-US" sz="3200"/>
              <a:t>Agoniste de FXR : SHP rétabli, SREBP-1c réduit, TG −32 %.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2763988" y="7479792"/>
            <a:ext cx="6597396" cy="8949955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1" name="Rectangle 60"/>
          <p:cNvSpPr/>
          <p:nvPr/>
        </p:nvSpPr>
        <p:spPr>
          <a:xfrm>
            <a:off x="22763988" y="74797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2" name="TextBox 61"/>
          <p:cNvSpPr txBox="1"/>
          <p:nvPr/>
        </p:nvSpPr>
        <p:spPr>
          <a:xfrm>
            <a:off x="23312628" y="74797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Discussion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3312628" y="9069832"/>
            <a:ext cx="5500116" cy="558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fr-FR" altLang="en-US" sz="3200"/>
              <a:t>La transplantation fécale reproduit la stéatose : le microbiote est en amont, pas un simple effet du régime.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fr-FR" altLang="en-US" sz="3200"/>
              <a:t>Correction partielle par l’agoniste : d’autres voies (TGR5 ?) interviennent.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2763988" y="17115547"/>
            <a:ext cx="6597396" cy="8551175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5" name="Rectangle 64"/>
          <p:cNvSpPr/>
          <p:nvPr/>
        </p:nvSpPr>
        <p:spPr>
          <a:xfrm>
            <a:off x="22763988" y="17115547"/>
            <a:ext cx="6597396" cy="104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6" name="TextBox 65"/>
          <p:cNvSpPr txBox="1"/>
          <p:nvPr/>
        </p:nvSpPr>
        <p:spPr>
          <a:xfrm>
            <a:off x="23312628" y="17115547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Conclusion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3312628" y="18705587"/>
            <a:ext cx="5500116" cy="641249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fr-FR" altLang="en-US" sz="3600"/>
              <a:t>1. Dysbiose et acides biliaires modifiés.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fr-FR" altLang="en-US" sz="3600"/>
              <a:t>2. Signal FXR hépatique affaibli.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fr-FR" altLang="en-US" sz="3600"/>
              <a:t>3. Rétablir FXR corrige en partie la stéatose.</a:t>
            </a:r>
          </a:p>
        </p:txBody>
      </p:sp>
      <p:sp>
        <p:nvSpPr>
          <p:cNvPr id="68" name="Rectangle 67"/>
          <p:cNvSpPr/>
          <p:nvPr/>
        </p:nvSpPr>
        <p:spPr>
          <a:xfrm>
            <a:off x="22763988" y="26352522"/>
            <a:ext cx="6597396" cy="6909065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9" name="Rectangle 68"/>
          <p:cNvSpPr/>
          <p:nvPr/>
        </p:nvSpPr>
        <p:spPr>
          <a:xfrm>
            <a:off x="22763988" y="2635252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0" name="TextBox 69"/>
          <p:cNvSpPr txBox="1"/>
          <p:nvPr/>
        </p:nvSpPr>
        <p:spPr>
          <a:xfrm>
            <a:off x="23312628" y="2635252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Références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3312628" y="27942562"/>
            <a:ext cx="5500116" cy="354711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fr-FR" altLang="en-US" sz="2200">
                <a:solidFill>
                  <a:srgbClr val="5F6B78"/>
                </a:solidFill>
              </a:rPr>
              <a:t>[1] NOM A., NOM B. Titre de l’article. Nom de la revue, année, vol., p.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fr-FR" altLang="en-US" sz="2200">
                <a:solidFill>
                  <a:srgbClr val="5F6B78"/>
                </a:solidFill>
              </a:rPr>
              <a:t>[2] NOM A., NOM B. Titre de l’article. Nom de la revue, année, vol., p.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fr-FR" altLang="en-US" sz="2200">
                <a:solidFill>
                  <a:srgbClr val="5F6B78"/>
                </a:solidFill>
              </a:rPr>
              <a:t>[3] NOM A., NOM B. Titre de l’article. Nom de la revue, année, vol., p.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763988" y="33947387"/>
            <a:ext cx="6597396" cy="702687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3" name="Rectangle 72"/>
          <p:cNvSpPr/>
          <p:nvPr/>
        </p:nvSpPr>
        <p:spPr>
          <a:xfrm>
            <a:off x="22763988" y="33947387"/>
            <a:ext cx="6597396" cy="1625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4" name="TextBox 73"/>
          <p:cNvSpPr txBox="1"/>
          <p:nvPr/>
        </p:nvSpPr>
        <p:spPr>
          <a:xfrm>
            <a:off x="23312628" y="33947387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Remerciements et contact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3312628" y="36121627"/>
            <a:ext cx="5500116" cy="1617681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6" name="TextBox 75"/>
          <p:cNvSpPr txBox="1"/>
          <p:nvPr/>
        </p:nvSpPr>
        <p:spPr>
          <a:xfrm>
            <a:off x="23312628" y="36121627"/>
            <a:ext cx="5500116" cy="161768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2400">
                <a:solidFill>
                  <a:schemeClr val="accent4"/>
                </a:solidFill>
              </a:rPr>
              <a:t>Insérer un QR code : article / page de l’équipe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3312628" y="38013628"/>
            <a:ext cx="5500116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400">
                <a:solidFill>
                  <a:srgbClr val="5F6B78"/>
                </a:solidFill>
              </a:rPr>
              <a:t>Financement : projet ANR-XX-XXXX. Contact : prenom.nom@univ-xx.fr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7040" b="1">
                <a:solidFill>
                  <a:srgbClr val="FFFFFF"/>
                </a:solidFill>
              </a:rPr>
              <a:t>Mode d’emploi (ne pas imprimer cette page)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3200" b="1">
                <a:solidFill>
                  <a:schemeClr val="accent1"/>
                </a:solidFill>
              </a:rPr>
              <a:t>Format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3200"/>
              <a:t>A0 portrait (841 × 1189 mm). Pour un autre format, prenez le fichier correspondant plutôt que de redimensionner la page : les tailles de texte ne seraient plus proportionnées. A0 portrait est le format le plus demandé en France.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498079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3200" b="1">
                <a:solidFill>
                  <a:schemeClr val="accent1"/>
                </a:solidFill>
              </a:rPr>
              <a:t>Tailles de texte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3200"/>
              <a:t>Titre environ 88 pt, titres de blocs 40 pt, texte 32 pt, légendes 24 pt : le texte se lit à 1 ou 2 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2412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3200" b="1">
                <a:solidFill>
                  <a:schemeClr val="accent1"/>
                </a:solidFill>
              </a:rPr>
              <a:t>Couleurs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3200"/>
              <a:t>Toutes les couleurs sont liées au thème : Création → Variantes → Couleurs change tout d’un coup. Trois autres palettes sont aussi fournies en fichiers.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29844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3200" b="1">
                <a:solidFill>
                  <a:schemeClr val="accent1"/>
                </a:solidFill>
              </a:rPr>
              <a:t>Contenu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3200"/>
              <a:t>Étude et données fictives. Graphiques et tableau sont natifs : clic droit sur un graphique → Modifier les données.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57276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3200" b="1">
                <a:solidFill>
                  <a:schemeClr val="accent1"/>
                </a:solidFill>
              </a:rPr>
              <a:t>Images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3200"/>
              <a:t>Clic droit sur une figure → Modifier l’image. Cadres en pointillés : supprimez-les et insérez votre schéma ou QR code.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470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3200" b="1">
                <a:solidFill>
                  <a:schemeClr val="accent1"/>
                </a:solidFill>
              </a:rPr>
              <a:t>Impression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3200"/>
              <a:t>Fichier → Exporter en PDF, en imprimant seulement la page 1 ; indiquez le format final à l’imprimeur.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57983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3200" b="1">
                <a:solidFill>
                  <a:schemeClr val="accent2"/>
                </a:solidFill>
              </a:rPr>
              <a:t>Prompts des figures d’exemple (le lien ouvre SciDraw AI avec le prompt prérempli)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3042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400" b="1"/>
              <a:t>Schéma de contexte  </a:t>
            </a:r>
            <a:r>
              <a:rPr lang="fr-FR" altLang="en-US" sz="2400" b="1">
                <a:solidFill>
                  <a:schemeClr val="accent1"/>
                </a:solidFill>
                <a:hlinkClick r:id="rId2"/>
              </a:rPr>
              <a:t>Ouvrir SciDraw AI →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2400">
                <a:solidFill>
                  <a:srgbClr val="5F6B78"/>
                </a:solidFill>
              </a:rPr>
              <a:t>Dessine un schéma de contexte sur l’axe intestin–foie, style vectoriel plat, fond blanc, bleu marine et vert d’eau comme couleurs principales, quelques touches d’ambre. Quatre étapes de gauche à droite, reliées par des flèches : ① « Régime hyperlipidique » ; ② « Dysbiose intestinale », montrée par moins de bactéries bénéfiques et davantage de bactéries opportunistes, sans autre texte ; ③ « Acides biliaires modifiés » ; ④ « Veine porte », qui mène au foie, puis un hépatocyte agrandi rempli de « Gouttelettes lipidiques ». À gauche l’intestin et son microbiote, à droite le foie et l’hépatocyte agrandi. Pas de titre dans l’image : uniquement ces cinq étiquettes, en français, courtes et bien lisibles.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7614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400" b="1"/>
              <a:t>Schéma de mécanisme  </a:t>
            </a:r>
            <a:r>
              <a:rPr lang="fr-FR" altLang="en-US" sz="2400" b="1">
                <a:solidFill>
                  <a:schemeClr val="accent1"/>
                </a:solidFill>
                <a:hlinkClick r:id="rId3"/>
              </a:rPr>
              <a:t>Ouvrir SciDraw AI →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2400">
                <a:solidFill>
                  <a:srgbClr val="5F6B78"/>
                </a:solidFill>
              </a:rPr>
              <a:t>Dessine un schéma de mécanisme, style vectoriel plat, fond blanc, couleurs bleu marine, vert d’eau et ambre. L’image est divisée en deux bandeaux. En haut, « Intestin » : « Régime hyperlipidique » → « Dysbiose » → « Activité BSH réduite » → « Acides biliaires conjugués accrus ». En bas, « Hépatocyte » : « FXR moins activé » → « SHP réduit » → « SREBP-1c accru » → « Lipogenèse accrue » → « Gouttelettes lipidiques ». Les deux bandeaux sont reliés par une flèche vers le bas étiquetée « Veine porte ». Toutes les flèches sont bleu marine et indiquent une relation de cause à effet ; aucun symbole d’inhibition, aucune légende. Chaque étiquette n’apparaît qu’une fois, en français ; pas de titre dans l’image.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Modèle de poster scientifique (Quatre colonnes, A0 portrait (841 × 1189 mm)) · SciDraw AI</dc:title>
  <dc:subject/>
  <dc:creator>SciDraw AI</dc:creator>
  <cp:keywords>SciDraw AI; poster scientifique; présentation de poster; congrès; modèle PowerPoint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