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</p:sldIdLst>
  <p:sldSz cx="30275784" cy="42803064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Témoin</c:v>
                </c:pt>
              </c:strCache>
            </c:strRef>
          </c:tx>
          <c:spPr>
            <a:solidFill>
              <a:srgbClr val="9AA4AF"/>
            </a:solidFill>
            <a:ln>
              <a:noFill/>
            </a:ln>
          </c:spPr>
          <c:errBars>
            <c:errBarType val="both"/>
            <c:errValType val="cust"/>
            <c:noEndCap val="0"/>
            <c:plus>
              <c:numLit>
                <c:formatCode>General</c:formatCode>
                <c:ptCount val="3"/>
                <c:pt idx="0">
                  <c:v>1.8</c:v>
                </c:pt>
                <c:pt idx="1">
                  <c:v>2.0</c:v>
                </c:pt>
                <c:pt idx="2">
                  <c:v>2.1</c:v>
                </c:pt>
              </c:numLit>
            </c:plus>
            <c:minus>
              <c:numLit>
                <c:formatCode>General</c:formatCode>
                <c:ptCount val="3"/>
                <c:pt idx="0">
                  <c:v>1.8</c:v>
                </c:pt>
                <c:pt idx="1">
                  <c:v>2.0</c:v>
                </c:pt>
                <c:pt idx="2">
                  <c:v>2.1</c:v>
                </c:pt>
              </c:numLit>
            </c:minus>
            <c:spPr>
              <a:ln w="12700">
                <a:solidFill>
                  <a:srgbClr val="333A42"/>
                </a:solidFill>
              </a:ln>
            </c:spPr>
          </c:errBars>
          <c:cat>
            <c:strRef>
              <c:f>Sheet1!$A$2:$A$4</c:f>
              <c:strCache>
                <c:ptCount val="3"/>
                <c:pt idx="0">
                  <c:v>Sem. 4</c:v>
                </c:pt>
                <c:pt idx="1">
                  <c:v>Sem. 8</c:v>
                </c:pt>
                <c:pt idx="2">
                  <c:v>Sem. 12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16.9</c:v>
                </c:pt>
                <c:pt idx="1">
                  <c:v>17.6</c:v>
                </c:pt>
                <c:pt idx="2">
                  <c:v>18.2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HFD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</c:spPr>
          <c:errBars>
            <c:errBarType val="both"/>
            <c:errValType val="cust"/>
            <c:noEndCap val="0"/>
            <c:plus>
              <c:numLit>
                <c:formatCode>General</c:formatCode>
                <c:ptCount val="3"/>
                <c:pt idx="0">
                  <c:v>2.4</c:v>
                </c:pt>
                <c:pt idx="1">
                  <c:v>3.0</c:v>
                </c:pt>
                <c:pt idx="2">
                  <c:v>3.4</c:v>
                </c:pt>
              </c:numLit>
            </c:plus>
            <c:minus>
              <c:numLit>
                <c:formatCode>General</c:formatCode>
                <c:ptCount val="3"/>
                <c:pt idx="0">
                  <c:v>2.4</c:v>
                </c:pt>
                <c:pt idx="1">
                  <c:v>3.0</c:v>
                </c:pt>
                <c:pt idx="2">
                  <c:v>3.4</c:v>
                </c:pt>
              </c:numLit>
            </c:minus>
            <c:spPr>
              <a:ln w="12700">
                <a:solidFill>
                  <a:srgbClr val="333A42"/>
                </a:solidFill>
              </a:ln>
            </c:spPr>
          </c:errBars>
          <c:cat>
            <c:strRef>
              <c:f>Sheet1!$A$2:$A$4</c:f>
              <c:strCache>
                <c:ptCount val="3"/>
                <c:pt idx="0">
                  <c:v>Sem. 4</c:v>
                </c:pt>
                <c:pt idx="1">
                  <c:v>Sem. 8</c:v>
                </c:pt>
                <c:pt idx="2">
                  <c:v>Sem. 12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19.8</c:v>
                </c:pt>
                <c:pt idx="1">
                  <c:v>26.5</c:v>
                </c:pt>
                <c:pt idx="2">
                  <c:v>33.1</c:v>
                </c:pt>
              </c:numCache>
            </c:numRef>
          </c:val>
        </c:ser>
        <c:gapWidth val="9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low"/>
        <c:spPr>
          <a:ln>
            <a:solidFill>
              <a:srgbClr val="9AA4AF"/>
            </a:solidFill>
          </a:ln>
        </c:spPr>
        <c:txPr>
          <a:bodyPr/>
          <a:lstStyle/>
          <a:p>
            <a:pPr>
              <a:defRPr sz="26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>
              <a:solidFill>
                <a:srgbClr val="E3E7EC"/>
              </a:solidFill>
            </a:ln>
          </c:spPr>
        </c:majorGridlines>
        <c:title>
          <c:tx>
            <c:rich>
              <a:bodyPr/>
              <a:lstStyle/>
              <a:p>
                <a:r>
                  <a:rPr sz="2600" b="0"/>
                  <a:t>TG hépatiques (mg/g)</a:t>
                </a:r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600"/>
            </a:pPr>
          </a:p>
        </c:txPr>
        <c:crossAx val="-2068027336"/>
        <c:crosses val="autoZero"/>
      </c:valAx>
    </c:plotArea>
    <c:legend>
      <c:legendPos val="t"/>
      <c:overlay val="0"/>
      <c:txPr>
        <a:bodyPr/>
        <a:lstStyle/>
        <a:p>
          <a:pPr>
            <a:defRPr sz="2600"/>
          </a:pPr>
        </a:p>
      </c:txPr>
    </c:legend>
    <c:dispBlanksAs val="gap"/>
  </c:chart>
  <c:txPr>
    <a:bodyPr/>
    <a:lstStyle/>
    <a:p>
      <a:pPr>
        <a:defRPr sz="2600">
          <a:solidFill>
            <a:srgbClr val="1F2329"/>
          </a:solidFill>
          <a:latin typeface="Arial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percentStacked"/>
        <c:ser>
          <c:idx val="0"/>
          <c:order val="0"/>
          <c:tx>
            <c:strRef>
              <c:f>Sheet1!$B$1</c:f>
              <c:strCache>
                <c:ptCount val="1"/>
                <c:pt idx="0">
                  <c:v>Firmicutes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Témoin</c:v>
                </c:pt>
                <c:pt idx="1">
                  <c:v>HFD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48</c:v>
                </c:pt>
                <c:pt idx="1">
                  <c:v>63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Bacteroidetes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Témoin</c:v>
                </c:pt>
                <c:pt idx="1">
                  <c:v>HFD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40</c:v>
                </c:pt>
                <c:pt idx="1">
                  <c:v>22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Protéobactéries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Témoin</c:v>
                </c:pt>
                <c:pt idx="1">
                  <c:v>HFD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5</c:v>
                </c:pt>
                <c:pt idx="1">
                  <c:v>9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Autres</c:v>
                </c:pt>
              </c:strCache>
            </c:strRef>
          </c:tx>
          <c:spPr>
            <a:solidFill>
              <a:srgbClr val="C5CCD4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Témoin</c:v>
                </c:pt>
                <c:pt idx="1">
                  <c:v>HFD</c:v>
                </c:pt>
              </c:strCache>
            </c:strRef>
          </c:cat>
          <c:val>
            <c:numRef>
              <c:f>Sheet1!$E$2:$E$3</c:f>
              <c:numCache>
                <c:formatCode>General</c:formatCode>
                <c:ptCount val="2"/>
                <c:pt idx="0">
                  <c:v>7</c:v>
                </c:pt>
                <c:pt idx="1">
                  <c:v>6</c:v>
                </c:pt>
              </c:numCache>
            </c:numRef>
          </c:val>
        </c:ser>
        <c:gapWidth val="60"/>
        <c:overlap val="10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low"/>
        <c:spPr>
          <a:ln>
            <a:solidFill>
              <a:srgbClr val="9AA4AF"/>
            </a:solidFill>
          </a:ln>
        </c:spPr>
        <c:txPr>
          <a:bodyPr/>
          <a:lstStyle/>
          <a:p>
            <a:pPr>
              <a:defRPr sz="26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>
              <a:solidFill>
                <a:srgbClr val="E3E7EC"/>
              </a:solidFill>
            </a:ln>
          </c:spPr>
        </c:majorGridlines>
        <c:title>
          <c:tx>
            <c:rich>
              <a:bodyPr/>
              <a:lstStyle/>
              <a:p>
                <a:r>
                  <a:rPr sz="2600" b="0"/>
                  <a:t>Abondance relative</a:t>
                </a:r>
              </a:p>
            </c:rich>
          </c:tx>
          <c:layout/>
          <c:overlay val="0"/>
        </c:title>
        <c:numFmt formatCode="0\ %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600"/>
            </a:pPr>
          </a:p>
        </c:txPr>
        <c:crossAx val="-2068027336"/>
        <c:crosses val="autoZero"/>
      </c:valAx>
    </c:plotArea>
    <c:legend>
      <c:legendPos val="t"/>
      <c:overlay val="0"/>
      <c:txPr>
        <a:bodyPr/>
        <a:lstStyle/>
        <a:p>
          <a:pPr>
            <a:defRPr sz="2600"/>
          </a:pPr>
        </a:p>
      </c:txPr>
    </c:legend>
    <c:dispBlanksAs val="gap"/>
  </c:chart>
  <c:txPr>
    <a:bodyPr/>
    <a:lstStyle/>
    <a:p>
      <a:pPr>
        <a:defRPr sz="2600">
          <a:solidFill>
            <a:srgbClr val="1F2329"/>
          </a:solidFill>
          <a:latin typeface="Arial"/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Modèle de poster SciDraw AI · Classique · A0 portrait (841 × 1189 mm) · palette Marine</a:t>
            </a:r>
          </a:p>
          <a:p>
            <a:r>
              <a:t>Version exemple : étude et données fictives. La page 2 est le mode d’emploi : imprimez seulement la page 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de Band"/>
          <p:cNvSpPr/>
          <p:nvPr userDrawn="1"/>
        </p:nvSpPr>
        <p:spPr>
          <a:xfrm>
            <a:off x="0" y="0"/>
            <a:ext cx="2926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" name="Logo"/>
          <p:cNvSpPr>
            <a:spLocks noGrp="1"/>
          </p:cNvSpPr>
          <p:nvPr>
            <p:ph type="pic" idx="10" hasCustomPrompt="1"/>
          </p:nvPr>
        </p:nvSpPr>
        <p:spPr>
          <a:xfrm>
            <a:off x="960120" y="685800"/>
            <a:ext cx="1005840" cy="10058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Logo</a:t>
            </a:r>
          </a:p>
        </p:txBody>
      </p:sp>
      <p:sp>
        <p:nvSpPr>
          <p:cNvPr id="4" name="Degree"/>
          <p:cNvSpPr>
            <a:spLocks noGrp="1"/>
          </p:cNvSpPr>
          <p:nvPr>
            <p:ph type="body" idx="13" hasCustomPrompt="1"/>
          </p:nvPr>
        </p:nvSpPr>
        <p:spPr>
          <a:xfrm>
            <a:off x="960120" y="2103120"/>
            <a:ext cx="10058400" cy="411480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6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Soutenance de thèse</a:t>
            </a:r>
          </a:p>
        </p:txBody>
      </p:sp>
      <p:sp>
        <p:nvSpPr>
          <p:cNvPr id="5" name="Title"/>
          <p:cNvSpPr>
            <a:spLocks noGrp="1"/>
          </p:cNvSpPr>
          <p:nvPr>
            <p:ph type="ctrTitle" hasCustomPrompt="1"/>
          </p:nvPr>
        </p:nvSpPr>
        <p:spPr>
          <a:xfrm>
            <a:off x="960120" y="2606040"/>
            <a:ext cx="10332720" cy="1737360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lnSpc>
                <a:spcPct val="110000"/>
              </a:lnSpc>
              <a:defRPr sz="3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/>
              <a:t>Titre de la thèse</a:t>
            </a:r>
          </a:p>
        </p:txBody>
      </p:sp>
      <p:sp>
        <p:nvSpPr>
          <p:cNvPr id="6" name="Rule"/>
          <p:cNvSpPr/>
          <p:nvPr userDrawn="1"/>
        </p:nvSpPr>
        <p:spPr>
          <a:xfrm>
            <a:off x="960120" y="4572000"/>
            <a:ext cx="1033272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7" name="Meta"/>
          <p:cNvSpPr>
            <a:spLocks noGrp="1"/>
          </p:cNvSpPr>
          <p:nvPr>
            <p:ph type="body" idx="1" hasCustomPrompt="1"/>
          </p:nvPr>
        </p:nvSpPr>
        <p:spPr>
          <a:xfrm>
            <a:off x="960120" y="4754880"/>
            <a:ext cx="10332720" cy="1463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lnSpc>
                <a:spcPct val="150000"/>
              </a:lnSpc>
              <a:defRPr sz="17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Cliquez pour ajouter du texte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umber"/>
          <p:cNvSpPr>
            <a:spLocks noGrp="1"/>
          </p:cNvSpPr>
          <p:nvPr>
            <p:ph type="body" idx="13" hasCustomPrompt="1"/>
          </p:nvPr>
        </p:nvSpPr>
        <p:spPr>
          <a:xfrm>
            <a:off x="914400" y="1737360"/>
            <a:ext cx="3657600" cy="1371600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8000" b="1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/>
              <a:t>01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914400" y="3246120"/>
            <a:ext cx="10058400" cy="914400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 sz="36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/>
              <a:t>Titre de la partie</a:t>
            </a:r>
          </a:p>
        </p:txBody>
      </p:sp>
      <p:sp>
        <p:nvSpPr>
          <p:cNvPr id="4" name="Rule"/>
          <p:cNvSpPr/>
          <p:nvPr userDrawn="1"/>
        </p:nvSpPr>
        <p:spPr>
          <a:xfrm>
            <a:off x="960120" y="4297680"/>
            <a:ext cx="73152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" name="Subtitle"/>
          <p:cNvSpPr>
            <a:spLocks noGrp="1"/>
          </p:cNvSpPr>
          <p:nvPr>
            <p:ph type="body" idx="1" hasCustomPrompt="1"/>
          </p:nvPr>
        </p:nvSpPr>
        <p:spPr>
          <a:xfrm>
            <a:off x="914400" y="4526280"/>
            <a:ext cx="10058400" cy="82296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Cliquez pour ajouter du texte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/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Fig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Partie · sous-titre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Cliquez pour ajouter un titre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6" name="Text"/>
          <p:cNvSpPr>
            <a:spLocks noGrp="1"/>
          </p:cNvSpPr>
          <p:nvPr>
            <p:ph type="body" idx="1" hasCustomPrompt="1"/>
          </p:nvPr>
        </p:nvSpPr>
        <p:spPr>
          <a:xfrm>
            <a:off x="548640" y="1691640"/>
            <a:ext cx="4160520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800"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Cliquez pour ajouter du texte</a:t>
            </a:r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074920" y="1691640"/>
            <a:ext cx="6565392" cy="39776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Cliquez sur l’icône pour insérer une image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074920" y="5760720"/>
            <a:ext cx="6565392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Légende : ce que montre la figure, en une phrase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/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gur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Partie · sous-titre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Cliquez pour ajouter un titre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48640" y="1691640"/>
            <a:ext cx="6400800" cy="39776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Cliquez sur l’icône pour insérer une image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48640" y="5760720"/>
            <a:ext cx="6400800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Légende : ce que montre la figure, en une phrase</a:t>
            </a:r>
          </a:p>
        </p:txBody>
      </p:sp>
      <p:sp>
        <p:nvSpPr>
          <p:cNvPr id="6" name="Text"/>
          <p:cNvSpPr>
            <a:spLocks noGrp="1"/>
          </p:cNvSpPr>
          <p:nvPr>
            <p:ph type="body" idx="1" hasCustomPrompt="1"/>
          </p:nvPr>
        </p:nvSpPr>
        <p:spPr>
          <a:xfrm>
            <a:off x="7315200" y="1691640"/>
            <a:ext cx="4325112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800"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Cliquez pour ajouter du texte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/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-width Fig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Partie · sous-titre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Cliquez pour ajouter un titre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48640" y="1691640"/>
            <a:ext cx="11094415" cy="406908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Cliquez sur l’icône pour insérer une image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48640" y="5833872"/>
            <a:ext cx="11094415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Légende : ce que montre la figure, en une phrase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/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Partie · sous-titre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Cliquez pour ajouter un titre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6" name="Column Band 1"/>
          <p:cNvSpPr/>
          <p:nvPr userDrawn="1"/>
        </p:nvSpPr>
        <p:spPr>
          <a:xfrm>
            <a:off x="548640" y="1737360"/>
            <a:ext cx="3484778" cy="548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7" name="Column Band 2"/>
          <p:cNvSpPr/>
          <p:nvPr userDrawn="1"/>
        </p:nvSpPr>
        <p:spPr>
          <a:xfrm>
            <a:off x="4353458" y="1737360"/>
            <a:ext cx="3484778" cy="548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" name="Column Band 3"/>
          <p:cNvSpPr/>
          <p:nvPr userDrawn="1"/>
        </p:nvSpPr>
        <p:spPr>
          <a:xfrm>
            <a:off x="8158277" y="1737360"/>
            <a:ext cx="3484778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" name="Column 1"/>
          <p:cNvSpPr>
            <a:spLocks noGrp="1"/>
          </p:cNvSpPr>
          <p:nvPr>
            <p:ph type="body" idx="1" hasCustomPrompt="1"/>
          </p:nvPr>
        </p:nvSpPr>
        <p:spPr>
          <a:xfrm>
            <a:off x="548640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Cliquez pour ajouter du texte</a:t>
            </a:r>
          </a:p>
        </p:txBody>
      </p:sp>
      <p:sp>
        <p:nvSpPr>
          <p:cNvPr id="11" name="Column 2"/>
          <p:cNvSpPr>
            <a:spLocks noGrp="1"/>
          </p:cNvSpPr>
          <p:nvPr>
            <p:ph type="body" idx="2" hasCustomPrompt="1"/>
          </p:nvPr>
        </p:nvSpPr>
        <p:spPr>
          <a:xfrm>
            <a:off x="4353458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Cliquez pour ajouter du texte</a:t>
            </a:r>
          </a:p>
        </p:txBody>
      </p:sp>
      <p:sp>
        <p:nvSpPr>
          <p:cNvPr id="12" name="Column 3"/>
          <p:cNvSpPr>
            <a:spLocks noGrp="1"/>
          </p:cNvSpPr>
          <p:nvPr>
            <p:ph type="body" idx="3" hasCustomPrompt="1"/>
          </p:nvPr>
        </p:nvSpPr>
        <p:spPr>
          <a:xfrm>
            <a:off x="8158277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Cliquez pour ajouter du texte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/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Partie · sous-titre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Cliquez pour ajouter un titre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/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548640" y="2377440"/>
            <a:ext cx="11094415" cy="1097280"/>
          </a:xfrm>
          <a:prstGeom prst="rect">
            <a:avLst/>
          </a:prstGeom>
        </p:spPr>
        <p:txBody>
          <a:bodyPr lIns="0" tIns="0" rIns="0" bIns="0" anchor="ctr" wrap="square">
            <a:normAutofit/>
          </a:bodyPr>
          <a:lstStyle>
            <a:lvl1pPr algn="ctr" eaLnBrk="1" hangingPunct="1">
              <a:defRPr sz="4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/>
              <a:t>Merci de votre attention</a:t>
            </a:r>
          </a:p>
        </p:txBody>
      </p:sp>
      <p:sp>
        <p:nvSpPr>
          <p:cNvPr id="3" name="Rule"/>
          <p:cNvSpPr/>
          <p:nvPr userDrawn="1"/>
        </p:nvSpPr>
        <p:spPr>
          <a:xfrm>
            <a:off x="5638648" y="3611880"/>
            <a:ext cx="91440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" name="Subtitle"/>
          <p:cNvSpPr>
            <a:spLocks noGrp="1"/>
          </p:cNvSpPr>
          <p:nvPr>
            <p:ph type="body" idx="1" hasCustomPrompt="1"/>
          </p:nvPr>
        </p:nvSpPr>
        <p:spPr>
          <a:xfrm>
            <a:off x="548640" y="3840480"/>
            <a:ext cx="11094415" cy="822960"/>
          </a:xfrm>
          <a:prstGeom prst="rect">
            <a:avLst/>
          </a:prstGeom>
        </p:spPr>
        <p:txBody>
          <a:bodyPr lIns="0" tIns="0" rIns="0" bIns="0" anchor="t" wrap="square"/>
          <a:lstStyle>
            <a:lvl1pPr algn="ctr" eaLnBrk="1" hangingPunct="1"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Cliquez pour ajouter du texte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+ Contac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914400" y="2011680"/>
            <a:ext cx="7498080" cy="1097280"/>
          </a:xfrm>
          <a:prstGeom prst="rect">
            <a:avLst/>
          </a:prstGeom>
        </p:spPr>
        <p:txBody>
          <a:bodyPr lIns="0" tIns="0" rIns="0" bIns="0" anchor="b" wrap="square">
            <a:normAutofit/>
          </a:bodyPr>
          <a:lstStyle>
            <a:lvl1pPr algn="l" eaLnBrk="1" hangingPunct="1">
              <a:defRPr sz="4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/>
              <a:t>Merci de votre attention</a:t>
            </a:r>
          </a:p>
        </p:txBody>
      </p:sp>
      <p:sp>
        <p:nvSpPr>
          <p:cNvPr id="3" name="Rule"/>
          <p:cNvSpPr/>
          <p:nvPr userDrawn="1"/>
        </p:nvSpPr>
        <p:spPr>
          <a:xfrm>
            <a:off x="960120" y="3291840"/>
            <a:ext cx="82296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" name="Contact"/>
          <p:cNvSpPr>
            <a:spLocks noGrp="1"/>
          </p:cNvSpPr>
          <p:nvPr>
            <p:ph type="body" idx="1" hasCustomPrompt="1"/>
          </p:nvPr>
        </p:nvSpPr>
        <p:spPr>
          <a:xfrm>
            <a:off x="914400" y="3520440"/>
            <a:ext cx="7498080" cy="164592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lnSpc>
                <a:spcPct val="150000"/>
              </a:lnSpc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Cliquez pour ajouter du texte</a:t>
            </a:r>
          </a:p>
        </p:txBody>
      </p:sp>
      <p:sp>
        <p:nvSpPr>
          <p:cNvPr id="5" name="QR Panel"/>
          <p:cNvSpPr/>
          <p:nvPr userDrawn="1"/>
        </p:nvSpPr>
        <p:spPr>
          <a:xfrm>
            <a:off x="8732520" y="1874520"/>
            <a:ext cx="2743200" cy="3108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6" name="QR Code"/>
          <p:cNvSpPr>
            <a:spLocks noGrp="1"/>
          </p:cNvSpPr>
          <p:nvPr>
            <p:ph type="pic" idx="10" hasCustomPrompt="1"/>
          </p:nvPr>
        </p:nvSpPr>
        <p:spPr>
          <a:xfrm>
            <a:off x="8961120" y="2057400"/>
            <a:ext cx="2286000" cy="228600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QR code</a:t>
            </a:r>
          </a:p>
        </p:txBody>
      </p:sp>
      <p:sp>
        <p:nvSpPr>
          <p:cNvPr id="7" name="QR Caption"/>
          <p:cNvSpPr>
            <a:spLocks noGrp="1"/>
          </p:cNvSpPr>
          <p:nvPr>
            <p:ph type="body" idx="16" hasCustomPrompt="1"/>
          </p:nvPr>
        </p:nvSpPr>
        <p:spPr>
          <a:xfrm>
            <a:off x="8732520" y="4434840"/>
            <a:ext cx="2743200" cy="41148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ctr" eaLnBrk="1" hangingPunct="1">
              <a:defRPr sz="13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Article / page de l’équipe</a:t>
            </a:r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"/>
          <p:cNvSpPr>
            <a:spLocks noGrp="1"/>
          </p:cNvSpPr>
          <p:nvPr>
            <p:ph type="title"/>
          </p:nvPr>
        </p:nvSpPr>
        <p:spPr>
          <a:xfrm>
            <a:off x="548640" y="640080"/>
            <a:ext cx="11094415" cy="658368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Text Placeholder"/>
          <p:cNvSpPr>
            <a:spLocks noGrp="1"/>
          </p:cNvSpPr>
          <p:nvPr>
            <p:ph type="body" idx="1"/>
          </p:nvPr>
        </p:nvSpPr>
        <p:spPr>
          <a:xfrm>
            <a:off x="548640" y="1691640"/>
            <a:ext cx="11094415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Modifiez les styles du texte du masque</a:t>
            </a:r>
          </a:p>
        </p:txBody>
      </p:sp>
      <p:sp>
        <p:nvSpPr>
          <p:cNvPr id="1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/>
            </a:r>
          </a:p>
        </p:txBody>
      </p:sp>
      <p:sp>
        <p:nvSpPr>
          <p:cNvPr id="1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/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xStyles>
    <p:titleStyle>
      <a:lvl1pPr algn="l" eaLnBrk="1" hangingPunct="1">
        <a:lnSpc>
          <a:spcPct val="105000"/>
        </a:lnSpc>
        <a:defRPr sz="28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eaLnBrk="1" hangingPunct="1">
        <a:lnSpc>
          <a:spcPct val="125000"/>
        </a:lnSpc>
        <a:spcBef>
          <a:spcPts val="800"/>
        </a:spcBef>
        <a:buNone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285750" indent="-285750" algn="l" eaLnBrk="1" hangingPunct="1">
        <a:lnSpc>
          <a:spcPct val="125000"/>
        </a:lnSpc>
        <a:spcBef>
          <a:spcPts val="400"/>
        </a:spcBef>
        <a:buClr>
          <a:schemeClr val="accent1"/>
        </a:buClr>
        <a:buFont typeface="Arial"/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2pPr>
      <a:lvl3pPr marL="571500" indent="-285750" algn="l" eaLnBrk="1" hangingPunct="1">
        <a:lnSpc>
          <a:spcPct val="125000"/>
        </a:lnSpc>
        <a:spcBef>
          <a:spcPts val="300"/>
        </a:spcBef>
        <a:buClr>
          <a:schemeClr val="accent4"/>
        </a:buClr>
        <a:buFont typeface="Arial"/>
        <a:buChar char="–"/>
        <a:defRPr sz="1400">
          <a:solidFill>
            <a:schemeClr val="tx1"/>
          </a:solidFill>
          <a:latin typeface="+mn-lt"/>
          <a:ea typeface="+mn-ea"/>
          <a:cs typeface="+mn-cs"/>
        </a:defRPr>
      </a:lvl3pPr>
    </p:bodyStyle>
    <p:otherStyle>
      <a:defPPr eaLnBrk="1" hangingPunct="1">
        <a:defRPr lang="fr-FR"/>
      </a:def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.jpg"/><Relationship Id="rId3" Type="http://schemas.openxmlformats.org/officeDocument/2006/relationships/chart" Target="../charts/chart1.xml"/><Relationship Id="rId4" Type="http://schemas.openxmlformats.org/officeDocument/2006/relationships/chart" Target="../charts/chart2.xml"/><Relationship Id="rId5" Type="http://schemas.openxmlformats.org/officeDocument/2006/relationships/image" Target="../media/image2.jpg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hyperlink" Target="https://sci-draw.com/fr/ai-drawing?prompt=poster-background&amp;utm_source=template&amp;utm_medium=pptx&amp;utm_campaign=poster-classic-fr&amp;utm_content=classic-background" TargetMode="External"/><Relationship Id="rId3" Type="http://schemas.openxmlformats.org/officeDocument/2006/relationships/hyperlink" Target="https://sci-draw.com/fr/ai-drawing?prompt=poster-mechanism&amp;utm_source=template&amp;utm_medium=pptx&amp;utm_campaign=poster-classic-fr&amp;utm_content=classic-mechanism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0275784" cy="658368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" name="Rectangle 2"/>
          <p:cNvSpPr/>
          <p:nvPr/>
        </p:nvSpPr>
        <p:spPr>
          <a:xfrm>
            <a:off x="0" y="6583680"/>
            <a:ext cx="30275784" cy="164592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" name="Rectangle 3"/>
          <p:cNvSpPr/>
          <p:nvPr/>
        </p:nvSpPr>
        <p:spPr>
          <a:xfrm>
            <a:off x="914400" y="1645920"/>
            <a:ext cx="3291840" cy="32918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r>
              <a:rPr sz="2200" lang="fr-FR" altLang="en-US">
                <a:solidFill>
                  <a:schemeClr val="accent4"/>
                </a:solidFill>
              </a:rPr>
              <a:t>Logo</a:t>
            </a:r>
          </a:p>
        </p:txBody>
      </p:sp>
      <p:sp>
        <p:nvSpPr>
          <p:cNvPr id="5" name="Rectangle 4"/>
          <p:cNvSpPr/>
          <p:nvPr/>
        </p:nvSpPr>
        <p:spPr>
          <a:xfrm>
            <a:off x="26069544" y="1645920"/>
            <a:ext cx="3291840" cy="32918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r>
              <a:rPr sz="2200" lang="fr-FR" altLang="en-US">
                <a:solidFill>
                  <a:schemeClr val="accent4"/>
                </a:solidFill>
              </a:rPr>
              <a:t>Logo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937759" y="320040"/>
            <a:ext cx="20400264" cy="39502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08000"/>
              </a:lnSpc>
            </a:pPr>
            <a:r>
              <a:rPr lang="fr-FR" altLang="en-US" sz="8800" b="1">
                <a:solidFill>
                  <a:srgbClr val="FFFFFF"/>
                </a:solidFill>
              </a:rPr>
              <a:t>La dysbiose favorise la stéatose via les acides biliaires et FXR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37759" y="4345228"/>
            <a:ext cx="20400264" cy="921715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fr-FR" altLang="en-US" sz="4000">
                <a:solidFill>
                  <a:srgbClr val="FFFFFF"/>
                </a:solidFill>
              </a:rPr>
              <a:t>Prénom NOM¹, Prénom NOM¹, Prénom NOM²*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937759" y="5332780"/>
            <a:ext cx="20400264" cy="921715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fr-FR" altLang="en-US" sz="3000">
                <a:solidFill>
                  <a:srgbClr val="C9D6E8"/>
                </a:solidFill>
              </a:rPr>
              <a:t>¹ Unité XX, Université XX   ² Service d’hépato-gastroentérologie, CHU XX   * Contact : prenom.nom@univ-xx.fr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41614344"/>
            <a:ext cx="30275784" cy="118872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10" name="TextBox 9"/>
          <p:cNvSpPr txBox="1"/>
          <p:nvPr/>
        </p:nvSpPr>
        <p:spPr>
          <a:xfrm>
            <a:off x="914400" y="41614344"/>
            <a:ext cx="28446984" cy="11887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fr-FR" altLang="en-US" sz="2200">
                <a:solidFill>
                  <a:srgbClr val="5F6B78"/>
                </a:solidFill>
              </a:rPr>
              <a:t>Modèles de posters SciDraw AI · sci-draw.com/fr  |  Version exemple : étude et données fictives, uniquement pour montrer la mise en page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914400" y="7479792"/>
            <a:ext cx="9025128" cy="9693138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12" name="Rectangle 11"/>
          <p:cNvSpPr/>
          <p:nvPr/>
        </p:nvSpPr>
        <p:spPr>
          <a:xfrm>
            <a:off x="914400" y="7479792"/>
            <a:ext cx="9025128" cy="1041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13" name="TextBox 12"/>
          <p:cNvSpPr txBox="1"/>
          <p:nvPr/>
        </p:nvSpPr>
        <p:spPr>
          <a:xfrm>
            <a:off x="1463040" y="7479792"/>
            <a:ext cx="7927848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fr-FR" altLang="en-US" sz="4000" b="1">
                <a:solidFill>
                  <a:srgbClr val="FFFFFF"/>
                </a:solidFill>
              </a:rPr>
              <a:t>Contexte</a:t>
            </a:r>
          </a:p>
        </p:txBody>
      </p:sp>
      <p:pic>
        <p:nvPicPr>
          <p:cNvPr id="14" name="Picture 13" descr="backgroun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3040" y="9069832"/>
            <a:ext cx="7927848" cy="465377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463040" y="13997930"/>
            <a:ext cx="7927848" cy="396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fr-FR" altLang="en-US" sz="2400">
                <a:solidFill>
                  <a:srgbClr val="5F6B78"/>
                </a:solidFill>
              </a:rPr>
              <a:t>Figure 1  Axe intestin–foie (schéma)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63040" y="14714210"/>
            <a:ext cx="7927848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fr-FR" altLang="en-US" sz="3200"/>
              <a:t>Le microbiote agit sur le foie via les acides biliaires, mais le lien causal reste à établir.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914400" y="17858730"/>
            <a:ext cx="9025128" cy="43103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18" name="Rectangle 17"/>
          <p:cNvSpPr/>
          <p:nvPr/>
        </p:nvSpPr>
        <p:spPr>
          <a:xfrm>
            <a:off x="914400" y="17858730"/>
            <a:ext cx="9025128" cy="1041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19" name="TextBox 18"/>
          <p:cNvSpPr txBox="1"/>
          <p:nvPr/>
        </p:nvSpPr>
        <p:spPr>
          <a:xfrm>
            <a:off x="1463040" y="17858730"/>
            <a:ext cx="7927848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fr-FR" altLang="en-US" sz="4000" b="1">
                <a:solidFill>
                  <a:srgbClr val="FFFFFF"/>
                </a:solidFill>
              </a:rPr>
              <a:t>Objectif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63040" y="19448770"/>
            <a:ext cx="7927848" cy="21717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fr-FR" altLang="en-US" sz="3600"/>
              <a:t>La dysbiose favorise-t-elle la stéatose via les acides biliaires et FXR ?</a:t>
            </a:r>
          </a:p>
        </p:txBody>
      </p:sp>
      <p:sp>
        <p:nvSpPr>
          <p:cNvPr id="21" name="Rectangle 20"/>
          <p:cNvSpPr/>
          <p:nvPr/>
        </p:nvSpPr>
        <p:spPr>
          <a:xfrm>
            <a:off x="914400" y="22854910"/>
            <a:ext cx="9025128" cy="7868919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2" name="Rectangle 21"/>
          <p:cNvSpPr/>
          <p:nvPr/>
        </p:nvSpPr>
        <p:spPr>
          <a:xfrm>
            <a:off x="914400" y="22854910"/>
            <a:ext cx="9025128" cy="1041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TextBox 22"/>
          <p:cNvSpPr txBox="1"/>
          <p:nvPr/>
        </p:nvSpPr>
        <p:spPr>
          <a:xfrm>
            <a:off x="1463040" y="22854910"/>
            <a:ext cx="7927848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fr-FR" altLang="en-US" sz="4000" b="1">
                <a:solidFill>
                  <a:srgbClr val="FFFFFF"/>
                </a:solidFill>
              </a:rPr>
              <a:t>Méthodes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463040" y="24444950"/>
            <a:ext cx="7927848" cy="57302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fr-FR" altLang="en-US" sz="3200" b="1">
                <a:solidFill>
                  <a:schemeClr val="accent1"/>
                </a:solidFill>
              </a:rPr>
              <a:t>Modèle  </a:t>
            </a:r>
            <a:r>
              <a:rPr lang="fr-FR" altLang="en-US" sz="3200"/>
              <a:t>souris témoin, HFD, HFD + agoniste de FXR ; n = 10, 12 semaines.</a:t>
            </a:r>
          </a:p>
          <a:p>
            <a:pPr eaLnBrk="1" hangingPunct="1">
              <a:lnSpc>
                <a:spcPct val="145000"/>
              </a:lnSpc>
              <a:spcBef>
                <a:spcPts val="1120"/>
              </a:spcBef>
            </a:pPr>
            <a:r>
              <a:rPr lang="fr-FR" altLang="en-US" sz="3200" b="1">
                <a:solidFill>
                  <a:schemeClr val="accent1"/>
                </a:solidFill>
              </a:rPr>
              <a:t>Analyses  </a:t>
            </a:r>
            <a:r>
              <a:rPr lang="fr-FR" altLang="en-US" sz="3200"/>
              <a:t>ARNr 16S ; acides biliaires (LC-MS/MS) ; TG hépatiques ; FXR, SHP, SREBP-1c.</a:t>
            </a:r>
          </a:p>
          <a:p>
            <a:pPr eaLnBrk="1" hangingPunct="1">
              <a:lnSpc>
                <a:spcPct val="145000"/>
              </a:lnSpc>
              <a:spcBef>
                <a:spcPts val="1120"/>
              </a:spcBef>
            </a:pPr>
            <a:r>
              <a:rPr lang="fr-FR" altLang="en-US" sz="3200" b="1">
                <a:solidFill>
                  <a:schemeClr val="accent1"/>
                </a:solidFill>
              </a:rPr>
              <a:t>Validation  </a:t>
            </a:r>
            <a:r>
              <a:rPr lang="fr-FR" altLang="en-US" sz="3200"/>
              <a:t>agoniste de FXR ; transplantation fécale vers des souris témoins.</a:t>
            </a:r>
          </a:p>
        </p:txBody>
      </p:sp>
      <p:sp>
        <p:nvSpPr>
          <p:cNvPr id="25" name="Rectangle 24"/>
          <p:cNvSpPr/>
          <p:nvPr/>
        </p:nvSpPr>
        <p:spPr>
          <a:xfrm>
            <a:off x="914400" y="31409630"/>
            <a:ext cx="9025128" cy="9564633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6" name="Rectangle 25"/>
          <p:cNvSpPr/>
          <p:nvPr/>
        </p:nvSpPr>
        <p:spPr>
          <a:xfrm>
            <a:off x="914400" y="31409630"/>
            <a:ext cx="9025128" cy="1041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TextBox 26"/>
          <p:cNvSpPr txBox="1"/>
          <p:nvPr/>
        </p:nvSpPr>
        <p:spPr>
          <a:xfrm>
            <a:off x="1463040" y="31409630"/>
            <a:ext cx="7927848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fr-FR" altLang="en-US" sz="4000" b="1">
                <a:solidFill>
                  <a:srgbClr val="FFFFFF"/>
                </a:solidFill>
              </a:rPr>
              <a:t>Plan expérimental</a:t>
            </a:r>
          </a:p>
        </p:txBody>
      </p:sp>
      <p:sp>
        <p:nvSpPr>
          <p:cNvPr id="28" name="Rectangle 27"/>
          <p:cNvSpPr/>
          <p:nvPr/>
        </p:nvSpPr>
        <p:spPr>
          <a:xfrm>
            <a:off x="1463040" y="32999670"/>
            <a:ext cx="7927848" cy="6359153"/>
          </a:xfrm>
          <a:prstGeom prst="rect">
            <a:avLst/>
          </a:prstGeom>
          <a:solidFill>
            <a:srgbClr val="FFFFFF"/>
          </a:solidFill>
          <a:ln w="25400">
            <a:solidFill>
              <a:srgbClr val="B8C1C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9" name="TextBox 28"/>
          <p:cNvSpPr txBox="1"/>
          <p:nvPr/>
        </p:nvSpPr>
        <p:spPr>
          <a:xfrm>
            <a:off x="1463040" y="32999670"/>
            <a:ext cx="7927848" cy="6359153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fr-FR" altLang="en-US" sz="2400">
                <a:solidFill>
                  <a:schemeClr val="accent4"/>
                </a:solidFill>
              </a:rPr>
              <a:t>Insérer le schéma du protocole (Insertion → Images)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463040" y="39633143"/>
            <a:ext cx="7927848" cy="792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fr-FR" altLang="en-US" sz="2400">
                <a:solidFill>
                  <a:srgbClr val="5F6B78"/>
                </a:solidFill>
              </a:rPr>
              <a:t>Figure 2  Plan expérimental et groupes (schéma possible avec SciDraw AI)</a:t>
            </a:r>
          </a:p>
        </p:txBody>
      </p:sp>
      <p:sp>
        <p:nvSpPr>
          <p:cNvPr id="31" name="Rectangle 30"/>
          <p:cNvSpPr/>
          <p:nvPr/>
        </p:nvSpPr>
        <p:spPr>
          <a:xfrm>
            <a:off x="10625328" y="7479792"/>
            <a:ext cx="9025128" cy="11266167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Rectangle 31"/>
          <p:cNvSpPr/>
          <p:nvPr/>
        </p:nvSpPr>
        <p:spPr>
          <a:xfrm>
            <a:off x="10625328" y="7479792"/>
            <a:ext cx="9025128" cy="1041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3" name="TextBox 32"/>
          <p:cNvSpPr txBox="1"/>
          <p:nvPr/>
        </p:nvSpPr>
        <p:spPr>
          <a:xfrm>
            <a:off x="11173967" y="7479792"/>
            <a:ext cx="7927848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fr-FR" altLang="en-US" sz="4000" b="1">
                <a:solidFill>
                  <a:srgbClr val="FFFFFF"/>
                </a:solidFill>
              </a:rPr>
              <a:t>Résultat 1 : TG en hausse</a:t>
            </a:r>
          </a:p>
        </p:txBody>
      </p:sp>
      <p:graphicFrame>
        <p:nvGraphicFramePr>
          <p:cNvPr id="34" name="Chart 33"/>
          <p:cNvGraphicFramePr>
            <a:graphicFrameLocks noGrp="1"/>
          </p:cNvGraphicFramePr>
          <p:nvPr/>
        </p:nvGraphicFramePr>
        <p:xfrm>
          <a:off x="11173967" y="9069832"/>
          <a:ext cx="7927848" cy="6419847"/>
        </p:xfrm>
        <a:graphic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11173967" y="15763999"/>
            <a:ext cx="7927848" cy="792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fr-FR" altLang="en-US" sz="2400">
                <a:solidFill>
                  <a:srgbClr val="5F6B78"/>
                </a:solidFill>
              </a:rPr>
              <a:t>Figure 3  TG hépatiques (données fictives, moy. ± é.-t., n = 10)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1173967" y="16876519"/>
            <a:ext cx="7927848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fr-FR" altLang="en-US" sz="3200"/>
              <a:t>× 1,8 à 12 semaines sous HFD (p &lt; 0,001).</a:t>
            </a:r>
          </a:p>
        </p:txBody>
      </p:sp>
      <p:sp>
        <p:nvSpPr>
          <p:cNvPr id="37" name="Rectangle 36"/>
          <p:cNvSpPr/>
          <p:nvPr/>
        </p:nvSpPr>
        <p:spPr>
          <a:xfrm>
            <a:off x="10625328" y="19431759"/>
            <a:ext cx="9025128" cy="11266167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8" name="Rectangle 37"/>
          <p:cNvSpPr/>
          <p:nvPr/>
        </p:nvSpPr>
        <p:spPr>
          <a:xfrm>
            <a:off x="10625328" y="19431759"/>
            <a:ext cx="9025128" cy="1041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9" name="TextBox 38"/>
          <p:cNvSpPr txBox="1"/>
          <p:nvPr/>
        </p:nvSpPr>
        <p:spPr>
          <a:xfrm>
            <a:off x="11173967" y="19431759"/>
            <a:ext cx="7927848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fr-FR" altLang="en-US" sz="4000" b="1">
                <a:solidFill>
                  <a:srgbClr val="FFFFFF"/>
                </a:solidFill>
              </a:rPr>
              <a:t>Résultat 2 : microbiote</a:t>
            </a:r>
          </a:p>
        </p:txBody>
      </p:sp>
      <p:graphicFrame>
        <p:nvGraphicFramePr>
          <p:cNvPr id="40" name="Chart 39"/>
          <p:cNvGraphicFramePr>
            <a:graphicFrameLocks noGrp="1"/>
          </p:cNvGraphicFramePr>
          <p:nvPr/>
        </p:nvGraphicFramePr>
        <p:xfrm>
          <a:off x="11173967" y="21021799"/>
          <a:ext cx="7927848" cy="6419847"/>
        </p:xfrm>
        <a:graphic>
          <a:graphicData uri="http://schemas.openxmlformats.org/drawingml/2006/chart">
            <c:chart xmlns:c="http://schemas.openxmlformats.org/drawingml/2006/chart" r:id="rId4"/>
          </a:graphicData>
        </a:graphic>
      </p:graphicFrame>
      <p:sp>
        <p:nvSpPr>
          <p:cNvPr id="41" name="TextBox 40"/>
          <p:cNvSpPr txBox="1"/>
          <p:nvPr/>
        </p:nvSpPr>
        <p:spPr>
          <a:xfrm>
            <a:off x="11173967" y="27715967"/>
            <a:ext cx="7927848" cy="792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fr-FR" altLang="en-US" sz="2400">
                <a:solidFill>
                  <a:srgbClr val="5F6B78"/>
                </a:solidFill>
              </a:rPr>
              <a:t>Figure 4  Composition par phylum (données fictives)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1173967" y="28828487"/>
            <a:ext cx="7927848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fr-FR" altLang="en-US" sz="3200"/>
              <a:t>Plus de Firmicutes, moins de Bacteroidetes.</a:t>
            </a:r>
          </a:p>
        </p:txBody>
      </p:sp>
      <p:sp>
        <p:nvSpPr>
          <p:cNvPr id="43" name="Rectangle 42"/>
          <p:cNvSpPr/>
          <p:nvPr/>
        </p:nvSpPr>
        <p:spPr>
          <a:xfrm>
            <a:off x="10625328" y="31383727"/>
            <a:ext cx="9025128" cy="9590536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4" name="Rectangle 43"/>
          <p:cNvSpPr/>
          <p:nvPr/>
        </p:nvSpPr>
        <p:spPr>
          <a:xfrm>
            <a:off x="10625328" y="31383727"/>
            <a:ext cx="9025128" cy="1041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5" name="TextBox 44"/>
          <p:cNvSpPr txBox="1"/>
          <p:nvPr/>
        </p:nvSpPr>
        <p:spPr>
          <a:xfrm>
            <a:off x="11173967" y="31383727"/>
            <a:ext cx="7927848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fr-FR" altLang="en-US" sz="4000" b="1">
                <a:solidFill>
                  <a:srgbClr val="FFFFFF"/>
                </a:solidFill>
              </a:rPr>
              <a:t>Résultat 4 : mécanisme</a:t>
            </a:r>
          </a:p>
        </p:txBody>
      </p:sp>
      <p:pic>
        <p:nvPicPr>
          <p:cNvPr id="46" name="Picture 45" descr="mechanism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73967" y="32973767"/>
            <a:ext cx="7927848" cy="5140456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11173967" y="38388544"/>
            <a:ext cx="7927848" cy="396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fr-FR" altLang="en-US" sz="2400">
                <a:solidFill>
                  <a:srgbClr val="5F6B78"/>
                </a:solidFill>
              </a:rPr>
              <a:t>Figure 6  Modèle mécanistique (schéma)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1173967" y="39104824"/>
            <a:ext cx="7927848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fr-FR" altLang="en-US" sz="3200"/>
              <a:t>Agoniste de FXR : SHP rétabli, SREBP-1c réduit, TG −32 %.</a:t>
            </a:r>
          </a:p>
        </p:txBody>
      </p:sp>
      <p:sp>
        <p:nvSpPr>
          <p:cNvPr id="49" name="Rectangle 48"/>
          <p:cNvSpPr/>
          <p:nvPr/>
        </p:nvSpPr>
        <p:spPr>
          <a:xfrm>
            <a:off x="20336256" y="7479792"/>
            <a:ext cx="9025128" cy="8581263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50" name="Rectangle 49"/>
          <p:cNvSpPr/>
          <p:nvPr/>
        </p:nvSpPr>
        <p:spPr>
          <a:xfrm>
            <a:off x="20336256" y="7479792"/>
            <a:ext cx="9025128" cy="1041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51" name="TextBox 50"/>
          <p:cNvSpPr txBox="1"/>
          <p:nvPr/>
        </p:nvSpPr>
        <p:spPr>
          <a:xfrm>
            <a:off x="20884896" y="7479792"/>
            <a:ext cx="7927848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fr-FR" altLang="en-US" sz="4000" b="1">
                <a:solidFill>
                  <a:srgbClr val="FFFFFF"/>
                </a:solidFill>
              </a:rPr>
              <a:t>Discussion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20884896" y="9069832"/>
            <a:ext cx="7927848" cy="44094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fr-FR" altLang="en-US" sz="3200"/>
              <a:t>La transplantation fécale reproduit la stéatose : le microbiote est en amont, pas un simple effet du régime.</a:t>
            </a:r>
          </a:p>
          <a:p>
            <a:pPr eaLnBrk="1" hangingPunct="1">
              <a:lnSpc>
                <a:spcPct val="145000"/>
              </a:lnSpc>
              <a:spcBef>
                <a:spcPts val="1120"/>
              </a:spcBef>
            </a:pPr>
            <a:r>
              <a:rPr lang="fr-FR" altLang="en-US" sz="3200"/>
              <a:t>Correction partielle par l’agoniste : d’autres voies (TGR5 ?) interviennent.</a:t>
            </a:r>
          </a:p>
        </p:txBody>
      </p:sp>
      <p:sp>
        <p:nvSpPr>
          <p:cNvPr id="53" name="Rectangle 52"/>
          <p:cNvSpPr/>
          <p:nvPr/>
        </p:nvSpPr>
        <p:spPr>
          <a:xfrm>
            <a:off x="20336256" y="16746854"/>
            <a:ext cx="9025128" cy="8698103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54" name="Rectangle 53"/>
          <p:cNvSpPr/>
          <p:nvPr/>
        </p:nvSpPr>
        <p:spPr>
          <a:xfrm>
            <a:off x="20336256" y="16746854"/>
            <a:ext cx="9025128" cy="1041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55" name="TextBox 54"/>
          <p:cNvSpPr txBox="1"/>
          <p:nvPr/>
        </p:nvSpPr>
        <p:spPr>
          <a:xfrm>
            <a:off x="20884896" y="16746854"/>
            <a:ext cx="7927848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fr-FR" altLang="en-US" sz="4000" b="1">
                <a:solidFill>
                  <a:srgbClr val="FFFFFF"/>
                </a:solidFill>
              </a:rPr>
              <a:t>Conclusion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20884896" y="18336895"/>
            <a:ext cx="7927848" cy="6559423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fr-FR" altLang="en-US" sz="3600"/>
              <a:t>1. Dysbiose et acides biliaires modifiés.</a:t>
            </a:r>
          </a:p>
          <a:p>
            <a:pPr eaLnBrk="1" hangingPunct="1">
              <a:lnSpc>
                <a:spcPct val="145000"/>
              </a:lnSpc>
              <a:spcBef>
                <a:spcPts val="1440"/>
              </a:spcBef>
            </a:pPr>
            <a:r>
              <a:rPr lang="fr-FR" altLang="en-US" sz="3600"/>
              <a:t>2. Signal FXR hépatique affaibli.</a:t>
            </a:r>
          </a:p>
          <a:p>
            <a:pPr eaLnBrk="1" hangingPunct="1">
              <a:lnSpc>
                <a:spcPct val="145000"/>
              </a:lnSpc>
              <a:spcBef>
                <a:spcPts val="1440"/>
              </a:spcBef>
            </a:pPr>
            <a:r>
              <a:rPr lang="fr-FR" altLang="en-US" sz="3600"/>
              <a:t>3. Rétablir FXR corrige en partie la stéatose.</a:t>
            </a:r>
          </a:p>
        </p:txBody>
      </p:sp>
      <p:sp>
        <p:nvSpPr>
          <p:cNvPr id="57" name="Rectangle 56"/>
          <p:cNvSpPr/>
          <p:nvPr/>
        </p:nvSpPr>
        <p:spPr>
          <a:xfrm>
            <a:off x="20336256" y="26130758"/>
            <a:ext cx="9025128" cy="6587363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58" name="Rectangle 57"/>
          <p:cNvSpPr/>
          <p:nvPr/>
        </p:nvSpPr>
        <p:spPr>
          <a:xfrm>
            <a:off x="20336256" y="26130758"/>
            <a:ext cx="9025128" cy="1041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59" name="TextBox 58"/>
          <p:cNvSpPr txBox="1"/>
          <p:nvPr/>
        </p:nvSpPr>
        <p:spPr>
          <a:xfrm>
            <a:off x="20884896" y="26130758"/>
            <a:ext cx="7927848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fr-FR" altLang="en-US" sz="4000" b="1">
                <a:solidFill>
                  <a:srgbClr val="FFFFFF"/>
                </a:solidFill>
              </a:rPr>
              <a:t>Références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20884896" y="27720798"/>
            <a:ext cx="7927848" cy="24155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  <a:spcBef>
                <a:spcPts val="0"/>
              </a:spcBef>
            </a:pPr>
            <a:r>
              <a:rPr lang="fr-FR" altLang="en-US" sz="2200">
                <a:solidFill>
                  <a:srgbClr val="5F6B78"/>
                </a:solidFill>
              </a:rPr>
              <a:t>[1] NOM A., NOM B. Titre de l’article. Nom de la revue, année, vol., p.</a:t>
            </a:r>
          </a:p>
          <a:p>
            <a:pPr eaLnBrk="1" hangingPunct="1">
              <a:lnSpc>
                <a:spcPct val="135000"/>
              </a:lnSpc>
              <a:spcBef>
                <a:spcPts val="400"/>
              </a:spcBef>
            </a:pPr>
            <a:r>
              <a:rPr lang="fr-FR" altLang="en-US" sz="2200">
                <a:solidFill>
                  <a:srgbClr val="5F6B78"/>
                </a:solidFill>
              </a:rPr>
              <a:t>[2] NOM A., NOM B. Titre de l’article. Nom de la revue, année, vol., p.</a:t>
            </a:r>
          </a:p>
          <a:p>
            <a:pPr eaLnBrk="1" hangingPunct="1">
              <a:lnSpc>
                <a:spcPct val="135000"/>
              </a:lnSpc>
              <a:spcBef>
                <a:spcPts val="400"/>
              </a:spcBef>
            </a:pPr>
            <a:r>
              <a:rPr lang="fr-FR" altLang="en-US" sz="2200">
                <a:solidFill>
                  <a:srgbClr val="5F6B78"/>
                </a:solidFill>
              </a:rPr>
              <a:t>[3] NOM A., NOM B. Titre de l’article. Nom de la revue, année, vol., p.</a:t>
            </a:r>
          </a:p>
        </p:txBody>
      </p:sp>
      <p:sp>
        <p:nvSpPr>
          <p:cNvPr id="61" name="Rectangle 60"/>
          <p:cNvSpPr/>
          <p:nvPr/>
        </p:nvSpPr>
        <p:spPr>
          <a:xfrm>
            <a:off x="20336256" y="33403921"/>
            <a:ext cx="9025128" cy="7570343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62" name="Rectangle 61"/>
          <p:cNvSpPr/>
          <p:nvPr/>
        </p:nvSpPr>
        <p:spPr>
          <a:xfrm>
            <a:off x="20336256" y="33403921"/>
            <a:ext cx="9025128" cy="1041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63" name="TextBox 62"/>
          <p:cNvSpPr txBox="1"/>
          <p:nvPr/>
        </p:nvSpPr>
        <p:spPr>
          <a:xfrm>
            <a:off x="20884896" y="33403921"/>
            <a:ext cx="7927848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fr-FR" altLang="en-US" sz="4000" b="1">
                <a:solidFill>
                  <a:srgbClr val="FFFFFF"/>
                </a:solidFill>
              </a:rPr>
              <a:t>Remerciements et contact</a:t>
            </a:r>
          </a:p>
        </p:txBody>
      </p:sp>
      <p:sp>
        <p:nvSpPr>
          <p:cNvPr id="64" name="Rectangle 63"/>
          <p:cNvSpPr/>
          <p:nvPr/>
        </p:nvSpPr>
        <p:spPr>
          <a:xfrm>
            <a:off x="20884896" y="34993961"/>
            <a:ext cx="7927848" cy="2331720"/>
          </a:xfrm>
          <a:prstGeom prst="rect">
            <a:avLst/>
          </a:prstGeom>
          <a:solidFill>
            <a:srgbClr val="FFFFFF"/>
          </a:solidFill>
          <a:ln w="25400">
            <a:solidFill>
              <a:srgbClr val="B8C1C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65" name="TextBox 64"/>
          <p:cNvSpPr txBox="1"/>
          <p:nvPr/>
        </p:nvSpPr>
        <p:spPr>
          <a:xfrm>
            <a:off x="20884896" y="34993961"/>
            <a:ext cx="7927848" cy="23317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fr-FR" altLang="en-US" sz="2400">
                <a:solidFill>
                  <a:schemeClr val="accent4"/>
                </a:solidFill>
              </a:rPr>
              <a:t>Insérer un QR code : article / page de l’équipe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20884896" y="37600000"/>
            <a:ext cx="7927848" cy="792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fr-FR" altLang="en-US" sz="2400">
                <a:solidFill>
                  <a:srgbClr val="5F6B78"/>
                </a:solidFill>
              </a:rPr>
              <a:t>Financement : projet ANR-XX-XXXX. Contact : prenom.nom@univ-xx.fr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0275784" cy="384048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" name="TextBox 2"/>
          <p:cNvSpPr txBox="1"/>
          <p:nvPr/>
        </p:nvSpPr>
        <p:spPr>
          <a:xfrm>
            <a:off x="914400" y="548640"/>
            <a:ext cx="28446984" cy="2743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fr-FR" altLang="en-US" sz="7040" b="1">
                <a:solidFill>
                  <a:srgbClr val="FFFFFF"/>
                </a:solidFill>
              </a:rPr>
              <a:t>Mode d’emploi (ne pas imprimer cette page)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4754880"/>
            <a:ext cx="28446984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fr-FR" altLang="en-US" sz="3200" b="1">
                <a:solidFill>
                  <a:schemeClr val="accent1"/>
                </a:solidFill>
              </a:rPr>
              <a:t>Format</a:t>
            </a:r>
          </a:p>
          <a:p>
            <a:pPr eaLnBrk="1" hangingPunct="1">
              <a:lnSpc>
                <a:spcPct val="130000"/>
              </a:lnSpc>
              <a:spcBef>
                <a:spcPts val="600"/>
              </a:spcBef>
            </a:pPr>
            <a:r>
              <a:rPr lang="fr-FR" altLang="en-US" sz="3200"/>
              <a:t>A0 portrait (841 × 1189 mm). Pour un autre format, prenez le fichier correspondant plutôt que de redimensionner la page : les tailles de texte ne seraient plus proportionnées. A0 portrait est le format le plus demandé en France.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7498079"/>
            <a:ext cx="28446984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fr-FR" altLang="en-US" sz="3200" b="1">
                <a:solidFill>
                  <a:schemeClr val="accent1"/>
                </a:solidFill>
              </a:rPr>
              <a:t>Tailles de texte</a:t>
            </a:r>
          </a:p>
          <a:p>
            <a:pPr eaLnBrk="1" hangingPunct="1">
              <a:lnSpc>
                <a:spcPct val="130000"/>
              </a:lnSpc>
              <a:spcBef>
                <a:spcPts val="600"/>
              </a:spcBef>
            </a:pPr>
            <a:r>
              <a:rPr lang="fr-FR" altLang="en-US" sz="3200"/>
              <a:t>Titre environ 88 pt, titres de blocs 40 pt, texte 32 pt, légendes 24 pt : le texte se lit à 1 ou 2 m.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10241280"/>
            <a:ext cx="28446984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fr-FR" altLang="en-US" sz="3200" b="1">
                <a:solidFill>
                  <a:schemeClr val="accent1"/>
                </a:solidFill>
              </a:rPr>
              <a:t>Couleurs</a:t>
            </a:r>
          </a:p>
          <a:p>
            <a:pPr eaLnBrk="1" hangingPunct="1">
              <a:lnSpc>
                <a:spcPct val="130000"/>
              </a:lnSpc>
              <a:spcBef>
                <a:spcPts val="600"/>
              </a:spcBef>
            </a:pPr>
            <a:r>
              <a:rPr lang="fr-FR" altLang="en-US" sz="3200"/>
              <a:t>Toutes les couleurs sont liées au thème : Création → Variantes → Couleurs change tout d’un coup. Trois autres palettes sont aussi fournies en fichiers.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12984480"/>
            <a:ext cx="28446984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fr-FR" altLang="en-US" sz="3200" b="1">
                <a:solidFill>
                  <a:schemeClr val="accent1"/>
                </a:solidFill>
              </a:rPr>
              <a:t>Contenu</a:t>
            </a:r>
          </a:p>
          <a:p>
            <a:pPr eaLnBrk="1" hangingPunct="1">
              <a:lnSpc>
                <a:spcPct val="130000"/>
              </a:lnSpc>
              <a:spcBef>
                <a:spcPts val="600"/>
              </a:spcBef>
            </a:pPr>
            <a:r>
              <a:rPr lang="fr-FR" altLang="en-US" sz="3200"/>
              <a:t>Étude et données fictives. Graphiques et tableau sont natifs : clic droit sur un graphique → Modifier les données.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15727680"/>
            <a:ext cx="28446984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fr-FR" altLang="en-US" sz="3200" b="1">
                <a:solidFill>
                  <a:schemeClr val="accent1"/>
                </a:solidFill>
              </a:rPr>
              <a:t>Images</a:t>
            </a:r>
          </a:p>
          <a:p>
            <a:pPr eaLnBrk="1" hangingPunct="1">
              <a:lnSpc>
                <a:spcPct val="130000"/>
              </a:lnSpc>
              <a:spcBef>
                <a:spcPts val="600"/>
              </a:spcBef>
            </a:pPr>
            <a:r>
              <a:rPr lang="fr-FR" altLang="en-US" sz="3200"/>
              <a:t>Clic droit sur une figure → Modifier l’image. Cadres en pointillés : supprimez-les et insérez votre schéma ou QR code.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18470880"/>
            <a:ext cx="28446984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fr-FR" altLang="en-US" sz="3200" b="1">
                <a:solidFill>
                  <a:schemeClr val="accent1"/>
                </a:solidFill>
              </a:rPr>
              <a:t>Impression</a:t>
            </a:r>
          </a:p>
          <a:p>
            <a:pPr eaLnBrk="1" hangingPunct="1">
              <a:lnSpc>
                <a:spcPct val="130000"/>
              </a:lnSpc>
              <a:spcBef>
                <a:spcPts val="600"/>
              </a:spcBef>
            </a:pPr>
            <a:r>
              <a:rPr lang="fr-FR" altLang="en-US" sz="3200"/>
              <a:t>Fichier → Exporter en PDF, en imprimant seulement la page 1 ; indiquez le format final à l’imprimeur.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21579839"/>
            <a:ext cx="28446984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fr-FR" altLang="en-US" sz="3200" b="1">
                <a:solidFill>
                  <a:schemeClr val="accent2"/>
                </a:solidFill>
              </a:rPr>
              <a:t>Prompts des figures d’exemple (le lien ouvre SciDraw AI avec le prompt prérempli)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23042880"/>
            <a:ext cx="28446984" cy="411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fr-FR" altLang="en-US" sz="2400" b="1"/>
              <a:t>Schéma de contexte  </a:t>
            </a:r>
            <a:r>
              <a:rPr lang="fr-FR" altLang="en-US" sz="2400" b="1">
                <a:solidFill>
                  <a:schemeClr val="accent1"/>
                </a:solidFill>
                <a:hlinkClick r:id="rId2"/>
              </a:rPr>
              <a:t>Ouvrir SciDraw AI →</a:t>
            </a:r>
          </a:p>
          <a:p>
            <a:pPr eaLnBrk="1" hangingPunct="1">
              <a:lnSpc>
                <a:spcPct val="130000"/>
              </a:lnSpc>
              <a:spcBef>
                <a:spcPts val="600"/>
              </a:spcBef>
            </a:pPr>
            <a:r>
              <a:rPr lang="fr-FR" altLang="en-US" sz="2400">
                <a:solidFill>
                  <a:srgbClr val="5F6B78"/>
                </a:solidFill>
              </a:rPr>
              <a:t>Dessine un schéma de contexte sur l’axe intestin–foie, style vectoriel plat, fond blanc, bleu marine et vert d’eau comme couleurs principales, quelques touches d’ambre. Quatre étapes de gauche à droite, reliées par des flèches : ① « Régime hyperlipidique » ; ② « Dysbiose intestinale », montrée par moins de bactéries bénéfiques et davantage de bactéries opportunistes, sans autre texte ; ③ « Acides biliaires modifiés » ; ④ « Veine porte », qui mène au foie, puis un hépatocyte agrandi rempli de « Gouttelettes lipidiques ». À gauche l’intestin et son microbiote, à droite le foie et l’hépatocyte agrandi. Pas de titre dans l’image : uniquement ces cinq étiquettes, en français, courtes et bien lisibles.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27614880"/>
            <a:ext cx="28446984" cy="411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fr-FR" altLang="en-US" sz="2400" b="1"/>
              <a:t>Schéma de mécanisme  </a:t>
            </a:r>
            <a:r>
              <a:rPr lang="fr-FR" altLang="en-US" sz="2400" b="1">
                <a:solidFill>
                  <a:schemeClr val="accent1"/>
                </a:solidFill>
                <a:hlinkClick r:id="rId3"/>
              </a:rPr>
              <a:t>Ouvrir SciDraw AI →</a:t>
            </a:r>
          </a:p>
          <a:p>
            <a:pPr eaLnBrk="1" hangingPunct="1">
              <a:lnSpc>
                <a:spcPct val="130000"/>
              </a:lnSpc>
              <a:spcBef>
                <a:spcPts val="600"/>
              </a:spcBef>
            </a:pPr>
            <a:r>
              <a:rPr lang="fr-FR" altLang="en-US" sz="2400">
                <a:solidFill>
                  <a:srgbClr val="5F6B78"/>
                </a:solidFill>
              </a:rPr>
              <a:t>Dessine un schéma de mécanisme, style vectoriel plat, fond blanc, couleurs bleu marine, vert d’eau et ambre. L’image est divisée en deux bandeaux. En haut, « Intestin » : « Régime hyperlipidique » → « Dysbiose » → « Activité BSH réduite » → « Acides biliaires conjugués accrus ». En bas, « Hépatocyte » : « FXR moins activé » → « SHP réduit » → « SREBP-1c accru » → « Lipogenèse accrue » → « Gouttelettes lipidiques ». Les deux bandeaux sont reliés par une flèche vers le bas étiquetée « Veine porte ». Toutes les flèches sont bleu marine et indiquent une relation de cause à effet ; aucun symbole d’inhibition, aucune légende. Chaque étiquette n’apparaît qu’une fois, en français ; pas de titre dans l’image.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ciDraw AI Academic">
  <a:themeElements>
    <a:clrScheme name="SciDraw AI Academic">
      <a:dk1>
        <a:srgbClr val="1F2329"/>
      </a:dk1>
      <a:lt1>
        <a:srgbClr val="FFFFFF"/>
      </a:lt1>
      <a:dk2>
        <a:srgbClr val="1B3A5C"/>
      </a:dk2>
      <a:lt2>
        <a:srgbClr val="F2F4F7"/>
      </a:lt2>
      <a:accent1>
        <a:srgbClr val="1F4E8C"/>
      </a:accent1>
      <a:accent2>
        <a:srgbClr val="1A8C7E"/>
      </a:accent2>
      <a:accent3>
        <a:srgbClr val="D99A2B"/>
      </a:accent3>
      <a:accent4>
        <a:srgbClr val="8A96A3"/>
      </a:accent4>
      <a:accent5>
        <a:srgbClr val="C0443A"/>
      </a:accent5>
      <a:accent6>
        <a:srgbClr val="5B4B8A"/>
      </a:accent6>
      <a:hlink>
        <a:srgbClr val="1F4E8C"/>
      </a:hlink>
      <a:folHlink>
        <a:srgbClr val="5B4B8A"/>
      </a:folHlink>
    </a:clrScheme>
    <a:fontScheme name="SciDraw AI Academic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Modèle de poster scientifique (Classique, A0 portrait (841 × 1189 mm)) · SciDraw AI</dc:title>
  <dc:subject/>
  <dc:creator>SciDraw AI</dc:creator>
  <cp:keywords>SciDraw AI; poster scientifique; présentation de poster; congrès; modèle PowerPoint</cp:keywords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