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Cellules migrées par champ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18</c:v>
                </c:pt>
                <c:pt idx="1">
                  <c:v>14</c:v>
                </c:pt>
                <c:pt idx="2">
                  <c:v>16</c:v>
                </c:pt>
              </c:numLit>
            </c:plus>
            <c:minus>
              <c:numLit>
                <c:formatCode>General</c:formatCode>
                <c:ptCount val="3"/>
                <c:pt idx="0">
                  <c:v>18</c:v>
                </c:pt>
                <c:pt idx="1">
                  <c:v>14</c:v>
                </c:pt>
                <c:pt idx="2">
                  <c:v>16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sh-NC</c:v>
                </c:pt>
                <c:pt idx="1">
                  <c:v>sh-METTL3 n° 1</c:v>
                </c:pt>
                <c:pt idx="2">
                  <c:v>sh-METTL3 n° 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212</c:v>
                </c:pt>
                <c:pt idx="1">
                  <c:v>118</c:v>
                </c:pt>
                <c:pt idx="2">
                  <c:v>124</c:v>
                </c:pt>
              </c:numCache>
            </c:numRef>
          </c:val>
        </c:ser>
        <c:gapWidth val="1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Cellules migrées par champ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4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 (10 s) : le projet et la période. Tout le monde vous connaît, inutile de vous présenter.</a:t>
            </a:r>
          </a:p>
          <a:p>
            <a:r>
              <a:t>Astuce : gardez le même titre de projet d’une réunion à l’autre ; changez seulement la semaine et les dates, pour que l’encadrement suive l’avancement.</a:t>
            </a:r>
          </a:p>
          <a:p/>
          <a:p>
            <a:r>
              <a:t>Modèles de recherche SciDraw AI · sci-draw.com/fr · Version exemple : projet et données fictifs, uniquement pour montrer le contenu attendu de chaque diapositive.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Mode d’emploi, masqué en diaporama. Vous pouvez le supprimer après lecture.</a:t>
            </a:r>
          </a:p>
          <a:p/>
          <a:p>
            <a:r>
              <a:t>Modèles de recherche SciDraw AI · sci-draw.com/fr · Version exemple : projet et données fictifs, uniquement pour montrer le contenu attendu de chaque diapositive.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 (1 min) : trois chiffres et une phrase pour la période, puis la question que vous voulez discuter aujourd’hui.</a:t>
            </a:r>
          </a:p>
          <a:p/>
          <a:p>
            <a:r>
              <a:t>Modèles de recherche SciDraw AI · sci-draw.com/fr · Version exemple : projet et données fictifs, uniquement pour montrer le contenu attendu de chaque diapositive.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 (1 min) : point par point, le plan fixé à la dernière réunion. Si une tâche n’est pas faite, dites pourquoi, sans détour.</a:t>
            </a:r>
          </a:p>
          <a:p>
            <a:r>
              <a:t>Astuce : les étiquettes de statut sont des formes modifiables. Copiez la verte (fait), l’ambre (en cours) ou la grise (à faire).</a:t>
            </a:r>
          </a:p>
          <a:p/>
          <a:p>
            <a:r>
              <a:t>Modèles de recherche SciDraw AI · sci-draw.com/fr · Version exemple : projet et données fictifs, uniquement pour montrer le contenu attendu de chaque diapositive.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 (2 min) : le titre donne la conclusion ; à droite, « résultat → interprétation → à vérifier ».</a:t>
            </a:r>
          </a:p>
          <a:p>
            <a:r>
              <a:t>Astuce : insérez les images de microscopie brutes avec le grossissement ; ne les générez ni ne les retouchez par IA.</a:t>
            </a:r>
          </a:p>
          <a:p/>
          <a:p>
            <a:r>
              <a:t>Modèles de recherche SciDraw AI · sci-draw.com/fr · Version exemple : projet et données fictifs, uniquement pour montrer le contenu attendu de chaque diapositive.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 (30 s) : les images illustrent, la quantification est sur la diapo précédente. Même grossissement et même exposition pour les trois.</a:t>
            </a:r>
          </a:p>
          <a:p/>
          <a:p>
            <a:r>
              <a:t>Modèles de recherche SciDraw AI · sci-draw.com/fr · Version exemple : projet et données fictifs, uniquement pour montrer le contenu attendu de chaque diapositive.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 (2 min) : « constat → essais → piste suivante ». C’est ce qui permet aux autres de voir à quelle étape le problème se situe.</a:t>
            </a:r>
          </a:p>
          <a:p/>
          <a:p>
            <a:r>
              <a:t>Modèles de recherche SciDraw AI · sci-draw.com/fr · Version exemple : projet et données fictifs, uniquement pour montrer le contenu attendu de chaque diapositive.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 (1 min) : la plus utile de la réunion. Chaque demande doit dire qui, quoi, quand.</a:t>
            </a:r>
          </a:p>
          <a:p/>
          <a:p>
            <a:r>
              <a:t>Modèles de recherche SciDraw AI · sci-draw.com/fr · Version exemple : projet et données fictifs, uniquement pour montrer le contenu attendu de chaque diapositive.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 (45 s) : un plan réaliste d’ici la prochaine réunion ; la diapo 4 de la prochaine fois partira de ce tableau.</a:t>
            </a:r>
          </a:p>
          <a:p/>
          <a:p>
            <a:r>
              <a:t>Modèles de recherche SciDraw AI · sci-draw.com/fr · Version exemple : projet et données fictifs, uniquement pour montrer le contenu attendu de chaque diapositive.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 : laissez la question à l’écran pour lancer la discussion.</a:t>
            </a:r>
          </a:p>
          <a:p/>
          <a:p>
            <a:r>
              <a:t>Modèles de recherche SciDraw AI · sci-draw.com/fr · Version exemple : projet et données fictifs, uniquement pour montrer le contenu attendu de chaque diapositive.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Diapositive masquée, à montrer si l’encadrement demande où en est le projet dans son ensemble.</a:t>
            </a:r>
          </a:p>
          <a:p/>
          <a:p>
            <a:r>
              <a:t>Modèles de recherche SciDraw AI · sci-draw.com/fr · Version exemple : projet et données fictifs, uniquement pour montrer le contenu attendu de chaque diapositive.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Logo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Soutenance de thèse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Titre de la thèse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Titre de la partie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Partie · sous-titre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sur l’icône pour insérer une image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Légende : ce que montre la figure, en une phrase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Partie · sous-titre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sur l’icône pour insérer une image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Légende : ce que montre la figure, en une phrase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Partie · sous-titre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sur l’icône pour insérer une image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Légende : ce que montre la figure, en une phrase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Partie · sous-titre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Partie · sous-titre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Merci de votre attention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Merci de votre attention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QR code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Article / page de l’équipe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Modifiez les styles du texte du masque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fr-FR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hyperlink" Target="https://sci-draw.com/fr/sci-vis?utm_source=template&amp;utm_medium=pptx&amp;utm_campaign=lab-meeting-fr&amp;utm_content=result-1" TargetMode="External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Réunion d’équipe · Point d’avancement · Semaine X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Rôle de METTL3 dans la migration des cellules d’hépatocarcinome : avancement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1600200" algn="l"/>
                <a:tab pos="5120640" algn="l"/>
                <a:tab pos="6400800" algn="l"/>
              </a:tabLst>
            </a:pPr>
            <a:r>
              <a:rPr lang="fr-FR" altLang="en-US">
                <a:solidFill>
                  <a:srgbClr val="5F6B78"/>
                </a:solidFill>
              </a:rPr>
              <a:t>Présenté par</a:t>
            </a:r>
            <a:r>
              <a:rPr lang="fr-FR" altLang="en-US"/>
              <a:t>	Prénom NOM (doctorant, 2e année)</a:t>
            </a:r>
          </a:p>
          <a:p>
            <a:pPr eaLnBrk="1" hangingPunct="1">
              <a:tabLst>
                <a:tab pos="1600200" algn="l"/>
                <a:tab pos="5120640" algn="l"/>
                <a:tab pos="6400800" algn="l"/>
              </a:tabLst>
            </a:pPr>
            <a:r>
              <a:rPr lang="fr-FR" altLang="en-US">
                <a:solidFill>
                  <a:srgbClr val="5F6B78"/>
                </a:solidFill>
              </a:rPr>
              <a:t>Direction</a:t>
            </a:r>
            <a:r>
              <a:rPr lang="fr-FR" altLang="en-US"/>
              <a:t>	Pr Prénom NOM</a:t>
            </a:r>
          </a:p>
          <a:p>
            <a:pPr eaLnBrk="1" hangingPunct="1">
              <a:tabLst>
                <a:tab pos="1600200" algn="l"/>
                <a:tab pos="5120640" algn="l"/>
                <a:tab pos="6400800" algn="l"/>
              </a:tabLst>
            </a:pPr>
            <a:r>
              <a:rPr lang="fr-FR" altLang="en-US">
                <a:solidFill>
                  <a:srgbClr val="5F6B78"/>
                </a:solidFill>
              </a:rPr>
              <a:t>Période</a:t>
            </a:r>
            <a:r>
              <a:rPr lang="fr-FR" altLang="en-US"/>
              <a:t>	du XX au XX mars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Mode d’emploi · diapositive masquée en diaporama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Utiliser ce modèle en réunion d’équipe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Équipe XX · Réunion d’équipe – point d’avancement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800" b="1">
                <a:solidFill>
                  <a:schemeClr val="accent1"/>
                </a:solidFill>
              </a:rPr>
              <a:t>1  10 minutes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600">
                <a:solidFill>
                  <a:schemeClr val="dk1"/>
                </a:solidFill>
              </a:rPr>
              <a:t>En général 10 à 15 min, 8 à 10 diapositives. Seulement les nouveaux résultats ; les anciens vont en réserve.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800" b="1">
                <a:solidFill>
                  <a:schemeClr val="accent2"/>
                </a:solidFill>
              </a:rPr>
              <a:t>2  Partir du plan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600">
                <a:solidFill>
                  <a:schemeClr val="dk1"/>
                </a:solidFill>
              </a:rPr>
              <a:t>La diapo 4 reprend le plan de la dernière fois : fait, pas fait, pourquoi. C’est celle que l’encadrement regarde en premier.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88620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800" b="1">
                <a:solidFill>
                  <a:schemeClr val="accent3"/>
                </a:solidFill>
              </a:rPr>
              <a:t>3  Un problème précis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600">
                <a:solidFill>
                  <a:schemeClr val="dk1"/>
                </a:solidFill>
              </a:rPr>
              <a:t>Ce qui ne marche pas, ce qui a été essayé, la prochaine piste : on vous aidera bien mieux qu’avec « ça ne marche pas ».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88620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800" b="1">
                <a:solidFill>
                  <a:schemeClr val="accent6"/>
                </a:solidFill>
              </a:rPr>
              <a:t>4  Demander de l’aide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600">
                <a:solidFill>
                  <a:schemeClr val="dk1"/>
                </a:solidFill>
              </a:rPr>
              <a:t>Soyez concret : un réactif, un créneau d’appareil, l’expérience d’un collègue, ou une décision à prendre avec l’encadrement.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En bref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En bref : 2 tâches sur 3 faites, 1 point à discuter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Équipe XX · Réunion d’équipe – point d’avancement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15544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3484778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68680" y="1874519"/>
            <a:ext cx="284469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4000" b="1">
                <a:solidFill>
                  <a:schemeClr val="accent2"/>
                </a:solidFill>
              </a:rPr>
              <a:t>2 / 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2697480"/>
            <a:ext cx="284469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600">
                <a:solidFill>
                  <a:srgbClr val="5F6B78"/>
                </a:solidFill>
              </a:rPr>
              <a:t>Tâches prévues faites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53458" y="1737360"/>
            <a:ext cx="3484778" cy="15544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4353458" y="1737360"/>
            <a:ext cx="3484778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4673498" y="1874519"/>
            <a:ext cx="284469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4000" b="1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73498" y="2697480"/>
            <a:ext cx="284469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600">
                <a:solidFill>
                  <a:srgbClr val="5F6B78"/>
                </a:solidFill>
              </a:rPr>
              <a:t>Résultat clé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58276" y="1737360"/>
            <a:ext cx="3484778" cy="15544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8158276" y="1737360"/>
            <a:ext cx="3484778" cy="64008"/>
          </a:xfrm>
          <a:prstGeom prst="rect">
            <a:avLst/>
          </a:prstGeom>
          <a:solidFill>
            <a:srgbClr val="A86F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478316" y="1874519"/>
            <a:ext cx="284469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4000" b="1">
                <a:solidFill>
                  <a:srgbClr val="A86F10"/>
                </a:solidFill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78316" y="2697480"/>
            <a:ext cx="284469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600">
                <a:solidFill>
                  <a:srgbClr val="5F6B78"/>
                </a:solidFill>
              </a:rPr>
              <a:t>Point à discuter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36118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548640" y="3611880"/>
            <a:ext cx="82296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914400" y="3611880"/>
            <a:ext cx="1054577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800" b="1">
                <a:solidFill>
                  <a:schemeClr val="accent1"/>
                </a:solidFill>
              </a:rPr>
              <a:t>Avancement  </a:t>
            </a:r>
            <a:r>
              <a:rPr lang="fr-FR" altLang="en-US" sz="1800"/>
              <a:t>Sans METTL3, les cellules migrent environ 45 % de moins ; mais le contrôle de charge du western blot est instable.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983480"/>
            <a:ext cx="11094415" cy="105156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8" name="Rectangle 37"/>
          <p:cNvSpPr/>
          <p:nvPr/>
        </p:nvSpPr>
        <p:spPr>
          <a:xfrm>
            <a:off x="548640" y="4983480"/>
            <a:ext cx="82296" cy="105156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914400" y="4983480"/>
            <a:ext cx="10545775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800" b="1">
                <a:solidFill>
                  <a:srgbClr val="A86F10"/>
                </a:solidFill>
              </a:rPr>
              <a:t>À discuter  </a:t>
            </a:r>
            <a:r>
              <a:rPr lang="fr-FR" altLang="en-US" sz="1800"/>
              <a:t>Prochaine étape : expérience de sauvetage, ou d’abord une deuxième lignée cellulaire 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Plan précédent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Où en est le plan de la dernière réunion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Équipe XX · Réunion d’équipe – point d’avancement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11094415" cy="11155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822959" y="2148840"/>
            <a:ext cx="1143000" cy="38404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2148840"/>
            <a:ext cx="114300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1300" b="1">
                <a:solidFill>
                  <a:srgbClr val="FFFFFF"/>
                </a:solidFill>
              </a:rPr>
              <a:t>Fait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40280" y="1892807"/>
            <a:ext cx="9052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900" b="1"/>
              <a:t>Lignée HepG2 stable sh-METTL3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240280" y="2368296"/>
            <a:ext cx="90525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600">
                <a:solidFill>
                  <a:srgbClr val="5F6B78"/>
                </a:solidFill>
              </a:rPr>
              <a:t>Extinction vérifiée en RT-qPCR : environ 78 %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108960"/>
            <a:ext cx="11094415" cy="11155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822959" y="3474720"/>
            <a:ext cx="1143000" cy="38404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822959" y="3474720"/>
            <a:ext cx="114300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1300" b="1">
                <a:solidFill>
                  <a:srgbClr val="FFFFFF"/>
                </a:solidFill>
              </a:rPr>
              <a:t>Fait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240280" y="3218688"/>
            <a:ext cx="9052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900" b="1"/>
              <a:t>Migration en Transwell, 3 réplicats biologiques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240280" y="3694176"/>
            <a:ext cx="90525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600">
                <a:solidFill>
                  <a:srgbClr val="5F6B78"/>
                </a:solidFill>
              </a:rPr>
              <a:t>Fait, résultats diapo 5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4434840"/>
            <a:ext cx="11094415" cy="11155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822959" y="4800600"/>
            <a:ext cx="1143000" cy="38404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822959" y="4800600"/>
            <a:ext cx="114300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1300" b="1">
                <a:solidFill>
                  <a:srgbClr val="FFFFFF"/>
                </a:solidFill>
              </a:rPr>
              <a:t>En cours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240280" y="4544568"/>
            <a:ext cx="9052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900" b="1"/>
              <a:t>Western blot des protéines cibles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240280" y="5020055"/>
            <a:ext cx="90525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600">
                <a:solidFill>
                  <a:srgbClr val="5F6B78"/>
                </a:solidFill>
              </a:rPr>
              <a:t>Contrôle de charge instable, résultat inutilisable (diapo 7)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Résultats de la période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Sans METTL3, les HepG2 migrent environ 45 % de moins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Équipe XX · Réunion d’équipe – point d’avancement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667512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6675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200">
                <a:solidFill>
                  <a:srgbClr val="5F6B78"/>
                </a:solidFill>
              </a:rPr>
              <a:t>Figure 1  Transwell, 24 h (données fictives, moyenne ± é.-t., 3 réplicats biologiques)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66751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200" b="1">
                <a:solidFill>
                  <a:schemeClr val="accent2"/>
                </a:solidFill>
              </a:rPr>
              <a:t>✦ </a:t>
            </a:r>
            <a:r>
              <a:rPr lang="fr-FR" altLang="en-US" sz="1200">
                <a:solidFill>
                  <a:srgbClr val="5F6B78"/>
                </a:solidFill>
              </a:rPr>
              <a:t>Clic droit → Modifier les données, ou tracez vos comptages dans SciVis.</a:t>
            </a:r>
            <a:r>
              <a:rPr lang="fr-FR" altLang="en-US" sz="1200" b="1">
                <a:solidFill>
                  <a:schemeClr val="accent1"/>
                </a:solidFill>
                <a:hlinkClick r:id="rId3"/>
              </a:rPr>
              <a:t>  Ouvrir SciVis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543800" y="1691640"/>
            <a:ext cx="4096512" cy="4343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7818120" y="1874519"/>
            <a:ext cx="3611880" cy="4023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600" b="1">
                <a:solidFill>
                  <a:schemeClr val="accent1"/>
                </a:solidFill>
              </a:rPr>
              <a:t>Résultat</a:t>
            </a:r>
          </a:p>
          <a:p>
            <a:pPr eaLnBrk="1" hangingPunct="1">
              <a:lnSpc>
                <a:spcPct val="120000"/>
              </a:lnSpc>
              <a:spcBef>
                <a:spcPts val="400"/>
              </a:spcBef>
            </a:pPr>
            <a:r>
              <a:rPr lang="fr-FR" altLang="en-US" sz="1600"/>
              <a:t>Deux shRNA indépendants : 42 à 45 % de cellules migrées en moins (p &lt; 0,01).</a:t>
            </a:r>
          </a:p>
          <a:p>
            <a:pPr eaLnBrk="1" hangingPunct="1">
              <a:lnSpc>
                <a:spcPct val="120000"/>
              </a:lnSpc>
              <a:spcBef>
                <a:spcPts val="1400"/>
              </a:spcBef>
            </a:pPr>
            <a:r>
              <a:rPr lang="fr-FR" altLang="en-US" sz="1600" b="1">
                <a:solidFill>
                  <a:schemeClr val="accent1"/>
                </a:solidFill>
              </a:rPr>
              <a:t>Interprétation</a:t>
            </a:r>
          </a:p>
          <a:p>
            <a:pPr eaLnBrk="1" hangingPunct="1">
              <a:lnSpc>
                <a:spcPct val="120000"/>
              </a:lnSpc>
              <a:spcBef>
                <a:spcPts val="400"/>
              </a:spcBef>
            </a:pPr>
            <a:r>
              <a:rPr lang="fr-FR" altLang="en-US" sz="1600"/>
              <a:t>METTL3 favoriserait la migration ; deux shRNA concordants rendent un effet hors cible peu probable.</a:t>
            </a:r>
          </a:p>
          <a:p>
            <a:pPr eaLnBrk="1" hangingPunct="1">
              <a:lnSpc>
                <a:spcPct val="120000"/>
              </a:lnSpc>
              <a:spcBef>
                <a:spcPts val="1400"/>
              </a:spcBef>
            </a:pPr>
            <a:r>
              <a:rPr lang="fr-FR" altLang="en-US" sz="1600" b="1">
                <a:solidFill>
                  <a:srgbClr val="A86F10"/>
                </a:solidFill>
              </a:rPr>
              <a:t>À vérifier</a:t>
            </a:r>
          </a:p>
          <a:p>
            <a:pPr eaLnBrk="1" hangingPunct="1">
              <a:lnSpc>
                <a:spcPct val="120000"/>
              </a:lnSpc>
              <a:spcBef>
                <a:spcPts val="400"/>
              </a:spcBef>
            </a:pPr>
            <a:r>
              <a:rPr lang="fr-FR" altLang="en-US" sz="1600"/>
              <a:t>La prolifération fausse-t-elle le comptage ? (CCK-8 en parallèle)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Résultats de la période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Images représentatives : Transwell, cristal violet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Équipe XX · Réunion d’équipe – point d’avancement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37360"/>
            <a:ext cx="3484778" cy="3291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1400">
                <a:solidFill>
                  <a:srgbClr val="5F6B78"/>
                </a:solidFill>
              </a:rPr>
              <a:t>Image de microscopie brute
(Insertion → Images)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5120640"/>
            <a:ext cx="348477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1700" b="1"/>
              <a:t>sh-NC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353458" y="1737360"/>
            <a:ext cx="3484778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4353458" y="1737360"/>
            <a:ext cx="3484778" cy="3291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1400">
                <a:solidFill>
                  <a:srgbClr val="5F6B78"/>
                </a:solidFill>
              </a:rPr>
              <a:t>Image de microscopie brute
(Insertion → Images)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353458" y="5120640"/>
            <a:ext cx="348477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1700" b="1"/>
              <a:t>sh-METTL3 n° 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158276" y="1737360"/>
            <a:ext cx="3484778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8158276" y="1737360"/>
            <a:ext cx="3484778" cy="3291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1400">
                <a:solidFill>
                  <a:srgbClr val="5F6B78"/>
                </a:solidFill>
              </a:rPr>
              <a:t>Image de microscopie brute
(Insertion → Images)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158276" y="5120640"/>
            <a:ext cx="348477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1700" b="1"/>
              <a:t>sh-METTL3 n° 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8640" y="5669280"/>
            <a:ext cx="1109441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400">
                <a:solidFill>
                  <a:srgbClr val="5F6B78"/>
                </a:solidFill>
              </a:rPr>
              <a:t>Indiquez grossissement et barre d’échelle, par exemple : ×100, barre 100 µm.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Problèmes et discussion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Problème : contrôle de charge instable en western blot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Équipe XX · Réunion d’équipe – point d’avancement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622316"/>
                <a:gridCol w="5648065"/>
                <a:gridCol w="2824032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rgbClr val="FFFFFF"/>
                          </a:solidFill>
                        </a:rPr>
                        <a:t/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rgbClr val="FFFFFF"/>
                          </a:solidFill>
                        </a:rPr>
                        <a:t>Détail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rgbClr val="FFFFFF"/>
                          </a:solidFill>
                        </a:rPr>
                        <a:t>Résultat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Constat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Bandes GAPDH inégales sur une même membrane : facteur 2 entre pistes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Quantification impossible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Essai 1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Dosage BCA refait, 20 µg déposés par puits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Écart persistant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Essai 2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Tampon de transfert frais, transfert porté à 90 min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Un peu mieux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Piste suivante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Coloration des protéines totales comme contrôle, ou autre anticorps β-actine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Vos avis ?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Problèmes et discussion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De quoi j’ai besoin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Équipe XX · Réunion d’équipe – point d’avancement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83080"/>
            <a:ext cx="201168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548640" y="1783080"/>
            <a:ext cx="201168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1900" b="1">
                <a:solidFill>
                  <a:srgbClr val="FFFFFF"/>
                </a:solidFill>
              </a:rPr>
              <a:t>Décision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834640" y="1783080"/>
            <a:ext cx="857981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fr-FR" altLang="en-US" sz="1900"/>
              <a:t>Prochaine étape : sauvetage (surexpression de METTL3) ou répétition sur Huh7 ?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31546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548640" y="3154680"/>
            <a:ext cx="2011680" cy="1143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548640" y="3154680"/>
            <a:ext cx="201168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1900" b="1">
                <a:solidFill>
                  <a:srgbClr val="FFFFFF"/>
                </a:solidFill>
              </a:rPr>
              <a:t>Expérience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834640" y="3154680"/>
            <a:ext cx="857981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fr-FR" altLang="en-US" sz="1900"/>
              <a:t>Quelqu’un a-t-il déjà utilisé la coloration des protéines totales ? Je voudrais le protocole.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45262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4526280"/>
            <a:ext cx="2011680" cy="1143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548640" y="4526280"/>
            <a:ext cx="201168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1900" b="1">
                <a:solidFill>
                  <a:srgbClr val="FFFFFF"/>
                </a:solidFill>
              </a:rPr>
              <a:t>Ressource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834640" y="4526280"/>
            <a:ext cx="857981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fr-FR" altLang="en-US" sz="1900"/>
              <a:t>Microscope confocal (plateforme d’imagerie) : environ 2 h mardi et jeudi prochains.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Plan suivant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Plan d’ici la prochaine réunion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Équipe XX · Réunion d’équipe – point d’avancement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31181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849782"/>
                <a:gridCol w="2420599"/>
                <a:gridCol w="2824032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rgbClr val="FFFFFF"/>
                          </a:solidFill>
                        </a:rPr>
                        <a:t>Tâche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rgbClr val="FFFFFF"/>
                          </a:solidFill>
                        </a:rPr>
                        <a:t>Échéance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rgbClr val="FFFFFF"/>
                          </a:solidFill>
                        </a:rPr>
                        <a:t>Livrable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Régler le contrôle de charge, refaire le western blot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Semaine X+1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Protéines cibles quantifiées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CCK-8 : écarter un effet de prolifération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Semaine X+1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Courbe de prolifération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Selon la discussion : sauvetage ou Huh7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Semaine X+2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Résultat de migration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5074920"/>
            <a:ext cx="11094415" cy="914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5074920"/>
            <a:ext cx="82296" cy="914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5074920"/>
            <a:ext cx="10545775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800" b="1">
                <a:solidFill>
                  <a:srgbClr val="5F6B78"/>
                </a:solidFill>
              </a:rPr>
              <a:t>Jalon  </a:t>
            </a:r>
            <a:r>
              <a:rPr lang="fr-FR" altLang="en-US" sz="1800"/>
              <a:t>Semaine X+6 : toutes les expériences du volet mécanisme, début de la rédaction de l’article.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Merci ! Vos avis et conseils 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À discuter : sauvetage ou deuxième lignée, par quoi commencer 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Réserve · masquée en diaporama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Avancement global du projet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Équipe XX · Réunion d’équipe – point d’avancement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639482"/>
                <a:gridCol w="2218883"/>
                <a:gridCol w="4236049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rgbClr val="FFFFFF"/>
                          </a:solidFill>
                        </a:rPr>
                        <a:t>Volet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rgbClr val="FFFFFF"/>
                          </a:solidFill>
                        </a:rPr>
                        <a:t>Statut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rgbClr val="FFFFFF"/>
                          </a:solidFill>
                        </a:rPr>
                        <a:t>Remarque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Expression de METTL3 dans les tumeurs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Fait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Réunion de la semaine X−8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Effet de l’extinction : migration, invasion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En cours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Migration faite, invasion à faire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Criblage des gènes cibles (MeRIP-seq)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À faire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Échantillons congelés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Validation in vivo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À faire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Prévue semaine X+10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Modèle PowerPoint de réunion d’équipe · SciDraw AI</dc:title>
  <dc:subject>Modèle de point d’avancement en réunion d’équipe (version exemple)</dc:subject>
  <dc:creator>SciDraw AI</dc:creator>
  <cp:keywords>SciDraw AI; réunion d’équipe; point d’avancement; lab meeting; modèle PowerPoint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