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Témoin</c:v>
                </c:pt>
              </c:strCache>
            </c:strRef>
          </c:tx>
          <c:spPr>
            <a:solidFill>
              <a:srgbClr val="9AA4AF"/>
            </a:solidFill>
            <a:ln>
              <a:noFill/>
            </a:ln>
          </c:spPr>
          <c:errBars>
            <c:errBarType val="both"/>
            <c:errValType val="cust"/>
            <c:noEndCap val="0"/>
            <c:plus>
              <c:numLit>
                <c:formatCode>General</c:formatCode>
                <c:ptCount val="2"/>
                <c:pt idx="0">
                  <c:v>6</c:v>
                </c:pt>
                <c:pt idx="1">
                  <c:v>12</c:v>
                </c:pt>
              </c:numLit>
            </c:plus>
            <c:minus>
              <c:numLit>
                <c:formatCode>General</c:formatCode>
                <c:ptCount val="2"/>
                <c:pt idx="0">
                  <c:v>6</c:v>
                </c:pt>
                <c:pt idx="1">
                  <c:v>12</c:v>
                </c:pt>
              </c:numLit>
            </c:minus>
            <c:spPr>
              <a:ln w="12700">
                <a:solidFill>
                  <a:srgbClr val="333A42"/>
                </a:solidFill>
              </a:ln>
            </c:spPr>
          </c:errBars>
          <c:cat>
            <c:strRef>
              <c:f>Sheet1!$A$2:$A$3</c:f>
              <c:strCache>
                <c:ptCount val="2"/>
                <c:pt idx="0">
                  <c:v>Densité synaptique</c:v>
                </c:pt>
                <c:pt idx="1">
                  <c:v>Protéines synaptiques dans la microglie</c:v>
                </c:pt>
              </c:strCache>
            </c:strRef>
          </c:cat>
          <c:val>
            <c:numRef>
              <c:f>Sheet1!$B$2:$B$3</c:f>
              <c:numCache>
                <c:formatCode>General</c:formatCode>
                <c:ptCount val="2"/>
                <c:pt idx="0">
                  <c:v>100</c:v>
                </c:pt>
                <c:pt idx="1">
                  <c:v>100</c:v>
                </c:pt>
              </c:numCache>
            </c:numRef>
          </c:val>
        </c:ser>
        <c:ser>
          <c:idx val="1"/>
          <c:order val="1"/>
          <c:tx>
            <c:strRef>
              <c:f>Sheet1!$C$1</c:f>
              <c:strCache>
                <c:ptCount val="1"/>
                <c:pt idx="0">
                  <c:v>Privation de sommeil</c:v>
                </c:pt>
              </c:strCache>
            </c:strRef>
          </c:tx>
          <c:spPr>
            <a:solidFill>
              <a:schemeClr val="accent1"/>
            </a:solidFill>
            <a:ln>
              <a:noFill/>
            </a:ln>
          </c:spPr>
          <c:errBars>
            <c:errBarType val="both"/>
            <c:errValType val="cust"/>
            <c:noEndCap val="0"/>
            <c:plus>
              <c:numLit>
                <c:formatCode>General</c:formatCode>
                <c:ptCount val="2"/>
                <c:pt idx="0">
                  <c:v>7</c:v>
                </c:pt>
                <c:pt idx="1">
                  <c:v>18</c:v>
                </c:pt>
              </c:numLit>
            </c:plus>
            <c:minus>
              <c:numLit>
                <c:formatCode>General</c:formatCode>
                <c:ptCount val="2"/>
                <c:pt idx="0">
                  <c:v>7</c:v>
                </c:pt>
                <c:pt idx="1">
                  <c:v>18</c:v>
                </c:pt>
              </c:numLit>
            </c:minus>
            <c:spPr>
              <a:ln w="12700">
                <a:solidFill>
                  <a:srgbClr val="333A42"/>
                </a:solidFill>
              </a:ln>
            </c:spPr>
          </c:errBars>
          <c:cat>
            <c:strRef>
              <c:f>Sheet1!$A$2:$A$3</c:f>
              <c:strCache>
                <c:ptCount val="2"/>
                <c:pt idx="0">
                  <c:v>Densité synaptique</c:v>
                </c:pt>
                <c:pt idx="1">
                  <c:v>Protéines synaptiques dans la microglie</c:v>
                </c:pt>
              </c:strCache>
            </c:strRef>
          </c:cat>
          <c:val>
            <c:numRef>
              <c:f>Sheet1!$C$2:$C$3</c:f>
              <c:numCache>
                <c:formatCode>General</c:formatCode>
                <c:ptCount val="2"/>
                <c:pt idx="0">
                  <c:v>78</c:v>
                </c:pt>
                <c:pt idx="1">
                  <c:v>162</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 du témoin</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Témoin</c:v>
                </c:pt>
              </c:strCache>
            </c:strRef>
          </c:tx>
          <c:spPr>
            <a:ln w="28575">
              <a:solidFill>
                <a:srgbClr val="9AA4AF"/>
              </a:solidFill>
            </a:ln>
          </c:spPr>
          <c:marker>
            <c:symbol val="circle"/>
            <c:size val="7"/>
            <c:spPr>
              <a:solidFill>
                <a:srgbClr val="9AA4AF"/>
              </a:solidFill>
              <a:ln>
                <a:solidFill>
                  <a:srgbClr val="9AA4AF"/>
                </a:solidFill>
              </a:ln>
            </c:spPr>
          </c:marker>
          <c:cat>
            <c:strRef>
              <c:f>Sheet1!$A$2:$A$6</c:f>
              <c:strCache>
                <c:ptCount val="5"/>
                <c:pt idx="0">
                  <c:v>J1</c:v>
                </c:pt>
                <c:pt idx="1">
                  <c:v>J2</c:v>
                </c:pt>
                <c:pt idx="2">
                  <c:v>J3</c:v>
                </c:pt>
                <c:pt idx="3">
                  <c:v>J4</c:v>
                </c:pt>
                <c:pt idx="4">
                  <c:v>J5</c:v>
                </c:pt>
              </c:strCache>
            </c:strRef>
          </c:cat>
          <c:val>
            <c:numRef>
              <c:f>Sheet1!$B$2:$B$6</c:f>
              <c:numCache>
                <c:formatCode>General</c:formatCode>
                <c:ptCount val="5"/>
                <c:pt idx="0">
                  <c:v>35</c:v>
                </c:pt>
                <c:pt idx="1">
                  <c:v>52</c:v>
                </c:pt>
                <c:pt idx="2">
                  <c:v>66</c:v>
                </c:pt>
                <c:pt idx="3">
                  <c:v>78</c:v>
                </c:pt>
                <c:pt idx="4">
                  <c:v>85</c:v>
                </c:pt>
              </c:numCache>
            </c:numRef>
          </c:val>
          <c:smooth val="0"/>
        </c:ser>
        <c:ser>
          <c:idx val="1"/>
          <c:order val="1"/>
          <c:tx>
            <c:strRef>
              <c:f>Sheet1!$C$1</c:f>
              <c:strCache>
                <c:ptCount val="1"/>
                <c:pt idx="0">
                  <c:v>Privation</c:v>
                </c:pt>
              </c:strCache>
            </c:strRef>
          </c:tx>
          <c:spPr>
            <a:ln w="28575">
              <a:solidFill>
                <a:schemeClr val="accent5"/>
              </a:solidFill>
            </a:ln>
          </c:spPr>
          <c:marker>
            <c:symbol val="circle"/>
            <c:size val="7"/>
            <c:spPr>
              <a:solidFill>
                <a:schemeClr val="accent5"/>
              </a:solidFill>
              <a:ln>
                <a:solidFill>
                  <a:schemeClr val="accent5"/>
                </a:solidFill>
              </a:ln>
            </c:spPr>
          </c:marker>
          <c:cat>
            <c:strRef>
              <c:f>Sheet1!$A$2:$A$6</c:f>
              <c:strCache>
                <c:ptCount val="5"/>
                <c:pt idx="0">
                  <c:v>J1</c:v>
                </c:pt>
                <c:pt idx="1">
                  <c:v>J2</c:v>
                </c:pt>
                <c:pt idx="2">
                  <c:v>J3</c:v>
                </c:pt>
                <c:pt idx="3">
                  <c:v>J4</c:v>
                </c:pt>
                <c:pt idx="4">
                  <c:v>J5</c:v>
                </c:pt>
              </c:strCache>
            </c:strRef>
          </c:cat>
          <c:val>
            <c:numRef>
              <c:f>Sheet1!$C$2:$C$6</c:f>
              <c:numCache>
                <c:formatCode>General</c:formatCode>
                <c:ptCount val="5"/>
                <c:pt idx="0">
                  <c:v>34</c:v>
                </c:pt>
                <c:pt idx="1">
                  <c:v>41</c:v>
                </c:pt>
                <c:pt idx="2">
                  <c:v>48</c:v>
                </c:pt>
                <c:pt idx="3">
                  <c:v>55</c:v>
                </c:pt>
                <c:pt idx="4">
                  <c:v>60</c:v>
                </c:pt>
              </c:numCache>
            </c:numRef>
          </c:val>
          <c:smooth val="0"/>
        </c:ser>
        <c:ser>
          <c:idx val="2"/>
          <c:order val="2"/>
          <c:tx>
            <c:strRef>
              <c:f>Sheet1!$D$1</c:f>
              <c:strCache>
                <c:ptCount val="1"/>
                <c:pt idx="0">
                  <c:v>Privation + blocage</c:v>
                </c:pt>
              </c:strCache>
            </c:strRef>
          </c:tx>
          <c:spPr>
            <a:ln w="28575">
              <a:solidFill>
                <a:schemeClr val="accent1"/>
              </a:solidFill>
            </a:ln>
          </c:spPr>
          <c:marker>
            <c:symbol val="circle"/>
            <c:size val="7"/>
            <c:spPr>
              <a:solidFill>
                <a:schemeClr val="accent1"/>
              </a:solidFill>
              <a:ln>
                <a:solidFill>
                  <a:schemeClr val="accent1"/>
                </a:solidFill>
              </a:ln>
            </c:spPr>
          </c:marker>
          <c:cat>
            <c:strRef>
              <c:f>Sheet1!$A$2:$A$6</c:f>
              <c:strCache>
                <c:ptCount val="5"/>
                <c:pt idx="0">
                  <c:v>J1</c:v>
                </c:pt>
                <c:pt idx="1">
                  <c:v>J2</c:v>
                </c:pt>
                <c:pt idx="2">
                  <c:v>J3</c:v>
                </c:pt>
                <c:pt idx="3">
                  <c:v>J4</c:v>
                </c:pt>
                <c:pt idx="4">
                  <c:v>J5</c:v>
                </c:pt>
              </c:strCache>
            </c:strRef>
          </c:cat>
          <c:val>
            <c:numRef>
              <c:f>Sheet1!$D$2:$D$6</c:f>
              <c:numCache>
                <c:formatCode>General</c:formatCode>
                <c:ptCount val="5"/>
                <c:pt idx="0">
                  <c:v>35</c:v>
                </c:pt>
                <c:pt idx="1">
                  <c:v>48</c:v>
                </c:pt>
                <c:pt idx="2">
                  <c:v>60</c:v>
                </c:pt>
                <c:pt idx="3">
                  <c:v>70</c:v>
                </c:pt>
                <c:pt idx="4">
                  <c:v>78</c:v>
                </c:pt>
              </c:numCache>
            </c:numRef>
          </c:val>
          <c:smooth val="0"/>
        </c:ser>
        <c:marker val="1"/>
        <c:smooth val="0"/>
        <c:axId val="2118791784"/>
        <c:axId val="2140495176"/>
      </c:lineChart>
      <c:catAx>
        <c:axId val="2118791784"/>
        <c:scaling>
          <c:orientation val="minMax"/>
        </c:scaling>
        <c:delete val="0"/>
        <c:axPos val="b"/>
        <c:title>
          <c:tx>
            <c:rich>
              <a:bodyPr/>
              <a:lstStyle/>
              <a:p>
                <a:r>
                  <a:rPr sz="1300" b="0"/>
                  <a:t>Jour d’apprentissage</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0.0"/>
          <c:min val="20.0"/>
        </c:scaling>
        <c:delete val="0"/>
        <c:axPos val="l"/>
        <c:majorGridlines>
          <c:spPr>
            <a:ln>
              <a:solidFill>
                <a:srgbClr val="E3E7EC"/>
              </a:solidFill>
            </a:ln>
          </c:spPr>
        </c:majorGridlines>
        <c:title>
          <c:tx>
            <c:rich>
              <a:bodyPr/>
              <a:lstStyle/>
              <a:p>
                <a:r>
                  <a:rPr sz="1300" b="0"/>
                  <a:t>Réponses correctes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Témoin</c:v>
                </c:pt>
              </c:strCache>
            </c:strRef>
          </c:tx>
          <c:spPr>
            <a:solidFill>
              <a:srgbClr val="9AA4AF"/>
            </a:solidFill>
            <a:ln>
              <a:noFill/>
            </a:ln>
          </c:spPr>
          <c:errBars>
            <c:errBarType val="both"/>
            <c:errValType val="cust"/>
            <c:noEndCap val="0"/>
            <c:plus>
              <c:numLit>
                <c:formatCode>General</c:formatCode>
                <c:ptCount val="2"/>
                <c:pt idx="0">
                  <c:v>6</c:v>
                </c:pt>
                <c:pt idx="1">
                  <c:v>5</c:v>
                </c:pt>
              </c:numLit>
            </c:plus>
            <c:minus>
              <c:numLit>
                <c:formatCode>General</c:formatCode>
                <c:ptCount val="2"/>
                <c:pt idx="0">
                  <c:v>6</c:v>
                </c:pt>
                <c:pt idx="1">
                  <c:v>5</c:v>
                </c:pt>
              </c:numLit>
            </c:minus>
            <c:spPr>
              <a:ln w="12700">
                <a:solidFill>
                  <a:srgbClr val="333A42"/>
                </a:solidFill>
              </a:ln>
            </c:spPr>
          </c:errBars>
          <c:cat>
            <c:strRef>
              <c:f>Sheet1!$A$2:$A$3</c:f>
              <c:strCache>
                <c:ptCount val="2"/>
                <c:pt idx="0">
                  <c:v>Densité synaptique</c:v>
                </c:pt>
                <c:pt idx="1">
                  <c:v>Réponses correctes</c:v>
                </c:pt>
              </c:strCache>
            </c:strRef>
          </c:cat>
          <c:val>
            <c:numRef>
              <c:f>Sheet1!$B$2:$B$3</c:f>
              <c:numCache>
                <c:formatCode>General</c:formatCode>
                <c:ptCount val="2"/>
                <c:pt idx="0">
                  <c:v>100</c:v>
                </c:pt>
                <c:pt idx="1">
                  <c:v>84</c:v>
                </c:pt>
              </c:numCache>
            </c:numRef>
          </c:val>
        </c:ser>
        <c:ser>
          <c:idx val="1"/>
          <c:order val="1"/>
          <c:tx>
            <c:strRef>
              <c:f>Sheet1!$C$1</c:f>
              <c:strCache>
                <c:ptCount val="1"/>
                <c:pt idx="0">
                  <c:v>Phagocytose activée</c:v>
                </c:pt>
              </c:strCache>
            </c:strRef>
          </c:tx>
          <c:spPr>
            <a:solidFill>
              <a:schemeClr val="accent2"/>
            </a:solidFill>
            <a:ln>
              <a:noFill/>
            </a:ln>
          </c:spPr>
          <c:errBars>
            <c:errBarType val="both"/>
            <c:errValType val="cust"/>
            <c:noEndCap val="0"/>
            <c:plus>
              <c:numLit>
                <c:formatCode>General</c:formatCode>
                <c:ptCount val="2"/>
                <c:pt idx="0">
                  <c:v>7</c:v>
                </c:pt>
                <c:pt idx="1">
                  <c:v>6</c:v>
                </c:pt>
              </c:numLit>
            </c:plus>
            <c:minus>
              <c:numLit>
                <c:formatCode>General</c:formatCode>
                <c:ptCount val="2"/>
                <c:pt idx="0">
                  <c:v>7</c:v>
                </c:pt>
                <c:pt idx="1">
                  <c:v>6</c:v>
                </c:pt>
              </c:numLit>
            </c:minus>
            <c:spPr>
              <a:ln w="12700">
                <a:solidFill>
                  <a:srgbClr val="333A42"/>
                </a:solidFill>
              </a:ln>
            </c:spPr>
          </c:errBars>
          <c:cat>
            <c:strRef>
              <c:f>Sheet1!$A$2:$A$3</c:f>
              <c:strCache>
                <c:ptCount val="2"/>
                <c:pt idx="0">
                  <c:v>Densité synaptique</c:v>
                </c:pt>
                <c:pt idx="1">
                  <c:v>Réponses correctes</c:v>
                </c:pt>
              </c:strCache>
            </c:strRef>
          </c:cat>
          <c:val>
            <c:numRef>
              <c:f>Sheet1!$C$2:$C$3</c:f>
              <c:numCache>
                <c:formatCode>General</c:formatCode>
                <c:ptCount val="2"/>
                <c:pt idx="0">
                  <c:v>81</c:v>
                </c:pt>
                <c:pt idx="1">
                  <c:v>63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Valeur (illustratif)</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(20 s) : titre, revue, année. Le titre traduit aide à entrer dans le sujet ; le titre original reste en dessous.</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 d’emploi, masqué en diaporama. Vous pouvez le supprimer après lecture.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le bloc « Pourquoi cet article » compte le plus ; il fixe l’angle d’écoute de toute l’équipe.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30) : « ce que l’on sait → ce que l’on ignore → la question de l’article » pour faire entrer l’auditoire dans le papier.</a:t>
            </a:r>
          </a:p>
          <a:p>
            <a:r>
              <a:t>Astuce : un schéma que vous avez fait vous-même doit porter la mention « schéma de l’orateur », pour le distinguer des figures de l’article.</a:t>
            </a:r>
          </a:p>
          <a:p>
            <a:r>
              <a:t>Prompt de la figure : l’exemple a été généré avec le texte ci-dessous. Le lien sous la figure le préremplit :</a:t>
            </a:r>
          </a:p>
          <a:p>
            <a:r>
              <a:t>Dessine un schéma de contexte illustrant l’hypothèse selon laquelle la privation de sommeil altère la consolidation de la mémoire parce que la microglie phagocyte des synapses (ne pas écrire cette phrase dans l’image). Style vectoriel plat, fond blanc, bleu marine et vert d’eau, quelques touches d’ambre. Quatre étapes de gauche à droite reliées par des flèches bleu marine : ① « Privation de sommeil », avec une horloge et une souris aux yeux ouverts ; ② « Activation microgliale », avec une cellule microgliale aux prolongements déployés ; ③ « Synapses phagocytées », avec la microglie qui englobe une synapse ; ④ « Consolidation altérée », avec le contour d’un hippocampe et une flèche vers le bas. Chaque étiquette n’apparaît qu’une fois, en français ; pas de titre dans l’image.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la logique expérimentale de tout l’article. La lecture des figures qui suit remplit ce tableau.</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(2 min) : lisez la figure en trois temps à droite (ce qu’on regarde → comparaison → ce que ça montre), puis donnez le niveau de preuve.</a:t>
            </a:r>
          </a:p>
          <a:p>
            <a:r>
              <a:t>Astuce : le graphique de gauche ne sert qu’à la mise en page ; remplacez-le par la figure 2 de l’article, avec sa source.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(2 min) : la figure clé de l’article. Soulignez « en partie » : d’autres mécanismes interviennent.</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30) : après la conclusion, soulevez vous-même le risque d’effets hors cible du composé ; c’est une bonne question pour la discussion.</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30) : séparez « ce que dit l’article » de « ce que prouvent les données ». C’est l’apport principal d’un bon journal club.</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30) : une limite n’est pas une critique gratuite ; dites comment vous combleriez ce manque.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30) : c’est elle qui fait passer de « présenter le travail des autres » à « faire avancer notre projet ».</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 restez dessus pour lancer la discussion. Des questions précises, auxquelles on peut répondre, liées à nos projets si possible.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 laissez la référence à l’écran pour que chacun puisse retrouver l’article.</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Diapositive masquée. Appelez-la par son numéro si l’on vous interroge sur les méthodes.</a:t>
            </a:r>
          </a:p>
          <a:p/>
          <a:p>
            <a:r>
              <a:t>Modèles de recherche SciDraw AI · sci-draw.com/fr · Version exemple : l’article présenté est fictif,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fr-FR"/>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fr-FR"/>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fr-FR"/>
              <a:t>Soutenance de thèse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fr-FR"/>
              <a:t>Titre de la thèse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fr-FR"/>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fr-FR"/>
              <a:t>Cliquez pour ajouter du texte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fr-FR"/>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fr-FR"/>
              <a:t>Titre de la partie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fr-FR"/>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fr-FR"/>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fr-FR"/>
              <a:t>Cliquez pour ajouter du texte</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fr-FR"/>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fr-FR"/>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fr-FR"/>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fr-FR"/>
              <a:t>Merci de votre attention</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fr-FR"/>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fr-FR"/>
              <a:t>Cliquez pour ajouter du texte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fr-FR"/>
              <a:t>Merci de votre attention</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fr-FR"/>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fr-FR"/>
              <a:t>Cliquez pour ajouter du texte</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fr-FR"/>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fr-FR"/>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fr-FR"/>
              <a:t>Article / page de l’équipe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fr-FR"/>
              <a:t>Modifiez le style du titre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fr-FR"/>
              <a:t>Modifiez les styles du texte du masque</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fr-FR"/>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fr/ai-drawing?prompt=journal-club-background&amp;utm_source=template&amp;utm_medium=pptx&amp;utm_campaign=journal-club-fr&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fr/sci-vis?utm_source=template&amp;utm_medium=pptx&amp;utm_campaign=journal-club-fr&amp;utm_content=figure-2"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fr/sci-vis?utm_source=template&amp;utm_medium=pptx&amp;utm_campaign=journal-club-fr&amp;utm_content=figure-3"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hyperlink" Target="https://sci-draw.com/fr/sci-vis?utm_source=template&amp;utm_medium=pptx&amp;utm_campaign=journal-club-fr&amp;utm_content=figure-4"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fr-FR" altLang="en-US"/>
              <a:t>Journal club · Club de lecture</a:t>
            </a:r>
          </a:p>
        </p:txBody>
      </p:sp>
      <p:sp>
        <p:nvSpPr>
          <p:cNvPr id="4" name="Title 3"/>
          <p:cNvSpPr>
            <a:spLocks noGrp="1"/>
          </p:cNvSpPr>
          <p:nvPr>
            <p:ph type="ctrTitle"/>
          </p:nvPr>
        </p:nvSpPr>
        <p:spPr/>
        <p:txBody>
          <a:bodyPr/>
          <a:lstStyle/>
          <a:p>
            <a:pPr eaLnBrk="1" hangingPunct="1"/>
            <a:r>
              <a:rPr lang="fr-FR" altLang="en-US"/>
              <a:t>La privation de sommeil altère la consolidation de la mémoire par phagocytose microgliale des synapses</a:t>
            </a:r>
          </a:p>
        </p:txBody>
      </p:sp>
      <p:sp>
        <p:nvSpPr>
          <p:cNvPr id="5" name="Text Placeholder 4"/>
          <p:cNvSpPr>
            <a:spLocks noGrp="1"/>
          </p:cNvSpPr>
          <p:nvPr>
            <p:ph type="body" idx="1"/>
          </p:nvPr>
        </p:nvSpPr>
        <p:spPr/>
        <p:txBody>
          <a:bodyPr/>
          <a:lstStyle/>
          <a:p>
            <a:pPr eaLnBrk="1" hangingPunct="1">
              <a:tabLst>
                <a:tab pos="1600200" algn="l"/>
                <a:tab pos="5120640" algn="l"/>
                <a:tab pos="6400800" algn="l"/>
              </a:tabLst>
            </a:pPr>
            <a:r>
              <a:rPr lang="fr-FR" altLang="en-US">
                <a:solidFill>
                  <a:srgbClr val="5F6B78"/>
                </a:solidFill>
              </a:rPr>
              <a:t>Article</a:t>
            </a:r>
            <a:r>
              <a:rPr lang="fr-FR" altLang="en-US" sz="1500"/>
              <a:t>	Sleep deprivation impairs memory consolidation via microglial synapse engulfment</a:t>
            </a:r>
          </a:p>
          <a:p>
            <a:pPr eaLnBrk="1" hangingPunct="1">
              <a:tabLst>
                <a:tab pos="1600200" algn="l"/>
                <a:tab pos="5120640" algn="l"/>
                <a:tab pos="6400800" algn="l"/>
              </a:tabLst>
            </a:pPr>
            <a:r>
              <a:rPr lang="fr-FR" altLang="en-US">
                <a:solidFill>
                  <a:srgbClr val="5F6B78"/>
                </a:solidFill>
              </a:rPr>
              <a:t>Source</a:t>
            </a:r>
            <a:r>
              <a:rPr lang="fr-FR" altLang="en-US"/>
              <a:t>	Auteur et al., Nom de la revue, 2026 (article fictif)</a:t>
            </a:r>
          </a:p>
          <a:p>
            <a:pPr eaLnBrk="1" hangingPunct="1">
              <a:tabLst>
                <a:tab pos="1600200" algn="l"/>
                <a:tab pos="5120640" algn="l"/>
                <a:tab pos="6400800" algn="l"/>
              </a:tabLst>
            </a:pPr>
            <a:r>
              <a:rPr lang="fr-FR" altLang="en-US">
                <a:solidFill>
                  <a:srgbClr val="5F6B78"/>
                </a:solidFill>
              </a:rPr>
              <a:t>Présenté par</a:t>
            </a:r>
            <a:r>
              <a:rPr lang="fr-FR" altLang="en-US"/>
              <a:t>	Prénom NOM	</a:t>
            </a:r>
            <a:r>
              <a:rPr lang="fr-FR" altLang="en-US">
                <a:solidFill>
                  <a:srgbClr val="5F6B78"/>
                </a:solidFill>
              </a:rPr>
              <a:t>Date</a:t>
            </a:r>
            <a:r>
              <a:rPr lang="fr-FR" altLang="en-US"/>
              <a:t>	XX mars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Mode d’emploi · diapositive masquée en diaporama</a:t>
            </a:r>
          </a:p>
        </p:txBody>
      </p:sp>
      <p:sp>
        <p:nvSpPr>
          <p:cNvPr id="3" name="Title 2"/>
          <p:cNvSpPr>
            <a:spLocks noGrp="1"/>
          </p:cNvSpPr>
          <p:nvPr>
            <p:ph type="title"/>
          </p:nvPr>
        </p:nvSpPr>
        <p:spPr/>
        <p:txBody>
          <a:bodyPr/>
          <a:lstStyle/>
          <a:p>
            <a:pPr eaLnBrk="1" hangingPunct="1"/>
            <a:r>
              <a:rPr lang="fr-FR" altLang="en-US"/>
              <a:t>Utiliser ce modèle pour un journal club</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1"/>
                </a:solidFill>
              </a:rPr>
              <a:t>1  Durée et volume</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En général 20 à 30 min, 12 à 16 diapositives. La lecture des figures prend la moitié du temps ; ne traduisez pas le résumé phrase par phrase.</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2"/>
                </a:solidFill>
              </a:rPr>
              <a:t>2  Figures de l’article</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Remplacez les graphiques illustratifs par des captures de l’article, avec la source. Ne présentez pas une figure redessinée comme la vôtre.</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3"/>
                </a:solidFill>
              </a:rPr>
              <a:t>3  Évaluer, pas résumer</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Les diapositives « niveau de preuve » et « points forts et limites » font la qualité de la séance : ce qui est démontré, ce qui reste une hypothèse.</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6"/>
                </a:solidFill>
              </a:rPr>
              <a:t>4  Revenir à l’équipe</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Terminez par « ce que nous en tirons » et des questions précises : la discussion a alors une prise.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01 L’article</a:t>
            </a:r>
          </a:p>
        </p:txBody>
      </p:sp>
      <p:sp>
        <p:nvSpPr>
          <p:cNvPr id="3" name="Title 2"/>
          <p:cNvSpPr>
            <a:spLocks noGrp="1"/>
          </p:cNvSpPr>
          <p:nvPr>
            <p:ph type="title"/>
          </p:nvPr>
        </p:nvSpPr>
        <p:spPr/>
        <p:txBody>
          <a:bodyPr/>
          <a:lstStyle/>
          <a:p>
            <a:pPr eaLnBrk="1" hangingPunct="1"/>
            <a:r>
              <a:rPr lang="fr-FR" altLang="en-US"/>
              <a:t>Fiche de l’article et raisons du choix</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Table 21"/>
          <p:cNvGraphicFramePr>
            <a:graphicFrameLocks noGrp="1"/>
          </p:cNvGraphicFramePr>
          <p:nvPr/>
        </p:nvGraphicFramePr>
        <p:xfrm>
          <a:off x="548640" y="1737360"/>
          <a:ext cx="6035040" cy="3803904"/>
        </p:xfrm>
        <a:graphic>
          <a:graphicData uri="http://schemas.openxmlformats.org/drawingml/2006/table">
            <a:tbl>
              <a:tblPr firstRow="1">
                <a:tableStyleId>{5C22544A-7EE6-4342-B048-85BDC9FD1C3A}</a:tableStyleId>
              </a:tblPr>
              <a:tblGrid>
                <a:gridCol w="1645920"/>
                <a:gridCol w="4389120"/>
              </a:tblGrid>
              <a:tr h="512064">
                <a:tc>
                  <a:txBody>
                    <a:bodyPr wrap="square"/>
                    <a:lstStyle/>
                    <a:p>
                      <a:pPr eaLnBrk="1" hangingPunct="1">
                        <a:lnSpc>
                          <a:spcPct val="115000"/>
                        </a:lnSpc>
                      </a:pPr>
                      <a:r>
                        <a:rPr lang="fr-FR" altLang="en-US" sz="1500" b="1">
                          <a:solidFill>
                            <a:srgbClr val="FFFFFF"/>
                          </a:solidFill>
                        </a:rPr>
                        <a:t>Rubrique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Contenu</a:t>
                      </a:r>
                    </a:p>
                  </a:txBody>
                  <a:tcPr marL="164592" marR="164592" marT="73152" marB="73152" anchor="ctr">
                    <a:solidFill>
                      <a:schemeClr val="accent1"/>
                    </a:solidFill>
                  </a:tcPr>
                </a:tc>
              </a:tr>
              <a:tr h="822960">
                <a:tc>
                  <a:txBody>
                    <a:bodyPr wrap="square"/>
                    <a:lstStyle/>
                    <a:p>
                      <a:pPr eaLnBrk="1" hangingPunct="1">
                        <a:lnSpc>
                          <a:spcPct val="115000"/>
                        </a:lnSpc>
                      </a:pPr>
                      <a:r>
                        <a:rPr lang="fr-FR" altLang="en-US" sz="1500" b="1">
                          <a:solidFill>
                            <a:schemeClr val="dk1"/>
                          </a:solidFill>
                        </a:rPr>
                        <a:t>Revue, année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Nom de la revue, 2026 (exemple)</a:t>
                      </a:r>
                    </a:p>
                  </a:txBody>
                  <a:tcPr marL="164592" marR="164592" marT="73152" marB="73152" anchor="ctr">
                    <a:solidFill>
                      <a:srgbClr val="FFFFFF"/>
                    </a:solidFill>
                  </a:tcPr>
                </a:tc>
              </a:tr>
              <a:tr h="822960">
                <a:tc>
                  <a:txBody>
                    <a:bodyPr wrap="square"/>
                    <a:lstStyle/>
                    <a:p>
                      <a:pPr eaLnBrk="1" hangingPunct="1">
                        <a:lnSpc>
                          <a:spcPct val="115000"/>
                        </a:lnSpc>
                      </a:pPr>
                      <a:r>
                        <a:rPr lang="fr-FR" altLang="en-US" sz="1500" b="1">
                          <a:solidFill>
                            <a:schemeClr val="dk1"/>
                          </a:solidFill>
                        </a:rPr>
                        <a:t>Équipe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Auteur et al., Institut de neurosciences XX</a:t>
                      </a:r>
                    </a:p>
                  </a:txBody>
                  <a:tcPr marL="164592" marR="164592" marT="73152" marB="73152" anchor="ctr">
                    <a:solidFill>
                      <a:schemeClr val="lt2"/>
                    </a:solidFill>
                  </a:tcPr>
                </a:tc>
              </a:tr>
              <a:tr h="822960">
                <a:tc>
                  <a:txBody>
                    <a:bodyPr wrap="square"/>
                    <a:lstStyle/>
                    <a:p>
                      <a:pPr eaLnBrk="1" hangingPunct="1">
                        <a:lnSpc>
                          <a:spcPct val="115000"/>
                        </a:lnSpc>
                      </a:pPr>
                      <a:r>
                        <a:rPr lang="fr-FR" altLang="en-US" sz="1500" b="1">
                          <a:solidFill>
                            <a:schemeClr val="dk1"/>
                          </a:solidFill>
                        </a:rPr>
                        <a:t>Modèle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Souris ; hippocampe, région CA1</a:t>
                      </a:r>
                    </a:p>
                  </a:txBody>
                  <a:tcPr marL="164592" marR="164592" marT="73152" marB="73152" anchor="ctr">
                    <a:solidFill>
                      <a:srgbClr val="FFFFFF"/>
                    </a:solidFill>
                  </a:tcPr>
                </a:tc>
              </a:tr>
              <a:tr h="822960">
                <a:tc>
                  <a:txBody>
                    <a:bodyPr wrap="square"/>
                    <a:lstStyle/>
                    <a:p>
                      <a:pPr eaLnBrk="1" hangingPunct="1">
                        <a:lnSpc>
                          <a:spcPct val="115000"/>
                        </a:lnSpc>
                      </a:pPr>
                      <a:r>
                        <a:rPr lang="fr-FR" altLang="en-US" sz="1500" b="1">
                          <a:solidFill>
                            <a:schemeClr val="dk1"/>
                          </a:solidFill>
                        </a:rPr>
                        <a:t>Méthodes</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Privation de sommeil, imagerie des synapses, tests comportementaux</a:t>
                      </a:r>
                    </a:p>
                  </a:txBody>
                  <a:tcPr marL="164592" marR="164592" marT="73152" marB="73152" anchor="ctr">
                    <a:solidFill>
                      <a:schemeClr val="lt2"/>
                    </a:solidFill>
                  </a:tcPr>
                </a:tc>
              </a:tr>
            </a:tbl>
          </a:graphicData>
        </a:graphic>
      </p:graphicFrame>
      <p:sp>
        <p:nvSpPr>
          <p:cNvPr id="23" name="Rectangle 22"/>
          <p:cNvSpPr/>
          <p:nvPr/>
        </p:nvSpPr>
        <p:spPr>
          <a:xfrm>
            <a:off x="6903720" y="1737360"/>
            <a:ext cx="4736592" cy="4297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7223760" y="2011680"/>
            <a:ext cx="4160520" cy="3840480"/>
          </a:xfrm>
          <a:prstGeom prst="rect">
            <a:avLst/>
          </a:prstGeom>
          <a:noFill/>
        </p:spPr>
        <p:txBody>
          <a:bodyPr wrap="square" anchor="t" lIns="0" rIns="0" tIns="0" bIns="0">
            <a:spAutoFit/>
          </a:bodyPr>
          <a:lstStyle/>
          <a:p>
            <a:pPr eaLnBrk="1" hangingPunct="1">
              <a:lnSpc>
                <a:spcPct val="130000"/>
              </a:lnSpc>
            </a:pPr>
            <a:r>
              <a:rPr lang="fr-FR" altLang="en-US" sz="1800" b="1">
                <a:solidFill>
                  <a:srgbClr val="F2C66D"/>
                </a:solidFill>
              </a:rPr>
              <a:t>Pourquoi cet article</a:t>
            </a:r>
          </a:p>
          <a:p>
            <a:pPr eaLnBrk="1" hangingPunct="1">
              <a:lnSpc>
                <a:spcPct val="130000"/>
              </a:lnSpc>
              <a:spcBef>
                <a:spcPts val="1400"/>
              </a:spcBef>
            </a:pPr>
            <a:r>
              <a:rPr lang="fr-FR" altLang="en-US" sz="1800">
                <a:solidFill>
                  <a:srgbClr val="FFFFFF"/>
                </a:solidFill>
              </a:rPr>
              <a:t>1. Il touche directement notre thème « sommeil et plasticité synaptique ».</a:t>
            </a:r>
          </a:p>
          <a:p>
            <a:pPr eaLnBrk="1" hangingPunct="1">
              <a:lnSpc>
                <a:spcPct val="130000"/>
              </a:lnSpc>
              <a:spcBef>
                <a:spcPts val="1200"/>
              </a:spcBef>
            </a:pPr>
            <a:r>
              <a:rPr lang="fr-FR" altLang="en-US" sz="1800">
                <a:solidFill>
                  <a:srgbClr val="FFFFFF"/>
                </a:solidFill>
              </a:rPr>
              <a:t>2. Il propose un mécanisme cellulaire testable : la phagocytose des synapses par la microglie.</a:t>
            </a:r>
          </a:p>
          <a:p>
            <a:pPr eaLnBrk="1" hangingPunct="1">
              <a:lnSpc>
                <a:spcPct val="130000"/>
              </a:lnSpc>
              <a:spcBef>
                <a:spcPts val="1200"/>
              </a:spcBef>
            </a:pPr>
            <a:r>
              <a:rPr lang="fr-FR" altLang="en-US" sz="1800">
                <a:solidFill>
                  <a:srgbClr val="FFFFFF"/>
                </a:solidFill>
              </a:rPr>
              <a:t>3. Sa quantification des synapses est transposable à nos expériences.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02 La question</a:t>
            </a:r>
          </a:p>
        </p:txBody>
      </p:sp>
      <p:sp>
        <p:nvSpPr>
          <p:cNvPr id="3" name="Title 2"/>
          <p:cNvSpPr>
            <a:spLocks noGrp="1"/>
          </p:cNvSpPr>
          <p:nvPr>
            <p:ph type="title"/>
          </p:nvPr>
        </p:nvSpPr>
        <p:spPr/>
        <p:txBody>
          <a:bodyPr/>
          <a:lstStyle/>
          <a:p>
            <a:pPr eaLnBrk="1" hangingPunct="1"/>
            <a:r>
              <a:rPr lang="fr-FR" altLang="en-US"/>
              <a:t>Pourquoi le manque de sommeil nuit-il à la mémoire ?</a:t>
            </a:r>
          </a:p>
        </p:txBody>
      </p:sp>
      <p:sp>
        <p:nvSpPr>
          <p:cNvPr id="4" name="Text Placeholder 3"/>
          <p:cNvSpPr>
            <a:spLocks noGrp="1"/>
          </p:cNvSpPr>
          <p:nvPr>
            <p:ph type="body" idx="1"/>
          </p:nvPr>
        </p:nvSpPr>
        <p:spPr/>
        <p:txBody>
          <a:bodyPr/>
          <a:lstStyle/>
          <a:p>
            <a:pPr eaLnBrk="1" hangingPunct="1">
              <a:lnSpc>
                <a:spcPct val="115000"/>
              </a:lnSpc>
            </a:pPr>
            <a:r>
              <a:rPr lang="fr-FR" altLang="en-US" sz="1700" b="1">
                <a:solidFill>
                  <a:schemeClr val="accent1"/>
                </a:solidFill>
              </a:rPr>
              <a:t>Ce que l’on sait</a:t>
            </a:r>
          </a:p>
          <a:p>
            <a:pPr eaLnBrk="1" hangingPunct="1">
              <a:lnSpc>
                <a:spcPct val="115000"/>
              </a:lnSpc>
              <a:spcBef>
                <a:spcPts val="200"/>
              </a:spcBef>
            </a:pPr>
            <a:r>
              <a:rPr lang="fr-FR" altLang="en-US" sz="1700"/>
              <a:t>La privation de sommeil affaiblit la consolidation et réduit le nombre de synapses hippocampiques.</a:t>
            </a:r>
          </a:p>
          <a:p>
            <a:pPr eaLnBrk="1" hangingPunct="1">
              <a:lnSpc>
                <a:spcPct val="115000"/>
              </a:lnSpc>
              <a:spcBef>
                <a:spcPts val="1200"/>
              </a:spcBef>
            </a:pPr>
            <a:r>
              <a:rPr lang="fr-FR" altLang="en-US" sz="1700" b="1">
                <a:solidFill>
                  <a:schemeClr val="accent5"/>
                </a:solidFill>
              </a:rPr>
              <a:t>Ce que l’on ignore</a:t>
            </a:r>
          </a:p>
          <a:p>
            <a:pPr eaLnBrk="1" hangingPunct="1">
              <a:lnSpc>
                <a:spcPct val="115000"/>
              </a:lnSpc>
              <a:spcBef>
                <a:spcPts val="200"/>
              </a:spcBef>
            </a:pPr>
            <a:r>
              <a:rPr lang="fr-FR" altLang="en-US" sz="1700"/>
              <a:t>Moins de synapses formées, ou des synapses éliminées ? Et par quelles cellules ?</a:t>
            </a:r>
          </a:p>
          <a:p>
            <a:pPr eaLnBrk="1" hangingPunct="1">
              <a:lnSpc>
                <a:spcPct val="115000"/>
              </a:lnSpc>
              <a:spcBef>
                <a:spcPts val="1200"/>
              </a:spcBef>
            </a:pPr>
            <a:r>
              <a:rPr lang="fr-FR" altLang="en-US" sz="1700" b="1">
                <a:solidFill>
                  <a:schemeClr val="accent2"/>
                </a:solidFill>
              </a:rPr>
              <a:t>La question de l’article</a:t>
            </a:r>
          </a:p>
          <a:p>
            <a:pPr eaLnBrk="1" hangingPunct="1">
              <a:lnSpc>
                <a:spcPct val="115000"/>
              </a:lnSpc>
              <a:spcBef>
                <a:spcPts val="200"/>
              </a:spcBef>
            </a:pPr>
            <a:r>
              <a:rPr lang="fr-FR" altLang="en-US" sz="1700"/>
              <a:t>La phagocytose des synapses par la microglie explique-t-elle le déficit de mémoire ?</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686804"/>
            <a:ext cx="6565392" cy="1987312"/>
          </a:xfrm>
        </p:spPr>
      </p:pic>
      <p:sp>
        <p:nvSpPr>
          <p:cNvPr id="6" name="Text Placeholder 5"/>
          <p:cNvSpPr>
            <a:spLocks noGrp="1"/>
          </p:cNvSpPr>
          <p:nvPr>
            <p:ph type="body" idx="16"/>
          </p:nvPr>
        </p:nvSpPr>
        <p:spPr/>
        <p:txBody>
          <a:bodyPr/>
          <a:lstStyle/>
          <a:p>
            <a:pPr eaLnBrk="1" hangingPunct="1"/>
            <a:r>
              <a:rPr lang="fr-FR" altLang="en-US"/>
              <a:t>Figure 1  Hypothèse de l’article (schéma de l’orateur, pas une figure de l’article)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Un schéma pour poser l’hypothèse : prompt prérempli.</a:t>
            </a:r>
            <a:r>
              <a:rPr lang="fr-FR" altLang="en-US" sz="1200" b="1">
                <a:solidFill>
                  <a:schemeClr val="accent1"/>
                </a:solidFill>
                <a:hlinkClick r:id="rId3"/>
              </a:rPr>
              <a:t>  Ouvrir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02 La question</a:t>
            </a:r>
          </a:p>
        </p:txBody>
      </p:sp>
      <p:sp>
        <p:nvSpPr>
          <p:cNvPr id="3" name="Title 2"/>
          <p:cNvSpPr>
            <a:spLocks noGrp="1"/>
          </p:cNvSpPr>
          <p:nvPr>
            <p:ph type="title"/>
          </p:nvPr>
        </p:nvSpPr>
        <p:spPr/>
        <p:txBody>
          <a:bodyPr/>
          <a:lstStyle/>
          <a:p>
            <a:pPr eaLnBrk="1" hangingPunct="1"/>
            <a:r>
              <a:rPr lang="fr-FR" altLang="en-US"/>
              <a:t>Plan expérimental : de la corrélation à la causalité</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828800"/>
            <a:ext cx="324612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2103120"/>
            <a:ext cx="1920240" cy="548640"/>
          </a:xfrm>
          <a:prstGeom prst="rect">
            <a:avLst/>
          </a:prstGeom>
          <a:noFill/>
        </p:spPr>
        <p:txBody>
          <a:bodyPr wrap="square" anchor="t" lIns="0" rIns="0" tIns="0" bIns="0">
            <a:spAutoFit/>
          </a:bodyPr>
          <a:lstStyle/>
          <a:p>
            <a:pPr eaLnBrk="1" hangingPunct="1">
              <a:lnSpc>
                <a:spcPct val="120000"/>
              </a:lnSpc>
            </a:pPr>
            <a:r>
              <a:rPr lang="fr-FR" altLang="en-US" sz="2600" b="1">
                <a:solidFill>
                  <a:schemeClr val="accent1"/>
                </a:solidFill>
              </a:rPr>
              <a:t>Observer</a:t>
            </a:r>
          </a:p>
        </p:txBody>
      </p:sp>
      <p:sp>
        <p:nvSpPr>
          <p:cNvPr id="25" name="TextBox 24"/>
          <p:cNvSpPr txBox="1"/>
          <p:nvPr/>
        </p:nvSpPr>
        <p:spPr>
          <a:xfrm>
            <a:off x="2651760" y="2212848"/>
            <a:ext cx="960119" cy="365760"/>
          </a:xfrm>
          <a:prstGeom prst="rect">
            <a:avLst/>
          </a:prstGeom>
          <a:noFill/>
        </p:spPr>
        <p:txBody>
          <a:bodyPr wrap="square" anchor="t" lIns="0" rIns="0" tIns="0" bIns="0">
            <a:spAutoFit/>
          </a:bodyPr>
          <a:lstStyle/>
          <a:p>
            <a:pPr eaLnBrk="1" hangingPunct="1">
              <a:lnSpc>
                <a:spcPct val="120000"/>
              </a:lnSpc>
            </a:pPr>
            <a:r>
              <a:rPr lang="fr-FR" altLang="en-US" sz="1500" b="1">
                <a:solidFill>
                  <a:srgbClr val="5F6B78"/>
                </a:solidFill>
              </a:rPr>
              <a:t>Figure 2</a:t>
            </a:r>
          </a:p>
        </p:txBody>
      </p:sp>
      <p:sp>
        <p:nvSpPr>
          <p:cNvPr id="26" name="TextBox 25"/>
          <p:cNvSpPr txBox="1"/>
          <p:nvPr/>
        </p:nvSpPr>
        <p:spPr>
          <a:xfrm>
            <a:off x="868680" y="2880360"/>
            <a:ext cx="2606039" cy="2377440"/>
          </a:xfrm>
          <a:prstGeom prst="rect">
            <a:avLst/>
          </a:prstGeom>
          <a:noFill/>
        </p:spPr>
        <p:txBody>
          <a:bodyPr wrap="square" anchor="t" lIns="0" rIns="0" tIns="0" bIns="0">
            <a:spAutoFit/>
          </a:bodyPr>
          <a:lstStyle/>
          <a:p>
            <a:pPr eaLnBrk="1" hangingPunct="1">
              <a:lnSpc>
                <a:spcPct val="135000"/>
              </a:lnSpc>
            </a:pPr>
            <a:r>
              <a:rPr lang="fr-FR" altLang="en-US" sz="1700"/>
              <a:t>Après 6 h sans sommeil : moins de synapses, plus de protéines synaptiques dans la microglie</a:t>
            </a:r>
          </a:p>
        </p:txBody>
      </p:sp>
      <p:sp>
        <p:nvSpPr>
          <p:cNvPr id="27" name="Right Arrow 26"/>
          <p:cNvSpPr/>
          <p:nvPr/>
        </p:nvSpPr>
        <p:spPr>
          <a:xfrm>
            <a:off x="3867911"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4288536"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4288536" y="1828800"/>
            <a:ext cx="324612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4608575" y="2103120"/>
            <a:ext cx="1920240" cy="548640"/>
          </a:xfrm>
          <a:prstGeom prst="rect">
            <a:avLst/>
          </a:prstGeom>
          <a:noFill/>
        </p:spPr>
        <p:txBody>
          <a:bodyPr wrap="square" anchor="t" lIns="0" rIns="0" tIns="0" bIns="0">
            <a:spAutoFit/>
          </a:bodyPr>
          <a:lstStyle/>
          <a:p>
            <a:pPr eaLnBrk="1" hangingPunct="1">
              <a:lnSpc>
                <a:spcPct val="120000"/>
              </a:lnSpc>
            </a:pPr>
            <a:r>
              <a:rPr lang="fr-FR" altLang="en-US" sz="2600" b="1">
                <a:solidFill>
                  <a:schemeClr val="accent2"/>
                </a:solidFill>
              </a:rPr>
              <a:t>Bloquer</a:t>
            </a:r>
          </a:p>
        </p:txBody>
      </p:sp>
      <p:sp>
        <p:nvSpPr>
          <p:cNvPr id="31" name="TextBox 30"/>
          <p:cNvSpPr txBox="1"/>
          <p:nvPr/>
        </p:nvSpPr>
        <p:spPr>
          <a:xfrm>
            <a:off x="6391655" y="2212848"/>
            <a:ext cx="960119" cy="365760"/>
          </a:xfrm>
          <a:prstGeom prst="rect">
            <a:avLst/>
          </a:prstGeom>
          <a:noFill/>
        </p:spPr>
        <p:txBody>
          <a:bodyPr wrap="square" anchor="t" lIns="0" rIns="0" tIns="0" bIns="0">
            <a:spAutoFit/>
          </a:bodyPr>
          <a:lstStyle/>
          <a:p>
            <a:pPr eaLnBrk="1" hangingPunct="1">
              <a:lnSpc>
                <a:spcPct val="120000"/>
              </a:lnSpc>
            </a:pPr>
            <a:r>
              <a:rPr lang="fr-FR" altLang="en-US" sz="1500" b="1">
                <a:solidFill>
                  <a:srgbClr val="5F6B78"/>
                </a:solidFill>
              </a:rPr>
              <a:t>Figure 3</a:t>
            </a:r>
          </a:p>
        </p:txBody>
      </p:sp>
      <p:sp>
        <p:nvSpPr>
          <p:cNvPr id="32" name="TextBox 31"/>
          <p:cNvSpPr txBox="1"/>
          <p:nvPr/>
        </p:nvSpPr>
        <p:spPr>
          <a:xfrm>
            <a:off x="4608575" y="2880360"/>
            <a:ext cx="2606039" cy="2377440"/>
          </a:xfrm>
          <a:prstGeom prst="rect">
            <a:avLst/>
          </a:prstGeom>
          <a:noFill/>
        </p:spPr>
        <p:txBody>
          <a:bodyPr wrap="square" anchor="t" lIns="0" rIns="0" tIns="0" bIns="0">
            <a:spAutoFit/>
          </a:bodyPr>
          <a:lstStyle/>
          <a:p>
            <a:pPr eaLnBrk="1" hangingPunct="1">
              <a:lnSpc>
                <a:spcPct val="135000"/>
              </a:lnSpc>
            </a:pPr>
            <a:r>
              <a:rPr lang="fr-FR" altLang="en-US" sz="1700"/>
              <a:t>Bloquer la phagocytose corrige en partie la perte de synapses et le déficit de mémoire</a:t>
            </a:r>
          </a:p>
        </p:txBody>
      </p:sp>
      <p:sp>
        <p:nvSpPr>
          <p:cNvPr id="33" name="Right Arrow 32"/>
          <p:cNvSpPr/>
          <p:nvPr/>
        </p:nvSpPr>
        <p:spPr>
          <a:xfrm>
            <a:off x="7607807"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8028431"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028431" y="1828800"/>
            <a:ext cx="324612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348471" y="2103120"/>
            <a:ext cx="1920240" cy="548640"/>
          </a:xfrm>
          <a:prstGeom prst="rect">
            <a:avLst/>
          </a:prstGeom>
          <a:noFill/>
        </p:spPr>
        <p:txBody>
          <a:bodyPr wrap="square" anchor="t" lIns="0" rIns="0" tIns="0" bIns="0">
            <a:spAutoFit/>
          </a:bodyPr>
          <a:lstStyle/>
          <a:p>
            <a:pPr eaLnBrk="1" hangingPunct="1">
              <a:lnSpc>
                <a:spcPct val="120000"/>
              </a:lnSpc>
            </a:pPr>
            <a:r>
              <a:rPr lang="fr-FR" altLang="en-US" sz="2600" b="1">
                <a:solidFill>
                  <a:schemeClr val="accent3"/>
                </a:solidFill>
              </a:rPr>
              <a:t>Provoquer</a:t>
            </a:r>
          </a:p>
        </p:txBody>
      </p:sp>
      <p:sp>
        <p:nvSpPr>
          <p:cNvPr id="37" name="TextBox 36"/>
          <p:cNvSpPr txBox="1"/>
          <p:nvPr/>
        </p:nvSpPr>
        <p:spPr>
          <a:xfrm>
            <a:off x="10131551" y="2212848"/>
            <a:ext cx="960119" cy="365760"/>
          </a:xfrm>
          <a:prstGeom prst="rect">
            <a:avLst/>
          </a:prstGeom>
          <a:noFill/>
        </p:spPr>
        <p:txBody>
          <a:bodyPr wrap="square" anchor="t" lIns="0" rIns="0" tIns="0" bIns="0">
            <a:spAutoFit/>
          </a:bodyPr>
          <a:lstStyle/>
          <a:p>
            <a:pPr eaLnBrk="1" hangingPunct="1">
              <a:lnSpc>
                <a:spcPct val="120000"/>
              </a:lnSpc>
            </a:pPr>
            <a:r>
              <a:rPr lang="fr-FR" altLang="en-US" sz="1500" b="1">
                <a:solidFill>
                  <a:srgbClr val="5F6B78"/>
                </a:solidFill>
              </a:rPr>
              <a:t>Figure 4</a:t>
            </a:r>
          </a:p>
        </p:txBody>
      </p:sp>
      <p:sp>
        <p:nvSpPr>
          <p:cNvPr id="38" name="TextBox 37"/>
          <p:cNvSpPr txBox="1"/>
          <p:nvPr/>
        </p:nvSpPr>
        <p:spPr>
          <a:xfrm>
            <a:off x="8348471" y="2880360"/>
            <a:ext cx="2606039" cy="2377440"/>
          </a:xfrm>
          <a:prstGeom prst="rect">
            <a:avLst/>
          </a:prstGeom>
          <a:noFill/>
        </p:spPr>
        <p:txBody>
          <a:bodyPr wrap="square" anchor="t" lIns="0" rIns="0" tIns="0" bIns="0">
            <a:spAutoFit/>
          </a:bodyPr>
          <a:lstStyle/>
          <a:p>
            <a:pPr eaLnBrk="1" hangingPunct="1">
              <a:lnSpc>
                <a:spcPct val="135000"/>
              </a:lnSpc>
            </a:pPr>
            <a:r>
              <a:rPr lang="fr-FR" altLang="en-US" sz="1700"/>
              <a:t>Activer seule la phagocytose, sans privation de sommeil, suffit à dégrader la mémoire</a:t>
            </a:r>
          </a:p>
        </p:txBody>
      </p:sp>
      <p:sp>
        <p:nvSpPr>
          <p:cNvPr id="39" name="Rectangle 38"/>
          <p:cNvSpPr/>
          <p:nvPr/>
        </p:nvSpPr>
        <p:spPr>
          <a:xfrm>
            <a:off x="548640" y="5577840"/>
            <a:ext cx="11094415" cy="5669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548640" y="5577840"/>
            <a:ext cx="82296" cy="5669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914400" y="5577840"/>
            <a:ext cx="10545775" cy="566928"/>
          </a:xfrm>
          <a:prstGeom prst="rect">
            <a:avLst/>
          </a:prstGeom>
          <a:noFill/>
        </p:spPr>
        <p:txBody>
          <a:bodyPr wrap="square" anchor="ctr" lIns="0" rIns="0" tIns="0" bIns="0">
            <a:spAutoFit/>
          </a:bodyPr>
          <a:lstStyle/>
          <a:p>
            <a:pPr eaLnBrk="1" hangingPunct="1">
              <a:lnSpc>
                <a:spcPct val="130000"/>
              </a:lnSpc>
            </a:pPr>
            <a:r>
              <a:rPr lang="fr-FR" altLang="en-US" sz="1800" b="1">
                <a:solidFill>
                  <a:schemeClr val="accent1"/>
                </a:solidFill>
              </a:rPr>
              <a:t>Logique  </a:t>
            </a:r>
            <a:r>
              <a:rPr lang="fr-FR" altLang="en-US" sz="1800"/>
              <a:t>Corrélation, puis nécessité (on bloque), puis suffisance (on provoque).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Lecture des figures · Figure 2</a:t>
            </a:r>
          </a:p>
        </p:txBody>
      </p:sp>
      <p:sp>
        <p:nvSpPr>
          <p:cNvPr id="3" name="Title 2"/>
          <p:cNvSpPr>
            <a:spLocks noGrp="1"/>
          </p:cNvSpPr>
          <p:nvPr>
            <p:ph type="title"/>
          </p:nvPr>
        </p:nvSpPr>
        <p:spPr/>
        <p:txBody>
          <a:bodyPr/>
          <a:lstStyle/>
          <a:p>
            <a:pPr eaLnBrk="1" hangingPunct="1"/>
            <a:r>
              <a:rPr lang="fr-FR" altLang="en-US"/>
              <a:t>Observer : moins de synapses, et davantage dans la microglie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fr-FR" altLang="en-US" sz="1200">
                <a:solidFill>
                  <a:srgbClr val="5F6B78"/>
                </a:solidFill>
              </a:rPr>
              <a:t>Illustratif : remplacez par la figure 2 de l’article, avec « Source : auteurs, revue, année ».</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Redessiner les données de l’article dans un style homogène :</a:t>
            </a:r>
            <a:r>
              <a:rPr lang="fr-FR" altLang="en-US" sz="1200" b="1">
                <a:solidFill>
                  <a:schemeClr val="accent1"/>
                </a:solidFill>
                <a:hlinkClick r:id="rId3"/>
              </a:rPr>
              <a:t>  Ouvrir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qu’on regarde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15000"/>
              </a:lnSpc>
            </a:pPr>
            <a:r>
              <a:rPr lang="fr-FR" altLang="en-US" sz="1600"/>
              <a:t>Deux mesures, en % du témoin.</a:t>
            </a:r>
          </a:p>
        </p:txBody>
      </p:sp>
      <p:sp>
        <p:nvSpPr>
          <p:cNvPr id="28" name="TextBox 27"/>
          <p:cNvSpPr txBox="1"/>
          <p:nvPr/>
        </p:nvSpPr>
        <p:spPr>
          <a:xfrm>
            <a:off x="7818120" y="301752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Comparaison clé</a:t>
            </a:r>
          </a:p>
        </p:txBody>
      </p:sp>
      <p:sp>
        <p:nvSpPr>
          <p:cNvPr id="29" name="TextBox 28"/>
          <p:cNvSpPr txBox="1"/>
          <p:nvPr/>
        </p:nvSpPr>
        <p:spPr>
          <a:xfrm>
            <a:off x="7818120" y="3383279"/>
            <a:ext cx="3611880" cy="868680"/>
          </a:xfrm>
          <a:prstGeom prst="rect">
            <a:avLst/>
          </a:prstGeom>
          <a:noFill/>
        </p:spPr>
        <p:txBody>
          <a:bodyPr wrap="square" anchor="t" lIns="0" rIns="0" tIns="0" bIns="0">
            <a:spAutoFit/>
          </a:bodyPr>
          <a:lstStyle/>
          <a:p>
            <a:pPr eaLnBrk="1" hangingPunct="1">
              <a:lnSpc>
                <a:spcPct val="115000"/>
              </a:lnSpc>
            </a:pPr>
            <a:r>
              <a:rPr lang="fr-FR" altLang="en-US" sz="1600"/>
              <a:t>Privation : densité −22 % ; protéines synaptiques dans la microglie +60 %.</a:t>
            </a:r>
          </a:p>
        </p:txBody>
      </p:sp>
      <p:sp>
        <p:nvSpPr>
          <p:cNvPr id="30" name="TextBox 29"/>
          <p:cNvSpPr txBox="1"/>
          <p:nvPr/>
        </p:nvSpPr>
        <p:spPr>
          <a:xfrm>
            <a:off x="7818120" y="420624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que ça montre</a:t>
            </a:r>
          </a:p>
        </p:txBody>
      </p:sp>
      <p:sp>
        <p:nvSpPr>
          <p:cNvPr id="31" name="TextBox 30"/>
          <p:cNvSpPr txBox="1"/>
          <p:nvPr/>
        </p:nvSpPr>
        <p:spPr>
          <a:xfrm>
            <a:off x="7818120" y="4572000"/>
            <a:ext cx="3611880" cy="868680"/>
          </a:xfrm>
          <a:prstGeom prst="rect">
            <a:avLst/>
          </a:prstGeom>
          <a:noFill/>
        </p:spPr>
        <p:txBody>
          <a:bodyPr wrap="square" anchor="t" lIns="0" rIns="0" tIns="0" bIns="0">
            <a:spAutoFit/>
          </a:bodyPr>
          <a:lstStyle/>
          <a:p>
            <a:pPr eaLnBrk="1" hangingPunct="1">
              <a:lnSpc>
                <a:spcPct val="115000"/>
              </a:lnSpc>
            </a:pPr>
            <a:r>
              <a:rPr lang="fr-FR" altLang="en-US" sz="1600"/>
              <a:t>Perte de synapses et phagocytose vont ensemble, mais ce n’est qu’une corrélation.</a:t>
            </a:r>
          </a:p>
        </p:txBody>
      </p:sp>
      <p:sp>
        <p:nvSpPr>
          <p:cNvPr id="32" name="TextBox 31"/>
          <p:cNvSpPr txBox="1"/>
          <p:nvPr/>
        </p:nvSpPr>
        <p:spPr>
          <a:xfrm>
            <a:off x="7818120" y="5413247"/>
            <a:ext cx="3611880" cy="548640"/>
          </a:xfrm>
          <a:prstGeom prst="rect">
            <a:avLst/>
          </a:prstGeom>
          <a:noFill/>
        </p:spPr>
        <p:txBody>
          <a:bodyPr wrap="square" anchor="t" lIns="0" rIns="0" tIns="0" bIns="0">
            <a:spAutoFit/>
          </a:bodyPr>
          <a:lstStyle/>
          <a:p>
            <a:pPr eaLnBrk="1" hangingPunct="1">
              <a:lnSpc>
                <a:spcPct val="110000"/>
              </a:lnSpc>
            </a:pPr>
            <a:r>
              <a:rPr lang="fr-FR" altLang="en-US" sz="1600" b="1">
                <a:solidFill>
                  <a:srgbClr val="A86F10"/>
                </a:solidFill>
              </a:rPr>
              <a:t>Niveau de preuve  </a:t>
            </a:r>
            <a:r>
              <a:rPr lang="fr-FR" altLang="en-US" sz="1600"/>
              <a:t>moyen (corrélation)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Lecture des figures · Figure 3</a:t>
            </a:r>
          </a:p>
        </p:txBody>
      </p:sp>
      <p:sp>
        <p:nvSpPr>
          <p:cNvPr id="3" name="Title 2"/>
          <p:cNvSpPr>
            <a:spLocks noGrp="1"/>
          </p:cNvSpPr>
          <p:nvPr>
            <p:ph type="title"/>
          </p:nvPr>
        </p:nvSpPr>
        <p:spPr/>
        <p:txBody>
          <a:bodyPr/>
          <a:lstStyle/>
          <a:p>
            <a:pPr eaLnBrk="1" hangingPunct="1"/>
            <a:r>
              <a:rPr lang="fr-FR" altLang="en-US"/>
              <a:t>Bloquer : sans phagocytose, le déficit se corrige en partie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fr-FR" altLang="en-US" sz="1200">
                <a:solidFill>
                  <a:srgbClr val="5F6B78"/>
                </a:solidFill>
              </a:rPr>
              <a:t>Illustratif : remplacez par la figure 3 de l’article, avec « Source : auteurs, revue, année ».</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Redessiner les données de l’article dans un style homogène :</a:t>
            </a:r>
            <a:r>
              <a:rPr lang="fr-FR" altLang="en-US" sz="1200" b="1">
                <a:solidFill>
                  <a:schemeClr val="accent1"/>
                </a:solidFill>
                <a:hlinkClick r:id="rId3"/>
              </a:rPr>
              <a:t>  Ouvrir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qu’on regarde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15000"/>
              </a:lnSpc>
            </a:pPr>
            <a:r>
              <a:rPr lang="fr-FR" altLang="en-US" sz="1600"/>
              <a:t>Réponses correctes de trois groupes sur 5 jours d’apprentissage.</a:t>
            </a:r>
          </a:p>
        </p:txBody>
      </p:sp>
      <p:sp>
        <p:nvSpPr>
          <p:cNvPr id="28" name="TextBox 27"/>
          <p:cNvSpPr txBox="1"/>
          <p:nvPr/>
        </p:nvSpPr>
        <p:spPr>
          <a:xfrm>
            <a:off x="7818120" y="301752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Comparaison clé</a:t>
            </a:r>
          </a:p>
        </p:txBody>
      </p:sp>
      <p:sp>
        <p:nvSpPr>
          <p:cNvPr id="29" name="TextBox 28"/>
          <p:cNvSpPr txBox="1"/>
          <p:nvPr/>
        </p:nvSpPr>
        <p:spPr>
          <a:xfrm>
            <a:off x="7818120" y="3383279"/>
            <a:ext cx="3611880" cy="868680"/>
          </a:xfrm>
          <a:prstGeom prst="rect">
            <a:avLst/>
          </a:prstGeom>
          <a:noFill/>
        </p:spPr>
        <p:txBody>
          <a:bodyPr wrap="square" anchor="t" lIns="0" rIns="0" tIns="0" bIns="0">
            <a:spAutoFit/>
          </a:bodyPr>
          <a:lstStyle/>
          <a:p>
            <a:pPr eaLnBrk="1" hangingPunct="1">
              <a:lnSpc>
                <a:spcPct val="115000"/>
              </a:lnSpc>
            </a:pPr>
            <a:r>
              <a:rPr lang="fr-FR" altLang="en-US" sz="1600"/>
              <a:t>Privation : environ 60 % au jour 5 ; avec blocage : 78 %, proche du témoin.</a:t>
            </a:r>
          </a:p>
        </p:txBody>
      </p:sp>
      <p:sp>
        <p:nvSpPr>
          <p:cNvPr id="30" name="TextBox 29"/>
          <p:cNvSpPr txBox="1"/>
          <p:nvPr/>
        </p:nvSpPr>
        <p:spPr>
          <a:xfrm>
            <a:off x="7818120" y="420624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que ça montre</a:t>
            </a:r>
          </a:p>
        </p:txBody>
      </p:sp>
      <p:sp>
        <p:nvSpPr>
          <p:cNvPr id="31" name="TextBox 30"/>
          <p:cNvSpPr txBox="1"/>
          <p:nvPr/>
        </p:nvSpPr>
        <p:spPr>
          <a:xfrm>
            <a:off x="7818120" y="4572000"/>
            <a:ext cx="3611880" cy="868680"/>
          </a:xfrm>
          <a:prstGeom prst="rect">
            <a:avLst/>
          </a:prstGeom>
          <a:noFill/>
        </p:spPr>
        <p:txBody>
          <a:bodyPr wrap="square" anchor="t" lIns="0" rIns="0" tIns="0" bIns="0">
            <a:spAutoFit/>
          </a:bodyPr>
          <a:lstStyle/>
          <a:p>
            <a:pPr eaLnBrk="1" hangingPunct="1">
              <a:lnSpc>
                <a:spcPct val="115000"/>
              </a:lnSpc>
            </a:pPr>
            <a:r>
              <a:rPr lang="fr-FR" altLang="en-US" sz="1600"/>
              <a:t>La phagocytose microgliale est une étape nécessaire du déficit.</a:t>
            </a:r>
          </a:p>
        </p:txBody>
      </p:sp>
      <p:sp>
        <p:nvSpPr>
          <p:cNvPr id="32" name="TextBox 31"/>
          <p:cNvSpPr txBox="1"/>
          <p:nvPr/>
        </p:nvSpPr>
        <p:spPr>
          <a:xfrm>
            <a:off x="7818120" y="5413247"/>
            <a:ext cx="3611880" cy="548640"/>
          </a:xfrm>
          <a:prstGeom prst="rect">
            <a:avLst/>
          </a:prstGeom>
          <a:noFill/>
        </p:spPr>
        <p:txBody>
          <a:bodyPr wrap="square" anchor="t" lIns="0" rIns="0" tIns="0" bIns="0">
            <a:spAutoFit/>
          </a:bodyPr>
          <a:lstStyle/>
          <a:p>
            <a:pPr eaLnBrk="1" hangingPunct="1">
              <a:lnSpc>
                <a:spcPct val="110000"/>
              </a:lnSpc>
            </a:pPr>
            <a:r>
              <a:rPr lang="fr-FR" altLang="en-US" sz="1600" b="1">
                <a:solidFill>
                  <a:srgbClr val="A86F10"/>
                </a:solidFill>
              </a:rPr>
              <a:t>Niveau de preuve  </a:t>
            </a:r>
            <a:r>
              <a:rPr lang="fr-FR" altLang="en-US" sz="1600"/>
              <a:t>assez fort (intervention)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Lecture des figures · Figure 4</a:t>
            </a:r>
          </a:p>
        </p:txBody>
      </p:sp>
      <p:sp>
        <p:nvSpPr>
          <p:cNvPr id="3" name="Title 2"/>
          <p:cNvSpPr>
            <a:spLocks noGrp="1"/>
          </p:cNvSpPr>
          <p:nvPr>
            <p:ph type="title"/>
          </p:nvPr>
        </p:nvSpPr>
        <p:spPr/>
        <p:txBody>
          <a:bodyPr/>
          <a:lstStyle/>
          <a:p>
            <a:pPr eaLnBrk="1" hangingPunct="1"/>
            <a:r>
              <a:rPr lang="fr-FR" altLang="en-US"/>
              <a:t>Provoquer : activer la phagocytose suffit à dégrader la mémoire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fr-FR" altLang="en-US" sz="1200">
                <a:solidFill>
                  <a:srgbClr val="5F6B78"/>
                </a:solidFill>
              </a:rPr>
              <a:t>Illustratif : remplacez par la figure 4 de l’article, avec « Source : auteurs, revue, année ».</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Redessiner les données de l’article dans un style homogène :</a:t>
            </a:r>
            <a:r>
              <a:rPr lang="fr-FR" altLang="en-US" sz="1200" b="1">
                <a:solidFill>
                  <a:schemeClr val="accent1"/>
                </a:solidFill>
                <a:hlinkClick r:id="rId3"/>
              </a:rPr>
              <a:t>  Ouvrir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qu’on regarde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15000"/>
              </a:lnSpc>
            </a:pPr>
            <a:r>
              <a:rPr lang="fr-FR" altLang="en-US" sz="1600"/>
              <a:t>Souris qui dorment normalement ; phagocytose activée par un composé.</a:t>
            </a:r>
          </a:p>
        </p:txBody>
      </p:sp>
      <p:sp>
        <p:nvSpPr>
          <p:cNvPr id="28" name="TextBox 27"/>
          <p:cNvSpPr txBox="1"/>
          <p:nvPr/>
        </p:nvSpPr>
        <p:spPr>
          <a:xfrm>
            <a:off x="7818120" y="301752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Comparaison clé</a:t>
            </a:r>
          </a:p>
        </p:txBody>
      </p:sp>
      <p:sp>
        <p:nvSpPr>
          <p:cNvPr id="29" name="TextBox 28"/>
          <p:cNvSpPr txBox="1"/>
          <p:nvPr/>
        </p:nvSpPr>
        <p:spPr>
          <a:xfrm>
            <a:off x="7818120" y="3383279"/>
            <a:ext cx="3611880" cy="868680"/>
          </a:xfrm>
          <a:prstGeom prst="rect">
            <a:avLst/>
          </a:prstGeom>
          <a:noFill/>
        </p:spPr>
        <p:txBody>
          <a:bodyPr wrap="square" anchor="t" lIns="0" rIns="0" tIns="0" bIns="0">
            <a:spAutoFit/>
          </a:bodyPr>
          <a:lstStyle/>
          <a:p>
            <a:pPr eaLnBrk="1" hangingPunct="1">
              <a:lnSpc>
                <a:spcPct val="115000"/>
              </a:lnSpc>
            </a:pPr>
            <a:r>
              <a:rPr lang="fr-FR" altLang="en-US" sz="1600"/>
              <a:t>Densité synaptique −19 % ; réponses correctes de 84 % à 63 %.</a:t>
            </a:r>
          </a:p>
        </p:txBody>
      </p:sp>
      <p:sp>
        <p:nvSpPr>
          <p:cNvPr id="30" name="TextBox 29"/>
          <p:cNvSpPr txBox="1"/>
          <p:nvPr/>
        </p:nvSpPr>
        <p:spPr>
          <a:xfrm>
            <a:off x="7818120" y="4206240"/>
            <a:ext cx="3611880" cy="365760"/>
          </a:xfrm>
          <a:prstGeom prst="rect">
            <a:avLst/>
          </a:prstGeom>
          <a:noFill/>
        </p:spPr>
        <p:txBody>
          <a:bodyPr wrap="square" anchor="t" lIns="0" rIns="0" tIns="0" bIns="0">
            <a:spAutoFit/>
          </a:bodyPr>
          <a:lstStyle/>
          <a:p>
            <a:pPr eaLnBrk="1" hangingPunct="1">
              <a:lnSpc>
                <a:spcPct val="120000"/>
              </a:lnSpc>
            </a:pPr>
            <a:r>
              <a:rPr lang="fr-FR" altLang="en-US" sz="1700" b="1">
                <a:solidFill>
                  <a:schemeClr val="accent1"/>
                </a:solidFill>
              </a:rPr>
              <a:t>Ce que ça montre</a:t>
            </a:r>
          </a:p>
        </p:txBody>
      </p:sp>
      <p:sp>
        <p:nvSpPr>
          <p:cNvPr id="31" name="TextBox 30"/>
          <p:cNvSpPr txBox="1"/>
          <p:nvPr/>
        </p:nvSpPr>
        <p:spPr>
          <a:xfrm>
            <a:off x="7818120" y="4572000"/>
            <a:ext cx="3611880" cy="868680"/>
          </a:xfrm>
          <a:prstGeom prst="rect">
            <a:avLst/>
          </a:prstGeom>
          <a:noFill/>
        </p:spPr>
        <p:txBody>
          <a:bodyPr wrap="square" anchor="t" lIns="0" rIns="0" tIns="0" bIns="0">
            <a:spAutoFit/>
          </a:bodyPr>
          <a:lstStyle/>
          <a:p>
            <a:pPr eaLnBrk="1" hangingPunct="1">
              <a:lnSpc>
                <a:spcPct val="115000"/>
              </a:lnSpc>
            </a:pPr>
            <a:r>
              <a:rPr lang="fr-FR" altLang="en-US" sz="1600"/>
              <a:t>La phagocytose suffit à induire le déficit : argument causal.</a:t>
            </a:r>
          </a:p>
        </p:txBody>
      </p:sp>
      <p:sp>
        <p:nvSpPr>
          <p:cNvPr id="32" name="TextBox 31"/>
          <p:cNvSpPr txBox="1"/>
          <p:nvPr/>
        </p:nvSpPr>
        <p:spPr>
          <a:xfrm>
            <a:off x="7818120" y="5413247"/>
            <a:ext cx="3611880" cy="548640"/>
          </a:xfrm>
          <a:prstGeom prst="rect">
            <a:avLst/>
          </a:prstGeom>
          <a:noFill/>
        </p:spPr>
        <p:txBody>
          <a:bodyPr wrap="square" anchor="t" lIns="0" rIns="0" tIns="0" bIns="0">
            <a:spAutoFit/>
          </a:bodyPr>
          <a:lstStyle/>
          <a:p>
            <a:pPr eaLnBrk="1" hangingPunct="1">
              <a:lnSpc>
                <a:spcPct val="110000"/>
              </a:lnSpc>
            </a:pPr>
            <a:r>
              <a:rPr lang="fr-FR" altLang="en-US" sz="1600" b="1">
                <a:solidFill>
                  <a:srgbClr val="A86F10"/>
                </a:solidFill>
              </a:rPr>
              <a:t>Niveau de preuve  </a:t>
            </a:r>
            <a:r>
              <a:rPr lang="fr-FR" altLang="en-US" sz="1600"/>
              <a:t>assez fort, effets hors cible possibles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04 Analyse critique</a:t>
            </a:r>
          </a:p>
        </p:txBody>
      </p:sp>
      <p:sp>
        <p:nvSpPr>
          <p:cNvPr id="3" name="Title 2"/>
          <p:cNvSpPr>
            <a:spLocks noGrp="1"/>
          </p:cNvSpPr>
          <p:nvPr>
            <p:ph type="title"/>
          </p:nvPr>
        </p:nvSpPr>
        <p:spPr/>
        <p:txBody>
          <a:bodyPr/>
          <a:lstStyle/>
          <a:p>
            <a:pPr eaLnBrk="1" hangingPunct="1"/>
            <a:r>
              <a:rPr lang="fr-FR" altLang="en-US"/>
              <a:t>Conclusions de l’article et niveau de preuve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Table 21"/>
          <p:cNvGraphicFramePr>
            <a:graphicFrameLocks noGrp="1"/>
          </p:cNvGraphicFramePr>
          <p:nvPr/>
        </p:nvGraphicFramePr>
        <p:xfrm>
          <a:off x="548640" y="1737360"/>
          <a:ext cx="11094413" cy="3803904"/>
        </p:xfrm>
        <a:graphic>
          <a:graphicData uri="http://schemas.openxmlformats.org/drawingml/2006/table">
            <a:tbl>
              <a:tblPr firstRow="1">
                <a:tableStyleId>{5C22544A-7EE6-4342-B048-85BDC9FD1C3A}</a:tableStyleId>
              </a:tblPr>
              <a:tblGrid>
                <a:gridCol w="5042915"/>
                <a:gridCol w="4034332"/>
                <a:gridCol w="2017166"/>
              </a:tblGrid>
              <a:tr h="512064">
                <a:tc>
                  <a:txBody>
                    <a:bodyPr wrap="square"/>
                    <a:lstStyle/>
                    <a:p>
                      <a:pPr eaLnBrk="1" hangingPunct="1">
                        <a:lnSpc>
                          <a:spcPct val="115000"/>
                        </a:lnSpc>
                      </a:pPr>
                      <a:r>
                        <a:rPr lang="fr-FR" altLang="en-US" sz="1500" b="1">
                          <a:solidFill>
                            <a:srgbClr val="FFFFFF"/>
                          </a:solidFill>
                        </a:rPr>
                        <a:t>Ce que l’article conclut</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Données à l’appui</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Preuve</a:t>
                      </a:r>
                    </a:p>
                  </a:txBody>
                  <a:tcPr marL="164592" marR="164592" marT="73152" marB="73152" anchor="ctr">
                    <a:solidFill>
                      <a:schemeClr val="accent1"/>
                    </a:solidFill>
                  </a:tcPr>
                </a:tc>
              </a:tr>
              <a:tr h="822960">
                <a:tc>
                  <a:txBody>
                    <a:bodyPr wrap="square"/>
                    <a:lstStyle/>
                    <a:p>
                      <a:pPr eaLnBrk="1" hangingPunct="1">
                        <a:lnSpc>
                          <a:spcPct val="115000"/>
                        </a:lnSpc>
                      </a:pPr>
                      <a:r>
                        <a:rPr lang="fr-FR" altLang="en-US" sz="1500" b="1">
                          <a:solidFill>
                            <a:schemeClr val="dk1"/>
                          </a:solidFill>
                        </a:rPr>
                        <a:t>La privation réduit les synapses hippocampiques</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Fig. 2 : quantification des synapses</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fr-FR" altLang="en-US" sz="1500" b="1">
                          <a:solidFill>
                            <a:schemeClr val="dk1"/>
                          </a:solidFill>
                        </a:rPr>
                        <a:t>La phagocytose microgliale est nécessaire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Fig. 3 : correction partielle par blocage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a:t>
                      </a:r>
                    </a:p>
                  </a:txBody>
                  <a:tcPr marL="164592" marR="164592" marT="73152" marB="73152" anchor="ctr">
                    <a:solidFill>
                      <a:schemeClr val="lt2"/>
                    </a:solidFill>
                  </a:tcPr>
                </a:tc>
              </a:tr>
              <a:tr h="822960">
                <a:tc>
                  <a:txBody>
                    <a:bodyPr wrap="square"/>
                    <a:lstStyle/>
                    <a:p>
                      <a:pPr eaLnBrk="1" hangingPunct="1">
                        <a:lnSpc>
                          <a:spcPct val="115000"/>
                        </a:lnSpc>
                      </a:pPr>
                      <a:r>
                        <a:rPr lang="fr-FR" altLang="en-US" sz="1500" b="1">
                          <a:solidFill>
                            <a:schemeClr val="dk1"/>
                          </a:solidFill>
                        </a:rPr>
                        <a:t>Plus de phagocytose suffit à nuire à la mémoire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Fig. 4 : activation seule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fr-FR" altLang="en-US" sz="1500" b="1">
                          <a:solidFill>
                            <a:schemeClr val="dk1"/>
                          </a:solidFill>
                        </a:rPr>
                        <a:t>Le mécanisme vaut chez l’humain</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Discussion : spéculation, pas de données</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a:t>
                      </a:r>
                    </a:p>
                  </a:txBody>
                  <a:tcPr marL="164592" marR="164592" marT="73152" marB="73152" anchor="ctr">
                    <a:solidFill>
                      <a:schemeClr val="lt2"/>
                    </a:solidFill>
                  </a:tcPr>
                </a:tc>
              </a:tr>
            </a:tbl>
          </a:graphicData>
        </a:graphic>
      </p:graphicFrame>
      <p:sp>
        <p:nvSpPr>
          <p:cNvPr id="23" name="TextBox 22"/>
          <p:cNvSpPr txBox="1"/>
          <p:nvPr/>
        </p:nvSpPr>
        <p:spPr>
          <a:xfrm>
            <a:off x="548640" y="5806440"/>
            <a:ext cx="11094415" cy="365760"/>
          </a:xfrm>
          <a:prstGeom prst="rect">
            <a:avLst/>
          </a:prstGeom>
          <a:noFill/>
        </p:spPr>
        <p:txBody>
          <a:bodyPr wrap="square" anchor="t" lIns="0" rIns="0" tIns="0" bIns="0">
            <a:spAutoFit/>
          </a:bodyPr>
          <a:lstStyle/>
          <a:p>
            <a:pPr eaLnBrk="1" hangingPunct="1">
              <a:lnSpc>
                <a:spcPct val="120000"/>
              </a:lnSpc>
            </a:pPr>
            <a:r>
              <a:rPr lang="fr-FR" altLang="en-US" sz="1300">
                <a:solidFill>
                  <a:srgbClr val="5F6B78"/>
                </a:solidFill>
              </a:rPr>
              <a:t>★★★ démontré   ★★☆ solide, autre explication possible   ★☆☆ hypothèse sans preuve directe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04 Analyse critique</a:t>
            </a:r>
          </a:p>
        </p:txBody>
      </p:sp>
      <p:sp>
        <p:nvSpPr>
          <p:cNvPr id="3" name="Title 2"/>
          <p:cNvSpPr>
            <a:spLocks noGrp="1"/>
          </p:cNvSpPr>
          <p:nvPr>
            <p:ph type="title"/>
          </p:nvPr>
        </p:nvSpPr>
        <p:spPr/>
        <p:txBody>
          <a:bodyPr/>
          <a:lstStyle/>
          <a:p>
            <a:pPr eaLnBrk="1" hangingPunct="1"/>
            <a:r>
              <a:rPr lang="fr-FR" altLang="en-US"/>
              <a:t>Points forts et limites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fr-FR" altLang="en-US" sz="2000" b="1">
                <a:solidFill>
                  <a:schemeClr val="accent2"/>
                </a:solidFill>
              </a:rPr>
              <a:t>Points forts</a:t>
            </a:r>
          </a:p>
        </p:txBody>
      </p:sp>
      <p:sp>
        <p:nvSpPr>
          <p:cNvPr id="25" name="TextBox 24"/>
          <p:cNvSpPr txBox="1"/>
          <p:nvPr/>
        </p:nvSpPr>
        <p:spPr>
          <a:xfrm>
            <a:off x="822959" y="2514600"/>
            <a:ext cx="4815687" cy="3383280"/>
          </a:xfrm>
          <a:prstGeom prst="rect">
            <a:avLst/>
          </a:prstGeom>
          <a:noFill/>
        </p:spPr>
        <p:txBody>
          <a:bodyPr wrap="square" anchor="t" lIns="0" rIns="0" tIns="0" bIns="0">
            <a:spAutoFit/>
          </a:bodyPr>
          <a:lstStyle/>
          <a:p>
            <a:pPr eaLnBrk="1" hangingPunct="1">
              <a:lnSpc>
                <a:spcPct val="130000"/>
              </a:lnSpc>
            </a:pPr>
            <a:r>
              <a:rPr lang="fr-FR" altLang="en-US" sz="1800">
                <a:solidFill>
                  <a:schemeClr val="dk1"/>
                </a:solidFill>
              </a:rPr>
              <a:t>Logique complète : corrélation, nécessité, suffisance.</a:t>
            </a:r>
          </a:p>
          <a:p>
            <a:pPr eaLnBrk="1" hangingPunct="1">
              <a:lnSpc>
                <a:spcPct val="130000"/>
              </a:lnSpc>
              <a:spcBef>
                <a:spcPts val="1200"/>
              </a:spcBef>
            </a:pPr>
            <a:r>
              <a:rPr lang="fr-FR" altLang="en-US" sz="1800">
                <a:solidFill>
                  <a:schemeClr val="dk1"/>
                </a:solidFill>
              </a:rPr>
              <a:t>Quantification soignée, marqueurs pré- et postsynaptiques.</a:t>
            </a:r>
          </a:p>
          <a:p>
            <a:pPr eaLnBrk="1" hangingPunct="1">
              <a:lnSpc>
                <a:spcPct val="130000"/>
              </a:lnSpc>
              <a:spcBef>
                <a:spcPts val="1200"/>
              </a:spcBef>
            </a:pPr>
            <a:r>
              <a:rPr lang="fr-FR" altLang="en-US" sz="1800">
                <a:solidFill>
                  <a:schemeClr val="dk1"/>
                </a:solidFill>
              </a:rPr>
              <a:t>Comportement et données cellulaires concordent.</a:t>
            </a:r>
          </a:p>
        </p:txBody>
      </p:sp>
      <p:sp>
        <p:nvSpPr>
          <p:cNvPr id="26" name="Rectangle 25"/>
          <p:cNvSpPr/>
          <p:nvPr/>
        </p:nvSpPr>
        <p:spPr>
          <a:xfrm>
            <a:off x="6278727"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fr-FR" altLang="en-US" sz="2000" b="1">
                <a:solidFill>
                  <a:schemeClr val="accent5"/>
                </a:solidFill>
              </a:rPr>
              <a:t>Limites</a:t>
            </a:r>
          </a:p>
        </p:txBody>
      </p:sp>
      <p:sp>
        <p:nvSpPr>
          <p:cNvPr id="29" name="TextBox 28"/>
          <p:cNvSpPr txBox="1"/>
          <p:nvPr/>
        </p:nvSpPr>
        <p:spPr>
          <a:xfrm>
            <a:off x="6553047" y="2514600"/>
            <a:ext cx="4815687" cy="3383280"/>
          </a:xfrm>
          <a:prstGeom prst="rect">
            <a:avLst/>
          </a:prstGeom>
          <a:noFill/>
        </p:spPr>
        <p:txBody>
          <a:bodyPr wrap="square" anchor="t" lIns="0" rIns="0" tIns="0" bIns="0">
            <a:spAutoFit/>
          </a:bodyPr>
          <a:lstStyle/>
          <a:p>
            <a:pPr eaLnBrk="1" hangingPunct="1">
              <a:lnSpc>
                <a:spcPct val="130000"/>
              </a:lnSpc>
            </a:pPr>
            <a:r>
              <a:rPr lang="fr-FR" altLang="en-US" sz="1800">
                <a:solidFill>
                  <a:schemeClr val="dk1"/>
                </a:solidFill>
              </a:rPr>
              <a:t>Mâles uniquement : effet du sexe inconnu.</a:t>
            </a:r>
          </a:p>
          <a:p>
            <a:pPr eaLnBrk="1" hangingPunct="1">
              <a:lnSpc>
                <a:spcPct val="130000"/>
              </a:lnSpc>
              <a:spcBef>
                <a:spcPts val="1200"/>
              </a:spcBef>
            </a:pPr>
            <a:r>
              <a:rPr lang="fr-FR" altLang="en-US" sz="1800">
                <a:solidFill>
                  <a:schemeClr val="dk1"/>
                </a:solidFill>
              </a:rPr>
              <a:t>Inhibiteur et activateur pharmacologiques : effets hors cible possibles, pas de validation génétique.</a:t>
            </a:r>
          </a:p>
          <a:p>
            <a:pPr eaLnBrk="1" hangingPunct="1">
              <a:lnSpc>
                <a:spcPct val="130000"/>
              </a:lnSpc>
              <a:spcBef>
                <a:spcPts val="1200"/>
              </a:spcBef>
            </a:pPr>
            <a:r>
              <a:rPr lang="fr-FR" altLang="en-US" sz="1800">
                <a:solidFill>
                  <a:schemeClr val="dk1"/>
                </a:solidFill>
              </a:rPr>
              <a:t>Correction « partielle » : les autres mécanismes sont peu discutés.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05 Pour l’équipe</a:t>
            </a:r>
          </a:p>
        </p:txBody>
      </p:sp>
      <p:sp>
        <p:nvSpPr>
          <p:cNvPr id="3" name="Title 2"/>
          <p:cNvSpPr>
            <a:spLocks noGrp="1"/>
          </p:cNvSpPr>
          <p:nvPr>
            <p:ph type="title"/>
          </p:nvPr>
        </p:nvSpPr>
        <p:spPr/>
        <p:txBody>
          <a:bodyPr/>
          <a:lstStyle/>
          <a:p>
            <a:pPr eaLnBrk="1" hangingPunct="1"/>
            <a:r>
              <a:rPr lang="fr-FR" altLang="en-US"/>
              <a:t>Ce que nous pouvons en tirer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fr-FR" altLang="en-US" sz="4000" b="1">
                <a:solidFill>
                  <a:schemeClr val="accent1"/>
                </a:solidFill>
              </a:rPr>
              <a:t>01</a:t>
            </a:r>
          </a:p>
        </p:txBody>
      </p:sp>
      <p:sp>
        <p:nvSpPr>
          <p:cNvPr id="25" name="TextBox 24"/>
          <p:cNvSpPr txBox="1"/>
          <p:nvPr/>
        </p:nvSpPr>
        <p:spPr>
          <a:xfrm>
            <a:off x="868680" y="2880360"/>
            <a:ext cx="2936138" cy="457200"/>
          </a:xfrm>
          <a:prstGeom prst="rect">
            <a:avLst/>
          </a:prstGeom>
          <a:noFill/>
        </p:spPr>
        <p:txBody>
          <a:bodyPr wrap="square" anchor="t" lIns="0" rIns="0" tIns="0" bIns="0">
            <a:spAutoFit/>
          </a:bodyPr>
          <a:lstStyle/>
          <a:p>
            <a:pPr eaLnBrk="1" hangingPunct="1">
              <a:lnSpc>
                <a:spcPct val="120000"/>
              </a:lnSpc>
            </a:pPr>
            <a:r>
              <a:rPr lang="fr-FR" altLang="en-US" sz="2100" b="1"/>
              <a:t>Méthode à reprendre</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35000"/>
              </a:lnSpc>
            </a:pPr>
            <a:r>
              <a:rPr lang="fr-FR" altLang="en-US" sz="1800"/>
              <a:t>Colocalisation pré- et postsynaptique, applicable à notre modèle de sommeil fragmenté.</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fr-FR" altLang="en-US" sz="4000" b="1">
                <a:solidFill>
                  <a:schemeClr val="accent2"/>
                </a:solidFill>
              </a:rPr>
              <a:t>02</a:t>
            </a:r>
          </a:p>
        </p:txBody>
      </p:sp>
      <p:sp>
        <p:nvSpPr>
          <p:cNvPr id="30" name="TextBox 29"/>
          <p:cNvSpPr txBox="1"/>
          <p:nvPr/>
        </p:nvSpPr>
        <p:spPr>
          <a:xfrm>
            <a:off x="4673498" y="2880360"/>
            <a:ext cx="2936138" cy="457200"/>
          </a:xfrm>
          <a:prstGeom prst="rect">
            <a:avLst/>
          </a:prstGeom>
          <a:noFill/>
        </p:spPr>
        <p:txBody>
          <a:bodyPr wrap="square" anchor="t" lIns="0" rIns="0" tIns="0" bIns="0">
            <a:spAutoFit/>
          </a:bodyPr>
          <a:lstStyle/>
          <a:p>
            <a:pPr eaLnBrk="1" hangingPunct="1">
              <a:lnSpc>
                <a:spcPct val="120000"/>
              </a:lnSpc>
            </a:pPr>
            <a:r>
              <a:rPr lang="fr-FR" altLang="en-US" sz="2100" b="1"/>
              <a:t>Idée à tester</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35000"/>
              </a:lnSpc>
            </a:pPr>
            <a:r>
              <a:rPr lang="fr-FR" altLang="en-US" sz="1800"/>
              <a:t>Mesurer la phagocytose microgliale dans notre modèle : voit-on le même effet ?</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fr-FR" altLang="en-US" sz="4000" b="1">
                <a:solidFill>
                  <a:srgbClr val="A86F10"/>
                </a:solidFill>
              </a:rPr>
              <a:t>03</a:t>
            </a:r>
          </a:p>
        </p:txBody>
      </p:sp>
      <p:sp>
        <p:nvSpPr>
          <p:cNvPr id="35" name="TextBox 34"/>
          <p:cNvSpPr txBox="1"/>
          <p:nvPr/>
        </p:nvSpPr>
        <p:spPr>
          <a:xfrm>
            <a:off x="8478316" y="2880360"/>
            <a:ext cx="2936138" cy="457200"/>
          </a:xfrm>
          <a:prstGeom prst="rect">
            <a:avLst/>
          </a:prstGeom>
          <a:noFill/>
        </p:spPr>
        <p:txBody>
          <a:bodyPr wrap="square" anchor="t" lIns="0" rIns="0" tIns="0" bIns="0">
            <a:spAutoFit/>
          </a:bodyPr>
          <a:lstStyle/>
          <a:p>
            <a:pPr eaLnBrk="1" hangingPunct="1">
              <a:lnSpc>
                <a:spcPct val="120000"/>
              </a:lnSpc>
            </a:pPr>
            <a:r>
              <a:rPr lang="fr-FR" altLang="en-US" sz="2100" b="1"/>
              <a:t>Manque à combler</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35000"/>
              </a:lnSpc>
            </a:pPr>
            <a:r>
              <a:rPr lang="fr-FR" altLang="en-US" sz="1800"/>
              <a:t>Souris knock-out microgliales à la place des composés, pour écarter les effets hors cible.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05 Pour l’équipe</a:t>
            </a:r>
          </a:p>
        </p:txBody>
      </p:sp>
      <p:sp>
        <p:nvSpPr>
          <p:cNvPr id="3" name="Title 2"/>
          <p:cNvSpPr>
            <a:spLocks noGrp="1"/>
          </p:cNvSpPr>
          <p:nvPr>
            <p:ph type="title"/>
          </p:nvPr>
        </p:nvSpPr>
        <p:spPr/>
        <p:txBody>
          <a:bodyPr/>
          <a:lstStyle/>
          <a:p>
            <a:pPr eaLnBrk="1" hangingPunct="1"/>
            <a:r>
              <a:rPr lang="fr-FR" altLang="en-US"/>
              <a:t>Questions pour la discussion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830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83080"/>
            <a:ext cx="11430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548640" y="1783080"/>
            <a:ext cx="1143000" cy="1143000"/>
          </a:xfrm>
          <a:prstGeom prst="rect">
            <a:avLst/>
          </a:prstGeom>
          <a:noFill/>
        </p:spPr>
        <p:txBody>
          <a:bodyPr wrap="square" anchor="ctr" lIns="0" rIns="0" tIns="0" bIns="0">
            <a:spAutoFit/>
          </a:bodyPr>
          <a:lstStyle/>
          <a:p>
            <a:pPr eaLnBrk="1" hangingPunct="1" algn="ctr">
              <a:lnSpc>
                <a:spcPct val="120000"/>
              </a:lnSpc>
            </a:pPr>
            <a:r>
              <a:rPr lang="fr-FR" altLang="en-US" sz="2600" b="1">
                <a:solidFill>
                  <a:srgbClr val="FFFFFF"/>
                </a:solidFill>
              </a:rPr>
              <a:t>Q1</a:t>
            </a:r>
          </a:p>
        </p:txBody>
      </p:sp>
      <p:sp>
        <p:nvSpPr>
          <p:cNvPr id="25" name="TextBox 24"/>
          <p:cNvSpPr txBox="1"/>
          <p:nvPr/>
        </p:nvSpPr>
        <p:spPr>
          <a:xfrm>
            <a:off x="2011680" y="1783080"/>
            <a:ext cx="9357055" cy="1143000"/>
          </a:xfrm>
          <a:prstGeom prst="rect">
            <a:avLst/>
          </a:prstGeom>
          <a:noFill/>
        </p:spPr>
        <p:txBody>
          <a:bodyPr wrap="square" anchor="ctr" lIns="0" rIns="0" tIns="0" bIns="0">
            <a:spAutoFit/>
          </a:bodyPr>
          <a:lstStyle/>
          <a:p>
            <a:pPr eaLnBrk="1" hangingPunct="1">
              <a:lnSpc>
                <a:spcPct val="120000"/>
              </a:lnSpc>
            </a:pPr>
            <a:r>
              <a:rPr lang="fr-FR" altLang="en-US" sz="2000"/>
              <a:t>Correction « partielle » : quels autres mécanismes ? Pouvons-nous les distinguer ?</a:t>
            </a:r>
          </a:p>
        </p:txBody>
      </p:sp>
      <p:sp>
        <p:nvSpPr>
          <p:cNvPr id="26" name="Rectangle 25"/>
          <p:cNvSpPr/>
          <p:nvPr/>
        </p:nvSpPr>
        <p:spPr>
          <a:xfrm>
            <a:off x="548640" y="31546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3154680"/>
            <a:ext cx="1143000" cy="1143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548640" y="3154680"/>
            <a:ext cx="1143000" cy="1143000"/>
          </a:xfrm>
          <a:prstGeom prst="rect">
            <a:avLst/>
          </a:prstGeom>
          <a:noFill/>
        </p:spPr>
        <p:txBody>
          <a:bodyPr wrap="square" anchor="ctr" lIns="0" rIns="0" tIns="0" bIns="0">
            <a:spAutoFit/>
          </a:bodyPr>
          <a:lstStyle/>
          <a:p>
            <a:pPr eaLnBrk="1" hangingPunct="1" algn="ctr">
              <a:lnSpc>
                <a:spcPct val="120000"/>
              </a:lnSpc>
            </a:pPr>
            <a:r>
              <a:rPr lang="fr-FR" altLang="en-US" sz="2600" b="1">
                <a:solidFill>
                  <a:srgbClr val="FFFFFF"/>
                </a:solidFill>
              </a:rPr>
              <a:t>Q2</a:t>
            </a:r>
          </a:p>
        </p:txBody>
      </p:sp>
      <p:sp>
        <p:nvSpPr>
          <p:cNvPr id="29" name="TextBox 28"/>
          <p:cNvSpPr txBox="1"/>
          <p:nvPr/>
        </p:nvSpPr>
        <p:spPr>
          <a:xfrm>
            <a:off x="2011680" y="3154680"/>
            <a:ext cx="9357055" cy="1143000"/>
          </a:xfrm>
          <a:prstGeom prst="rect">
            <a:avLst/>
          </a:prstGeom>
          <a:noFill/>
        </p:spPr>
        <p:txBody>
          <a:bodyPr wrap="square" anchor="ctr" lIns="0" rIns="0" tIns="0" bIns="0">
            <a:spAutoFit/>
          </a:bodyPr>
          <a:lstStyle/>
          <a:p>
            <a:pPr eaLnBrk="1" hangingPunct="1">
              <a:lnSpc>
                <a:spcPct val="120000"/>
              </a:lnSpc>
            </a:pPr>
            <a:r>
              <a:rPr lang="fr-FR" altLang="en-US" sz="2000"/>
              <a:t>Effets hors cible : quel risque réel ? Quelle expérience génétique concevoir ?</a:t>
            </a:r>
          </a:p>
        </p:txBody>
      </p:sp>
      <p:sp>
        <p:nvSpPr>
          <p:cNvPr id="30" name="Rectangle 29"/>
          <p:cNvSpPr/>
          <p:nvPr/>
        </p:nvSpPr>
        <p:spPr>
          <a:xfrm>
            <a:off x="548640" y="45262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4526280"/>
            <a:ext cx="1143000" cy="1143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548640" y="4526280"/>
            <a:ext cx="1143000" cy="1143000"/>
          </a:xfrm>
          <a:prstGeom prst="rect">
            <a:avLst/>
          </a:prstGeom>
          <a:noFill/>
        </p:spPr>
        <p:txBody>
          <a:bodyPr wrap="square" anchor="ctr" lIns="0" rIns="0" tIns="0" bIns="0">
            <a:spAutoFit/>
          </a:bodyPr>
          <a:lstStyle/>
          <a:p>
            <a:pPr eaLnBrk="1" hangingPunct="1" algn="ctr">
              <a:lnSpc>
                <a:spcPct val="120000"/>
              </a:lnSpc>
            </a:pPr>
            <a:r>
              <a:rPr lang="fr-FR" altLang="en-US" sz="2600" b="1">
                <a:solidFill>
                  <a:srgbClr val="FFFFFF"/>
                </a:solidFill>
              </a:rPr>
              <a:t>Q3</a:t>
            </a:r>
          </a:p>
        </p:txBody>
      </p:sp>
      <p:sp>
        <p:nvSpPr>
          <p:cNvPr id="33" name="TextBox 32"/>
          <p:cNvSpPr txBox="1"/>
          <p:nvPr/>
        </p:nvSpPr>
        <p:spPr>
          <a:xfrm>
            <a:off x="2011680" y="4526280"/>
            <a:ext cx="9357055" cy="1143000"/>
          </a:xfrm>
          <a:prstGeom prst="rect">
            <a:avLst/>
          </a:prstGeom>
          <a:noFill/>
        </p:spPr>
        <p:txBody>
          <a:bodyPr wrap="square" anchor="ctr" lIns="0" rIns="0" tIns="0" bIns="0">
            <a:spAutoFit/>
          </a:bodyPr>
          <a:lstStyle/>
          <a:p>
            <a:pPr eaLnBrk="1" hangingPunct="1">
              <a:lnSpc>
                <a:spcPct val="120000"/>
              </a:lnSpc>
            </a:pPr>
            <a:r>
              <a:rPr lang="fr-FR" altLang="en-US" sz="2000"/>
              <a:t>Le mécanisme tient-il aussi dans le manque de sommeil chronique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fr-FR" altLang="en-US"/>
              <a:t>Merci ! À vous la parole</a:t>
            </a:r>
          </a:p>
        </p:txBody>
      </p:sp>
      <p:sp>
        <p:nvSpPr>
          <p:cNvPr id="3" name="Text Placeholder 2"/>
          <p:cNvSpPr>
            <a:spLocks noGrp="1"/>
          </p:cNvSpPr>
          <p:nvPr>
            <p:ph type="body" idx="1"/>
          </p:nvPr>
        </p:nvSpPr>
        <p:spPr/>
        <p:txBody>
          <a:bodyPr/>
          <a:lstStyle/>
          <a:p>
            <a:pPr eaLnBrk="1" hangingPunct="1"/>
            <a:r>
              <a:rPr lang="fr-FR" altLang="en-US"/>
              <a:t>Article : Auteur et al., Sleep deprivation impairs memory consolidation via microglial synapse engulfment, Nom de la revue,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Réserve · masquée en diaporama</a:t>
            </a:r>
          </a:p>
        </p:txBody>
      </p:sp>
      <p:sp>
        <p:nvSpPr>
          <p:cNvPr id="3" name="Title 2"/>
          <p:cNvSpPr>
            <a:spLocks noGrp="1"/>
          </p:cNvSpPr>
          <p:nvPr>
            <p:ph type="title"/>
          </p:nvPr>
        </p:nvSpPr>
        <p:spPr/>
        <p:txBody>
          <a:bodyPr/>
          <a:lstStyle/>
          <a:p>
            <a:pPr eaLnBrk="1" hangingPunct="1"/>
            <a:r>
              <a:rPr lang="fr-FR" altLang="en-US"/>
              <a:t>Compléments : figures supplémentaires et méthodes</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fr-FR" altLang="en-US"/>
              <a:t>Figure S1  (figure supplémentaire de l’article, avec sa source)</a:t>
            </a:r>
          </a:p>
        </p:txBody>
      </p:sp>
      <p:sp>
        <p:nvSpPr>
          <p:cNvPr id="6" name="Text Placeholder 5"/>
          <p:cNvSpPr>
            <a:spLocks noGrp="1"/>
          </p:cNvSpPr>
          <p:nvPr>
            <p:ph type="body" idx="1"/>
          </p:nvPr>
        </p:nvSpPr>
        <p:spPr/>
        <p:txBody>
          <a:bodyPr/>
          <a:lstStyle/>
          <a:p>
            <a:pPr eaLnBrk="1" hangingPunct="1"/>
            <a:r>
              <a:rPr lang="fr-FR" altLang="en-US" sz="1700"/>
              <a:t>Les figures supplémentaires ou les détails de méthode sur lesquels on pourrait vous interroger.</a:t>
            </a:r>
          </a:p>
          <a:p>
            <a:pPr eaLnBrk="1" hangingPunct="1">
              <a:spcBef>
                <a:spcPts val="1400"/>
              </a:spcBef>
            </a:pPr>
            <a:r>
              <a:rPr lang="fr-FR" altLang="en-US" sz="1700">
                <a:solidFill>
                  <a:srgbClr val="5F6B78"/>
                </a:solidFill>
              </a:rPr>
              <a:t>Par exemple : </a:t>
            </a:r>
            <a:r>
              <a:rPr lang="fr-FR" altLang="en-US" sz="1700"/>
              <a:t>protocole de privation, statistiques, effectifs.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Équipe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PowerPoint de journal club · SciDraw AI</dc:title>
  <dc:subject>Modèle de journal club / club de lecture (version exemple)</dc:subject>
  <dc:creator>SciDraw AI</dc:creator>
  <cp:keywords>SciDraw AI; journal club; club de lecture; analyse d’article; modèle PowerPoint</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